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9.xml" ContentType="application/vnd.openxmlformats-officedocument.theme+xml"/>
  <Override PartName="/ppt/slideLayouts/slideLayout33.xml" ContentType="application/vnd.openxmlformats-officedocument.presentationml.slideLayout+xml"/>
  <Override PartName="/ppt/theme/theme10.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2.xml" ContentType="application/vnd.openxmlformats-officedocument.theme+xml"/>
  <Override PartName="/ppt/slideLayouts/slideLayout38.xml" ContentType="application/vnd.openxmlformats-officedocument.presentationml.slideLayout+xml"/>
  <Override PartName="/ppt/theme/theme13.xml" ContentType="application/vnd.openxmlformats-officedocument.theme+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6.xml" ContentType="application/vnd.openxmlformats-officedocument.theme+xml"/>
  <Override PartName="/ppt/slideLayouts/slideLayout4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70" r:id="rId3"/>
    <p:sldMasterId id="2147483675" r:id="rId4"/>
    <p:sldMasterId id="2147483678" r:id="rId5"/>
    <p:sldMasterId id="2147483681" r:id="rId6"/>
    <p:sldMasterId id="2147483683" r:id="rId7"/>
    <p:sldMasterId id="2147483686" r:id="rId8"/>
    <p:sldMasterId id="2147483688" r:id="rId9"/>
    <p:sldMasterId id="2147483691" r:id="rId10"/>
    <p:sldMasterId id="2147483693" r:id="rId11"/>
    <p:sldMasterId id="2147483696" r:id="rId12"/>
    <p:sldMasterId id="2147483699" r:id="rId13"/>
    <p:sldMasterId id="2147483701" r:id="rId14"/>
    <p:sldMasterId id="2147483703" r:id="rId15"/>
    <p:sldMasterId id="2147483706" r:id="rId16"/>
    <p:sldMasterId id="2147483711" r:id="rId17"/>
  </p:sldMasterIdLst>
  <p:notesMasterIdLst>
    <p:notesMasterId r:id="rId73"/>
  </p:notesMasterIdLst>
  <p:sldIdLst>
    <p:sldId id="1826" r:id="rId18"/>
    <p:sldId id="2377" r:id="rId19"/>
    <p:sldId id="1981" r:id="rId20"/>
    <p:sldId id="357" r:id="rId21"/>
    <p:sldId id="359" r:id="rId22"/>
    <p:sldId id="353" r:id="rId23"/>
    <p:sldId id="2378" r:id="rId24"/>
    <p:sldId id="269" r:id="rId25"/>
    <p:sldId id="1982" r:id="rId26"/>
    <p:sldId id="347" r:id="rId27"/>
    <p:sldId id="327" r:id="rId28"/>
    <p:sldId id="276" r:id="rId29"/>
    <p:sldId id="339" r:id="rId30"/>
    <p:sldId id="283" r:id="rId31"/>
    <p:sldId id="288" r:id="rId32"/>
    <p:sldId id="306" r:id="rId33"/>
    <p:sldId id="2387" r:id="rId34"/>
    <p:sldId id="1983" r:id="rId35"/>
    <p:sldId id="292" r:id="rId36"/>
    <p:sldId id="2380" r:id="rId37"/>
    <p:sldId id="298" r:id="rId38"/>
    <p:sldId id="290" r:id="rId39"/>
    <p:sldId id="299" r:id="rId40"/>
    <p:sldId id="296" r:id="rId41"/>
    <p:sldId id="287" r:id="rId42"/>
    <p:sldId id="279" r:id="rId43"/>
    <p:sldId id="280" r:id="rId44"/>
    <p:sldId id="281" r:id="rId45"/>
    <p:sldId id="303" r:id="rId46"/>
    <p:sldId id="2382" r:id="rId47"/>
    <p:sldId id="1985" r:id="rId48"/>
    <p:sldId id="445" r:id="rId49"/>
    <p:sldId id="446" r:id="rId50"/>
    <p:sldId id="293" r:id="rId51"/>
    <p:sldId id="311" r:id="rId52"/>
    <p:sldId id="425" r:id="rId53"/>
    <p:sldId id="427" r:id="rId54"/>
    <p:sldId id="428" r:id="rId55"/>
    <p:sldId id="429" r:id="rId56"/>
    <p:sldId id="317" r:id="rId57"/>
    <p:sldId id="447" r:id="rId58"/>
    <p:sldId id="449" r:id="rId59"/>
    <p:sldId id="321" r:id="rId60"/>
    <p:sldId id="341" r:id="rId61"/>
    <p:sldId id="345" r:id="rId62"/>
    <p:sldId id="346" r:id="rId63"/>
    <p:sldId id="350" r:id="rId64"/>
    <p:sldId id="407" r:id="rId65"/>
    <p:sldId id="355" r:id="rId66"/>
    <p:sldId id="259" r:id="rId67"/>
    <p:sldId id="297" r:id="rId68"/>
    <p:sldId id="2379" r:id="rId69"/>
    <p:sldId id="2321" r:id="rId70"/>
    <p:sldId id="2369" r:id="rId71"/>
    <p:sldId id="1827" r:id="rId72"/>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默认节" id="{1D848400-5FAA-484C-8CBF-9FDF62915CAF}">
          <p14:sldIdLst>
            <p14:sldId id="1826"/>
            <p14:sldId id="2377"/>
          </p14:sldIdLst>
        </p14:section>
        <p14:section name="概述" id="{A0E7C5C8-F6B7-484C-BBA8-B2C814855767}">
          <p14:sldIdLst>
            <p14:sldId id="1981"/>
            <p14:sldId id="357"/>
            <p14:sldId id="359"/>
            <p14:sldId id="353"/>
            <p14:sldId id="2378"/>
            <p14:sldId id="269"/>
          </p14:sldIdLst>
        </p14:section>
        <p14:section name="确定性随机数发生器" id="{3AA4682F-0A66-4413-81A4-528F2EF6AB35}">
          <p14:sldIdLst>
            <p14:sldId id="1982"/>
            <p14:sldId id="347"/>
            <p14:sldId id="327"/>
            <p14:sldId id="276"/>
            <p14:sldId id="339"/>
            <p14:sldId id="283"/>
            <p14:sldId id="288"/>
            <p14:sldId id="306"/>
            <p14:sldId id="2387"/>
          </p14:sldIdLst>
        </p14:section>
        <p14:section name="真随机数发生器" id="{03EBD8D6-F0DB-49DA-9DD9-151A993F29D1}">
          <p14:sldIdLst>
            <p14:sldId id="1983"/>
            <p14:sldId id="292"/>
            <p14:sldId id="2380"/>
            <p14:sldId id="298"/>
            <p14:sldId id="290"/>
            <p14:sldId id="299"/>
            <p14:sldId id="296"/>
            <p14:sldId id="287"/>
            <p14:sldId id="279"/>
            <p14:sldId id="280"/>
            <p14:sldId id="281"/>
            <p14:sldId id="303"/>
            <p14:sldId id="2382"/>
          </p14:sldIdLst>
        </p14:section>
        <p14:section name="随机数发生器评估" id="{C8EFEB53-E6BE-445E-A6FD-4A84005AE97F}">
          <p14:sldIdLst>
            <p14:sldId id="1985"/>
            <p14:sldId id="445"/>
            <p14:sldId id="446"/>
            <p14:sldId id="293"/>
            <p14:sldId id="311"/>
            <p14:sldId id="425"/>
            <p14:sldId id="427"/>
            <p14:sldId id="428"/>
            <p14:sldId id="429"/>
            <p14:sldId id="317"/>
            <p14:sldId id="447"/>
            <p14:sldId id="449"/>
            <p14:sldId id="321"/>
            <p14:sldId id="341"/>
            <p14:sldId id="345"/>
            <p14:sldId id="346"/>
            <p14:sldId id="350"/>
            <p14:sldId id="407"/>
            <p14:sldId id="355"/>
            <p14:sldId id="259"/>
            <p14:sldId id="297"/>
          </p14:sldIdLst>
        </p14:section>
        <p14:section name="总结与作业" id="{915CBF14-3918-497C-A6F3-FB6058C69C60}">
          <p14:sldIdLst>
            <p14:sldId id="2379"/>
            <p14:sldId id="2321"/>
            <p14:sldId id="2369"/>
            <p14:sldId id="182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g Yaoling" initials="DY" lastIdx="1" clrIdx="0">
    <p:extLst>
      <p:ext uri="{19B8F6BF-5375-455C-9EA6-DF929625EA0E}">
        <p15:presenceInfo xmlns:p15="http://schemas.microsoft.com/office/powerpoint/2012/main" userId="e47fbf7c83e3db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3F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84281" autoAdjust="0"/>
  </p:normalViewPr>
  <p:slideViewPr>
    <p:cSldViewPr snapToGrid="0">
      <p:cViewPr varScale="1">
        <p:scale>
          <a:sx n="94" d="100"/>
          <a:sy n="94" d="100"/>
        </p:scale>
        <p:origin x="1137"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2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6315-EEB2-462C-8312-6B8EC5BF95C3}" type="datetimeFigureOut">
              <a:rPr lang="zh-CN" altLang="en-US" smtClean="0"/>
              <a:t>2024/5/6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B6CC1-3EE3-453D-B224-E187BDA8DAEA}" type="slidenum">
              <a:rPr lang="zh-CN" altLang="en-US" smtClean="0"/>
              <a:t>‹#›</a:t>
            </a:fld>
            <a:endParaRPr lang="zh-CN" altLang="en-US"/>
          </a:p>
        </p:txBody>
      </p:sp>
    </p:spTree>
    <p:extLst>
      <p:ext uri="{BB962C8B-B14F-4D97-AF65-F5344CB8AC3E}">
        <p14:creationId xmlns:p14="http://schemas.microsoft.com/office/powerpoint/2010/main" val="1501745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02A58E-ACAD-41B0-82A4-63E526B75EE3}" type="slidenum">
              <a:rPr lang="zh-CN" altLang="en-US" smtClean="0"/>
              <a:t>13</a:t>
            </a:fld>
            <a:endParaRPr lang="zh-CN" altLang="en-US"/>
          </a:p>
        </p:txBody>
      </p:sp>
    </p:spTree>
    <p:extLst>
      <p:ext uri="{BB962C8B-B14F-4D97-AF65-F5344CB8AC3E}">
        <p14:creationId xmlns:p14="http://schemas.microsoft.com/office/powerpoint/2010/main" val="3296769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2A58E-ACAD-41B0-82A4-63E526B75EE3}" type="slidenum">
              <a:rPr lang="zh-CN" altLang="en-US" smtClean="0"/>
              <a:t>16</a:t>
            </a:fld>
            <a:endParaRPr lang="zh-CN" altLang="en-US"/>
          </a:p>
        </p:txBody>
      </p:sp>
    </p:spTree>
    <p:extLst>
      <p:ext uri="{BB962C8B-B14F-4D97-AF65-F5344CB8AC3E}">
        <p14:creationId xmlns:p14="http://schemas.microsoft.com/office/powerpoint/2010/main" val="2939709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02A58E-ACAD-41B0-82A4-63E526B75EE3}" type="slidenum">
              <a:rPr lang="zh-CN" altLang="en-US" smtClean="0"/>
              <a:t>17</a:t>
            </a:fld>
            <a:endParaRPr lang="zh-CN" altLang="en-US"/>
          </a:p>
        </p:txBody>
      </p:sp>
    </p:spTree>
    <p:extLst>
      <p:ext uri="{BB962C8B-B14F-4D97-AF65-F5344CB8AC3E}">
        <p14:creationId xmlns:p14="http://schemas.microsoft.com/office/powerpoint/2010/main" val="3993153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18</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CB6CC1-3EE3-453D-B224-E187BDA8DAEA}" type="slidenum">
              <a:rPr lang="zh-CN" altLang="en-US" smtClean="0"/>
              <a:t>19</a:t>
            </a:fld>
            <a:endParaRPr lang="zh-CN" altLang="en-US"/>
          </a:p>
        </p:txBody>
      </p:sp>
    </p:spTree>
    <p:extLst>
      <p:ext uri="{BB962C8B-B14F-4D97-AF65-F5344CB8AC3E}">
        <p14:creationId xmlns:p14="http://schemas.microsoft.com/office/powerpoint/2010/main" val="1444693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4400" marR="0" lvl="0" indent="-2844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200" dirty="0"/>
              <a:t>基于抖动采集的</a:t>
            </a:r>
            <a:r>
              <a:rPr lang="en-US" altLang="zh-CN" sz="1200" dirty="0"/>
              <a:t>TRNG</a:t>
            </a:r>
            <a:r>
              <a:rPr lang="zh-CN" altLang="en-US" sz="1200" dirty="0"/>
              <a:t>可易于实现在数字电路（便于集成且可重构）上，且可以</a:t>
            </a:r>
            <a:r>
              <a:rPr lang="zh-CN" altLang="en-US" sz="1200"/>
              <a:t>从理论熵论证</a:t>
            </a:r>
            <a:r>
              <a:rPr lang="zh-CN" altLang="en-US" sz="1200" dirty="0"/>
              <a:t>其安全性</a:t>
            </a:r>
            <a:endParaRPr lang="en-US" altLang="zh-CN" sz="1200" dirty="0"/>
          </a:p>
          <a:p>
            <a:pPr marL="284400" indent="-284400">
              <a:lnSpc>
                <a:spcPct val="100000"/>
              </a:lnSpc>
              <a:buFont typeface="Wingdings" panose="05000000000000000000" pitchFamily="2" charset="2"/>
              <a:buChar char="Ø"/>
            </a:pPr>
            <a:r>
              <a:rPr lang="zh-CN" altLang="en-US" sz="1200" dirty="0"/>
              <a:t>根据噪声的不同，抖动可分为确定性抖动和随机抖动。</a:t>
            </a:r>
            <a:endParaRPr lang="en-US" altLang="zh-CN" sz="1200" dirty="0"/>
          </a:p>
          <a:p>
            <a:pPr marL="284400" indent="-284400">
              <a:lnSpc>
                <a:spcPct val="100000"/>
              </a:lnSpc>
              <a:buFont typeface="Wingdings" panose="05000000000000000000" pitchFamily="2" charset="2"/>
              <a:buChar char="l"/>
            </a:pPr>
            <a:r>
              <a:rPr lang="zh-CN" altLang="en-US" sz="1200" dirty="0"/>
              <a:t>确定性抖动：通常由供电电源、电路板基座等确定性干扰引起，导致输出序列存在确定性因素，降低预测和恢复的难度；</a:t>
            </a:r>
            <a:endParaRPr lang="en-US" altLang="zh-CN" sz="1200" dirty="0"/>
          </a:p>
          <a:p>
            <a:pPr marL="284400" indent="-284400">
              <a:lnSpc>
                <a:spcPct val="100000"/>
              </a:lnSpc>
              <a:buFont typeface="Wingdings" panose="05000000000000000000" pitchFamily="2" charset="2"/>
              <a:buChar char="l"/>
            </a:pPr>
            <a:r>
              <a:rPr lang="zh-CN" altLang="en-US" sz="1200" dirty="0"/>
              <a:t>随机抖动：通常由白噪声、相关噪声等引起。白噪声随机性良好，是</a:t>
            </a:r>
            <a:r>
              <a:rPr lang="en-US" altLang="zh-CN" sz="1200" dirty="0"/>
              <a:t>TRNG</a:t>
            </a:r>
            <a:r>
              <a:rPr lang="zh-CN" altLang="en-US" sz="1200" dirty="0"/>
              <a:t>熵来源的重要因素；相关噪声可能会使输出序列存在一定相关性</a:t>
            </a:r>
            <a:endParaRPr kumimoji="0" lang="zh-CN" altLang="en-US" sz="1200" b="0" i="0" u="none" strike="noStrike" kern="1200" cap="none" spc="0" normalizeH="0" baseline="0" noProof="0" dirty="0">
              <a:ln>
                <a:noFill/>
              </a:ln>
              <a:solidFill>
                <a:srgbClr val="000000"/>
              </a:solidFill>
              <a:effectLst/>
              <a:uLnTx/>
              <a:uFillTx/>
              <a:cs typeface="+mn-cs"/>
              <a:sym typeface="+mn-lt"/>
            </a:endParaRPr>
          </a:p>
          <a:p>
            <a:endParaRPr lang="zh-CN" altLang="en-US" dirty="0"/>
          </a:p>
        </p:txBody>
      </p:sp>
      <p:sp>
        <p:nvSpPr>
          <p:cNvPr id="4" name="灯片编号占位符 3"/>
          <p:cNvSpPr>
            <a:spLocks noGrp="1"/>
          </p:cNvSpPr>
          <p:nvPr>
            <p:ph type="sldNum" sz="quarter" idx="5"/>
          </p:nvPr>
        </p:nvSpPr>
        <p:spPr/>
        <p:txBody>
          <a:bodyPr/>
          <a:lstStyle/>
          <a:p>
            <a:fld id="{83CB6CC1-3EE3-453D-B224-E187BDA8DAEA}" type="slidenum">
              <a:rPr lang="zh-CN" altLang="en-US" smtClean="0"/>
              <a:t>20</a:t>
            </a:fld>
            <a:endParaRPr lang="zh-CN" altLang="en-US"/>
          </a:p>
        </p:txBody>
      </p:sp>
    </p:spTree>
    <p:extLst>
      <p:ext uri="{BB962C8B-B14F-4D97-AF65-F5344CB8AC3E}">
        <p14:creationId xmlns:p14="http://schemas.microsoft.com/office/powerpoint/2010/main" val="3494869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50000"/>
              </a:lnSpc>
            </a:pPr>
            <a:r>
              <a:rPr lang="zh-CN" altLang="en-US" b="1" dirty="0"/>
              <a:t>熵源</a:t>
            </a:r>
            <a:r>
              <a:rPr lang="zh-CN" altLang="en-US" dirty="0"/>
              <a:t>：由一个高频振荡器和低频时钟组成</a:t>
            </a:r>
            <a:endParaRPr lang="en-US" altLang="zh-CN" dirty="0"/>
          </a:p>
          <a:p>
            <a:pPr lvl="1">
              <a:lnSpc>
                <a:spcPct val="150000"/>
              </a:lnSpc>
            </a:pPr>
            <a:r>
              <a:rPr lang="zh-CN" altLang="en-US" b="1" dirty="0"/>
              <a:t>熵提取</a:t>
            </a:r>
            <a:r>
              <a:rPr lang="zh-CN" altLang="en-US" dirty="0"/>
              <a:t>：采用</a:t>
            </a:r>
            <a:r>
              <a:rPr lang="en-US" altLang="zh-CN" dirty="0"/>
              <a:t>D</a:t>
            </a:r>
            <a:r>
              <a:rPr lang="zh-CN" altLang="en-US" dirty="0"/>
              <a:t>触发器，在时钟上升</a:t>
            </a:r>
            <a:r>
              <a:rPr lang="en-US" altLang="zh-CN" dirty="0"/>
              <a:t>/</a:t>
            </a:r>
            <a:r>
              <a:rPr lang="zh-CN" altLang="en-US" dirty="0"/>
              <a:t>下降沿到达时，在</a:t>
            </a:r>
            <a:r>
              <a:rPr lang="en-US" altLang="zh-CN" dirty="0"/>
              <a:t>D</a:t>
            </a:r>
            <a:r>
              <a:rPr lang="zh-CN" altLang="en-US" dirty="0"/>
              <a:t>端捕捉快速振荡信号电位，从</a:t>
            </a:r>
            <a:r>
              <a:rPr lang="en-US" altLang="zh-CN" dirty="0"/>
              <a:t>Q</a:t>
            </a:r>
            <a:r>
              <a:rPr lang="zh-CN" altLang="en-US" dirty="0"/>
              <a:t>端输出。</a:t>
            </a:r>
            <a:endParaRPr lang="en-US" altLang="zh-CN" dirty="0"/>
          </a:p>
          <a:p>
            <a:pPr lvl="1">
              <a:lnSpc>
                <a:spcPct val="150000"/>
              </a:lnSpc>
            </a:pPr>
            <a:r>
              <a:rPr lang="zh-CN" altLang="en-US" b="1" dirty="0"/>
              <a:t>随机性来源</a:t>
            </a:r>
            <a:r>
              <a:rPr lang="zh-CN" altLang="en-US" dirty="0"/>
              <a:t>：抖动。</a:t>
            </a:r>
          </a:p>
          <a:p>
            <a:endParaRPr lang="zh-CN" altLang="en-US" dirty="0"/>
          </a:p>
        </p:txBody>
      </p:sp>
      <p:sp>
        <p:nvSpPr>
          <p:cNvPr id="4" name="灯片编号占位符 3"/>
          <p:cNvSpPr>
            <a:spLocks noGrp="1"/>
          </p:cNvSpPr>
          <p:nvPr>
            <p:ph type="sldNum" sz="quarter" idx="5"/>
          </p:nvPr>
        </p:nvSpPr>
        <p:spPr/>
        <p:txBody>
          <a:bodyPr/>
          <a:lstStyle/>
          <a:p>
            <a:fld id="{83CB6CC1-3EE3-453D-B224-E187BDA8DAEA}" type="slidenum">
              <a:rPr lang="zh-CN" altLang="en-US" smtClean="0"/>
              <a:t>25</a:t>
            </a:fld>
            <a:endParaRPr lang="zh-CN" altLang="en-US"/>
          </a:p>
        </p:txBody>
      </p:sp>
    </p:spTree>
    <p:extLst>
      <p:ext uri="{BB962C8B-B14F-4D97-AF65-F5344CB8AC3E}">
        <p14:creationId xmlns:p14="http://schemas.microsoft.com/office/powerpoint/2010/main" val="1203974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31</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F48D88-9E7A-4AB8-AA44-BDAA12A65E30}" type="slidenum">
              <a:rPr lang="zh-CN" altLang="en-US" smtClean="0"/>
              <a:t>32</a:t>
            </a:fld>
            <a:endParaRPr lang="zh-CN" altLang="en-US"/>
          </a:p>
        </p:txBody>
      </p:sp>
    </p:spTree>
    <p:extLst>
      <p:ext uri="{BB962C8B-B14F-4D97-AF65-F5344CB8AC3E}">
        <p14:creationId xmlns:p14="http://schemas.microsoft.com/office/powerpoint/2010/main" val="1853570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熵估计是保证噪声源本质安全的唯一手段</a:t>
            </a:r>
          </a:p>
          <a:p>
            <a:endParaRPr lang="en-US" altLang="zh-CN" dirty="0"/>
          </a:p>
          <a:p>
            <a:r>
              <a:rPr lang="zh-CN" altLang="en-US" dirty="0"/>
              <a:t>参考文献：</a:t>
            </a:r>
            <a:endParaRPr lang="en-US" altLang="zh-CN" dirty="0"/>
          </a:p>
          <a:p>
            <a:r>
              <a:rPr lang="en-US" altLang="zh-CN" dirty="0"/>
              <a:t>CHES 2013: </a:t>
            </a:r>
          </a:p>
          <a:p>
            <a:r>
              <a:rPr lang="en-US" altLang="zh-CN" dirty="0"/>
              <a:t>A Very High Speed True Random Number Generator with Entropy Assessment</a:t>
            </a:r>
            <a:r>
              <a:rPr lang="zh-CN" altLang="en-US" dirty="0"/>
              <a:t>（熵评估）</a:t>
            </a:r>
            <a:endParaRPr lang="en-US" altLang="zh-CN" dirty="0"/>
          </a:p>
          <a:p>
            <a:r>
              <a:rPr lang="en-US" altLang="zh-CN" dirty="0"/>
              <a:t>CHES 2014</a:t>
            </a:r>
            <a:r>
              <a:rPr lang="zh-CN" altLang="en-US" dirty="0"/>
              <a:t>：</a:t>
            </a:r>
          </a:p>
          <a:p>
            <a:r>
              <a:rPr lang="en-US" altLang="zh-CN" dirty="0"/>
              <a:t>Embedded Evaluation of Randomness in Oscillator Based Elementary TRNG</a:t>
            </a:r>
            <a:r>
              <a:rPr lang="zh-CN" altLang="en-US" dirty="0"/>
              <a:t>（熵测量）</a:t>
            </a:r>
            <a:endParaRPr lang="en-US" altLang="zh-CN" dirty="0"/>
          </a:p>
          <a:p>
            <a:r>
              <a:rPr lang="en-US" altLang="zh-CN" dirty="0">
                <a:solidFill>
                  <a:schemeClr val="tx1"/>
                </a:solidFill>
              </a:rPr>
              <a:t>Entropy Evaluation for Oscillator-Based True Random Number Generators(</a:t>
            </a:r>
            <a:r>
              <a:rPr lang="zh-CN" altLang="en-US" dirty="0">
                <a:solidFill>
                  <a:schemeClr val="tx1"/>
                </a:solidFill>
              </a:rPr>
              <a:t>熵评估</a:t>
            </a:r>
            <a:r>
              <a:rPr lang="en-US" altLang="zh-CN" dirty="0">
                <a:solidFill>
                  <a:schemeClr val="tx1"/>
                </a:solidFill>
              </a:rPr>
              <a:t>)</a:t>
            </a:r>
          </a:p>
          <a:p>
            <a:r>
              <a:rPr lang="en-US" altLang="zh-CN" dirty="0"/>
              <a:t>CHES 2015: </a:t>
            </a:r>
          </a:p>
          <a:p>
            <a:r>
              <a:rPr lang="en-US" altLang="zh-CN" dirty="0"/>
              <a:t>A Physical Approach for Stochastic Modeling of TERO-based TRNG</a:t>
            </a:r>
            <a:r>
              <a:rPr lang="zh-CN" altLang="en-US" dirty="0"/>
              <a:t>（建模）</a:t>
            </a:r>
            <a:endParaRPr lang="en-US" altLang="zh-CN" dirty="0"/>
          </a:p>
          <a:p>
            <a:r>
              <a:rPr lang="en-US" altLang="zh-CN" dirty="0"/>
              <a:t>Predictive Models for Min-Entropy Estimation</a:t>
            </a:r>
            <a:r>
              <a:rPr lang="zh-CN" altLang="en-US" dirty="0"/>
              <a:t>（最小熵估计）</a:t>
            </a:r>
          </a:p>
          <a:p>
            <a:endParaRPr lang="zh-CN" altLang="en-US" dirty="0"/>
          </a:p>
        </p:txBody>
      </p:sp>
      <p:sp>
        <p:nvSpPr>
          <p:cNvPr id="4" name="灯片编号占位符 3"/>
          <p:cNvSpPr>
            <a:spLocks noGrp="1"/>
          </p:cNvSpPr>
          <p:nvPr>
            <p:ph type="sldNum" sz="quarter" idx="10"/>
          </p:nvPr>
        </p:nvSpPr>
        <p:spPr/>
        <p:txBody>
          <a:bodyPr/>
          <a:lstStyle/>
          <a:p>
            <a:fld id="{17F48D88-9E7A-4AB8-AA44-BDAA12A65E30}" type="slidenum">
              <a:rPr lang="zh-CN" altLang="en-US" smtClean="0"/>
              <a:t>33</a:t>
            </a:fld>
            <a:endParaRPr lang="zh-CN" altLang="en-US"/>
          </a:p>
        </p:txBody>
      </p:sp>
    </p:spTree>
    <p:extLst>
      <p:ext uri="{BB962C8B-B14F-4D97-AF65-F5344CB8AC3E}">
        <p14:creationId xmlns:p14="http://schemas.microsoft.com/office/powerpoint/2010/main" val="2383203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extLst>
      <p:ext uri="{BB962C8B-B14F-4D97-AF65-F5344CB8AC3E}">
        <p14:creationId xmlns:p14="http://schemas.microsoft.com/office/powerpoint/2010/main" val="592664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F48D88-9E7A-4AB8-AA44-BDAA12A65E30}" type="slidenum">
              <a:rPr lang="zh-CN" altLang="en-US" smtClean="0"/>
              <a:t>34</a:t>
            </a:fld>
            <a:endParaRPr lang="zh-CN" altLang="en-US"/>
          </a:p>
        </p:txBody>
      </p:sp>
    </p:spTree>
    <p:extLst>
      <p:ext uri="{BB962C8B-B14F-4D97-AF65-F5344CB8AC3E}">
        <p14:creationId xmlns:p14="http://schemas.microsoft.com/office/powerpoint/2010/main" val="674086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F48D88-9E7A-4AB8-AA44-BDAA12A65E30}" type="slidenum">
              <a:rPr lang="zh-CN" altLang="en-US" smtClean="0"/>
              <a:t>35</a:t>
            </a:fld>
            <a:endParaRPr lang="zh-CN" altLang="en-US"/>
          </a:p>
        </p:txBody>
      </p:sp>
    </p:spTree>
    <p:extLst>
      <p:ext uri="{BB962C8B-B14F-4D97-AF65-F5344CB8AC3E}">
        <p14:creationId xmlns:p14="http://schemas.microsoft.com/office/powerpoint/2010/main" val="2846239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CB6CC1-3EE3-453D-B224-E187BDA8DAEA}" type="slidenum">
              <a:rPr lang="zh-CN" altLang="en-US" smtClean="0"/>
              <a:t>36</a:t>
            </a:fld>
            <a:endParaRPr lang="zh-CN" altLang="en-US"/>
          </a:p>
        </p:txBody>
      </p:sp>
    </p:spTree>
    <p:extLst>
      <p:ext uri="{BB962C8B-B14F-4D97-AF65-F5344CB8AC3E}">
        <p14:creationId xmlns:p14="http://schemas.microsoft.com/office/powerpoint/2010/main" val="2958774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F48D88-9E7A-4AB8-AA44-BDAA12A65E30}" type="slidenum">
              <a:rPr lang="zh-CN" altLang="en-US" smtClean="0"/>
              <a:t>40</a:t>
            </a:fld>
            <a:endParaRPr lang="zh-CN" altLang="en-US"/>
          </a:p>
        </p:txBody>
      </p:sp>
    </p:spTree>
    <p:extLst>
      <p:ext uri="{BB962C8B-B14F-4D97-AF65-F5344CB8AC3E}">
        <p14:creationId xmlns:p14="http://schemas.microsoft.com/office/powerpoint/2010/main" val="1509405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F48D88-9E7A-4AB8-AA44-BDAA12A65E30}" type="slidenum">
              <a:rPr lang="zh-CN" altLang="en-US" smtClean="0"/>
              <a:t>41</a:t>
            </a:fld>
            <a:endParaRPr lang="zh-CN" altLang="en-US"/>
          </a:p>
        </p:txBody>
      </p:sp>
    </p:spTree>
    <p:extLst>
      <p:ext uri="{BB962C8B-B14F-4D97-AF65-F5344CB8AC3E}">
        <p14:creationId xmlns:p14="http://schemas.microsoft.com/office/powerpoint/2010/main" val="1357864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222222"/>
                </a:solidFill>
                <a:effectLst/>
                <a:latin typeface="Arial" panose="020B0604020202020204" pitchFamily="34" charset="0"/>
              </a:rPr>
              <a:t>Igamc</a:t>
            </a:r>
            <a:r>
              <a:rPr lang="zh-CN" altLang="en-US" b="0" i="0" dirty="0">
                <a:solidFill>
                  <a:srgbClr val="222222"/>
                </a:solidFill>
                <a:effectLst/>
                <a:latin typeface="Arial" panose="020B0604020202020204" pitchFamily="34" charset="0"/>
              </a:rPr>
              <a:t>是余不完全伽马函数</a:t>
            </a:r>
            <a:endParaRPr lang="zh-CN" altLang="en-US" dirty="0"/>
          </a:p>
        </p:txBody>
      </p:sp>
      <p:sp>
        <p:nvSpPr>
          <p:cNvPr id="4" name="灯片编号占位符 3"/>
          <p:cNvSpPr>
            <a:spLocks noGrp="1"/>
          </p:cNvSpPr>
          <p:nvPr>
            <p:ph type="sldNum" sz="quarter" idx="5"/>
          </p:nvPr>
        </p:nvSpPr>
        <p:spPr/>
        <p:txBody>
          <a:bodyPr/>
          <a:lstStyle/>
          <a:p>
            <a:fld id="{83CB6CC1-3EE3-453D-B224-E187BDA8DAEA}" type="slidenum">
              <a:rPr lang="zh-CN" altLang="en-US" smtClean="0"/>
              <a:t>46</a:t>
            </a:fld>
            <a:endParaRPr lang="zh-CN" altLang="en-US"/>
          </a:p>
        </p:txBody>
      </p:sp>
    </p:spTree>
    <p:extLst>
      <p:ext uri="{BB962C8B-B14F-4D97-AF65-F5344CB8AC3E}">
        <p14:creationId xmlns:p14="http://schemas.microsoft.com/office/powerpoint/2010/main" val="3459195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F48D88-9E7A-4AB8-AA44-BDAA12A65E30}" type="slidenum">
              <a:rPr lang="zh-CN" altLang="en-US" smtClean="0"/>
              <a:t>47</a:t>
            </a:fld>
            <a:endParaRPr lang="zh-CN" altLang="en-US"/>
          </a:p>
        </p:txBody>
      </p:sp>
    </p:spTree>
    <p:extLst>
      <p:ext uri="{BB962C8B-B14F-4D97-AF65-F5344CB8AC3E}">
        <p14:creationId xmlns:p14="http://schemas.microsoft.com/office/powerpoint/2010/main" val="1671768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CB6CC1-3EE3-453D-B224-E187BDA8DAEA}" type="slidenum">
              <a:rPr lang="zh-CN" altLang="en-US" smtClean="0"/>
              <a:t>51</a:t>
            </a:fld>
            <a:endParaRPr lang="zh-CN" altLang="en-US"/>
          </a:p>
        </p:txBody>
      </p:sp>
    </p:spTree>
    <p:extLst>
      <p:ext uri="{BB962C8B-B14F-4D97-AF65-F5344CB8AC3E}">
        <p14:creationId xmlns:p14="http://schemas.microsoft.com/office/powerpoint/2010/main" val="3040011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52</a:t>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53</a:t>
            </a:fld>
            <a:endParaRPr lang="zh-CN" altLang="en-US" dirty="0"/>
          </a:p>
        </p:txBody>
      </p:sp>
    </p:spTree>
    <p:extLst>
      <p:ext uri="{BB962C8B-B14F-4D97-AF65-F5344CB8AC3E}">
        <p14:creationId xmlns:p14="http://schemas.microsoft.com/office/powerpoint/2010/main" val="4140537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54</a:t>
            </a:fld>
            <a:endParaRPr lang="zh-CN" altLang="en-US" dirty="0"/>
          </a:p>
        </p:txBody>
      </p:sp>
    </p:spTree>
    <p:extLst>
      <p:ext uri="{BB962C8B-B14F-4D97-AF65-F5344CB8AC3E}">
        <p14:creationId xmlns:p14="http://schemas.microsoft.com/office/powerpoint/2010/main" val="1875256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55</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参考文献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effectLst>
                  <a:outerShdw blurRad="38100" dist="38100" dir="2700000" algn="tl">
                    <a:srgbClr val="000000">
                      <a:alpha val="43137"/>
                    </a:srgbClr>
                  </a:outerShdw>
                </a:effectLst>
                <a:latin typeface="Times New Roman" panose="02020603050405020304" pitchFamily="18" charset="0"/>
              </a:rPr>
              <a:t>Bernstein, Daniel J., et al. "Factoring RSA keys from certified smart cards : Coppersmith in the wild." international conference on the theory and application of cryptology and information security (2013): 341-360.</a:t>
            </a:r>
          </a:p>
          <a:p>
            <a:endParaRPr lang="zh-CN" altLang="en-US" dirty="0"/>
          </a:p>
        </p:txBody>
      </p:sp>
      <p:sp>
        <p:nvSpPr>
          <p:cNvPr id="4" name="灯片编号占位符 3"/>
          <p:cNvSpPr>
            <a:spLocks noGrp="1"/>
          </p:cNvSpPr>
          <p:nvPr>
            <p:ph type="sldNum" sz="quarter" idx="5"/>
          </p:nvPr>
        </p:nvSpPr>
        <p:spPr/>
        <p:txBody>
          <a:bodyPr/>
          <a:lstStyle/>
          <a:p>
            <a:fld id="{83CB6CC1-3EE3-453D-B224-E187BDA8DAEA}" type="slidenum">
              <a:rPr lang="zh-CN" altLang="en-US" smtClean="0"/>
              <a:t>4</a:t>
            </a:fld>
            <a:endParaRPr lang="zh-CN" altLang="en-US"/>
          </a:p>
        </p:txBody>
      </p:sp>
    </p:spTree>
    <p:extLst>
      <p:ext uri="{BB962C8B-B14F-4D97-AF65-F5344CB8AC3E}">
        <p14:creationId xmlns:p14="http://schemas.microsoft.com/office/powerpoint/2010/main" val="719623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solidFill>
                <a:effectLst>
                  <a:outerShdw blurRad="38100" dist="38100" dir="2700000" algn="tl">
                    <a:srgbClr val="000000">
                      <a:alpha val="43137"/>
                    </a:srgbClr>
                  </a:outerShdw>
                </a:effectLst>
                <a:latin typeface="Times New Roman" panose="02020603050405020304" pitchFamily="18" charset="0"/>
              </a:rPr>
              <a:t>参考文献</a:t>
            </a:r>
            <a:endParaRPr lang="en-US" altLang="zh-CN" sz="1200" b="1" dirty="0">
              <a:solidFill>
                <a:schemeClr val="tx1"/>
              </a:solidFill>
              <a:effectLst>
                <a:outerShdw blurRad="38100" dist="38100" dir="2700000" algn="tl">
                  <a:srgbClr val="000000">
                    <a:alpha val="43137"/>
                  </a:srgbClr>
                </a:outerShdw>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err="1">
                <a:solidFill>
                  <a:schemeClr val="tx1"/>
                </a:solidFill>
                <a:effectLst>
                  <a:outerShdw blurRad="38100" dist="38100" dir="2700000" algn="tl">
                    <a:srgbClr val="000000">
                      <a:alpha val="43137"/>
                    </a:srgbClr>
                  </a:outerShdw>
                </a:effectLst>
                <a:latin typeface="Times New Roman" panose="02020603050405020304" pitchFamily="18" charset="0"/>
              </a:rPr>
              <a:t>Lenstra</a:t>
            </a:r>
            <a:r>
              <a:rPr lang="en-US" altLang="zh-CN" sz="1200" b="1" dirty="0">
                <a:solidFill>
                  <a:schemeClr val="tx1"/>
                </a:solidFill>
                <a:effectLst>
                  <a:outerShdw blurRad="38100" dist="38100" dir="2700000" algn="tl">
                    <a:srgbClr val="000000">
                      <a:alpha val="43137"/>
                    </a:srgbClr>
                  </a:outerShdw>
                </a:effectLst>
                <a:latin typeface="Times New Roman" panose="02020603050405020304" pitchFamily="18" charset="0"/>
              </a:rPr>
              <a:t> A K, Hughes J P, Augier M, et al. Public Keys[C]. international cryptology conference, 2012: 626-642.</a:t>
            </a:r>
          </a:p>
        </p:txBody>
      </p:sp>
      <p:sp>
        <p:nvSpPr>
          <p:cNvPr id="4" name="灯片编号占位符 3"/>
          <p:cNvSpPr>
            <a:spLocks noGrp="1"/>
          </p:cNvSpPr>
          <p:nvPr>
            <p:ph type="sldNum" sz="quarter" idx="5"/>
          </p:nvPr>
        </p:nvSpPr>
        <p:spPr/>
        <p:txBody>
          <a:bodyPr/>
          <a:lstStyle/>
          <a:p>
            <a:fld id="{83CB6CC1-3EE3-453D-B224-E187BDA8DAEA}" type="slidenum">
              <a:rPr lang="zh-CN" altLang="en-US" smtClean="0"/>
              <a:t>6</a:t>
            </a:fld>
            <a:endParaRPr lang="zh-CN" altLang="en-US"/>
          </a:p>
        </p:txBody>
      </p:sp>
    </p:spTree>
    <p:extLst>
      <p:ext uri="{BB962C8B-B14F-4D97-AF65-F5344CB8AC3E}">
        <p14:creationId xmlns:p14="http://schemas.microsoft.com/office/powerpoint/2010/main" val="409256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需要确定名称</a:t>
            </a:r>
          </a:p>
        </p:txBody>
      </p:sp>
      <p:sp>
        <p:nvSpPr>
          <p:cNvPr id="4" name="灯片编号占位符 3"/>
          <p:cNvSpPr>
            <a:spLocks noGrp="1"/>
          </p:cNvSpPr>
          <p:nvPr>
            <p:ph type="sldNum" sz="quarter" idx="5"/>
          </p:nvPr>
        </p:nvSpPr>
        <p:spPr/>
        <p:txBody>
          <a:bodyPr/>
          <a:lstStyle/>
          <a:p>
            <a:fld id="{C64CF01B-B964-4178-A89A-F0B2B3BCAF66}" type="slidenum">
              <a:rPr lang="zh-CN" altLang="en-US" smtClean="0"/>
              <a:t>8</a:t>
            </a:fld>
            <a:endParaRPr lang="zh-CN" altLang="en-US"/>
          </a:p>
        </p:txBody>
      </p:sp>
    </p:spTree>
    <p:extLst>
      <p:ext uri="{BB962C8B-B14F-4D97-AF65-F5344CB8AC3E}">
        <p14:creationId xmlns:p14="http://schemas.microsoft.com/office/powerpoint/2010/main" val="10995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9</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02A58E-ACAD-41B0-82A4-63E526B75EE3}" type="slidenum">
              <a:rPr lang="zh-CN" altLang="en-US" smtClean="0"/>
              <a:t>10</a:t>
            </a:fld>
            <a:endParaRPr lang="zh-CN" altLang="en-US"/>
          </a:p>
        </p:txBody>
      </p:sp>
    </p:spTree>
    <p:extLst>
      <p:ext uri="{BB962C8B-B14F-4D97-AF65-F5344CB8AC3E}">
        <p14:creationId xmlns:p14="http://schemas.microsoft.com/office/powerpoint/2010/main" val="2822597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CF01B-B964-4178-A89A-F0B2B3BCAF66}" type="slidenum">
              <a:rPr lang="zh-CN" altLang="en-US" smtClean="0"/>
              <a:t>12</a:t>
            </a:fld>
            <a:endParaRPr lang="zh-CN" altLang="en-US"/>
          </a:p>
        </p:txBody>
      </p:sp>
    </p:spTree>
    <p:extLst>
      <p:ext uri="{BB962C8B-B14F-4D97-AF65-F5344CB8AC3E}">
        <p14:creationId xmlns:p14="http://schemas.microsoft.com/office/powerpoint/2010/main" val="916355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 Id="rId4"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14.xml"/><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样式3-首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a:blip r:embed="rId3" cstate="print"/>
          <a:stretch>
            <a:fillRect/>
          </a:stretch>
        </p:blipFill>
        <p:spPr>
          <a:xfrm>
            <a:off x="540452" y="479393"/>
            <a:ext cx="2203058" cy="616640"/>
          </a:xfrm>
          <a:prstGeom prst="rect">
            <a:avLst/>
          </a:prstGeom>
        </p:spPr>
      </p:pic>
      <p:grpSp>
        <p:nvGrpSpPr>
          <p:cNvPr id="64" name="组合 63"/>
          <p:cNvGrpSpPr/>
          <p:nvPr/>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330966749"/>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程序展示">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D660CFC-1B9F-43FB-866F-086BBB3AE03F}"/>
              </a:ext>
            </a:extLst>
          </p:cNvPr>
          <p:cNvSpPr>
            <a:spLocks noGrp="1"/>
          </p:cNvSpPr>
          <p:nvPr>
            <p:ph type="dt" sz="half" idx="10"/>
          </p:nvPr>
        </p:nvSpPr>
        <p:spPr>
          <a:xfrm>
            <a:off x="9347200" y="6376503"/>
            <a:ext cx="2844800" cy="365125"/>
          </a:xfrm>
        </p:spPr>
        <p:txBody>
          <a:bodyPr/>
          <a:lstStyle/>
          <a:p>
            <a:pPr>
              <a:defRPr/>
            </a:pPr>
            <a:fld id="{36E6869A-7525-4675-98F4-D756640FEE00}" type="datetimeFigureOut">
              <a:rPr lang="en-US" smtClean="0"/>
              <a:pPr>
                <a:defRPr/>
              </a:pPr>
              <a:t>5/6/2024</a:t>
            </a:fld>
            <a:endParaRPr lang="en-US" dirty="0"/>
          </a:p>
        </p:txBody>
      </p:sp>
      <p:sp>
        <p:nvSpPr>
          <p:cNvPr id="4" name="灯片编号占位符 3">
            <a:extLst>
              <a:ext uri="{FF2B5EF4-FFF2-40B4-BE49-F238E27FC236}">
                <a16:creationId xmlns:a16="http://schemas.microsoft.com/office/drawing/2014/main" id="{A1544179-1879-4818-90AB-2FAC81969BEE}"/>
              </a:ext>
            </a:extLst>
          </p:cNvPr>
          <p:cNvSpPr>
            <a:spLocks noGrp="1"/>
          </p:cNvSpPr>
          <p:nvPr>
            <p:ph type="sldNum" sz="quarter" idx="11"/>
          </p:nvPr>
        </p:nvSpPr>
        <p:spPr>
          <a:xfrm>
            <a:off x="9342417" y="6365641"/>
            <a:ext cx="2455883" cy="365125"/>
          </a:xfrm>
        </p:spPr>
        <p:txBody>
          <a:bodyPr/>
          <a:lstStyle/>
          <a:p>
            <a:pPr>
              <a:defRPr/>
            </a:pPr>
            <a:fld id="{4F61C60B-E09A-403A-BDDA-07DE43CF23FC}" type="slidenum">
              <a:rPr lang="en-US" smtClean="0"/>
              <a:pPr>
                <a:defRPr/>
              </a:pPr>
              <a:t>‹#›</a:t>
            </a:fld>
            <a:endParaRPr lang="en-US" dirty="0"/>
          </a:p>
        </p:txBody>
      </p:sp>
      <p:sp>
        <p:nvSpPr>
          <p:cNvPr id="15" name="Rectangle 7">
            <a:extLst>
              <a:ext uri="{FF2B5EF4-FFF2-40B4-BE49-F238E27FC236}">
                <a16:creationId xmlns:a16="http://schemas.microsoft.com/office/drawing/2014/main" id="{E8C51F0E-7C8D-4CF8-8505-F5E53CB839ED}"/>
              </a:ext>
            </a:extLst>
          </p:cNvPr>
          <p:cNvSpPr/>
          <p:nvPr userDrawn="1"/>
        </p:nvSpPr>
        <p:spPr>
          <a:xfrm>
            <a:off x="621955" y="0"/>
            <a:ext cx="4148797" cy="6858000"/>
          </a:xfrm>
          <a:prstGeom prst="rect">
            <a:avLst/>
          </a:prstGeom>
          <a:solidFill>
            <a:srgbClr val="9BAAB7">
              <a:lumMod val="50000"/>
            </a:srgbClr>
          </a:solidFill>
          <a:ln w="12700" cap="flat" cmpd="sng" algn="ctr">
            <a:noFill/>
            <a:prstDash val="solid"/>
            <a:miter lim="800000"/>
          </a:ln>
          <a:effectLst/>
        </p:spPr>
        <p:txBody>
          <a:bodyPr lIns="91448" tIns="45724" rIns="91448" bIns="4572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Euphemia"/>
              <a:ea typeface="+mn-ea"/>
              <a:cs typeface="+mn-cs"/>
            </a:endParaRPr>
          </a:p>
        </p:txBody>
      </p:sp>
      <p:sp>
        <p:nvSpPr>
          <p:cNvPr id="16" name="Rectangle 8">
            <a:extLst>
              <a:ext uri="{FF2B5EF4-FFF2-40B4-BE49-F238E27FC236}">
                <a16:creationId xmlns:a16="http://schemas.microsoft.com/office/drawing/2014/main" id="{91772424-B21F-4726-B349-9725A18A2772}"/>
              </a:ext>
            </a:extLst>
          </p:cNvPr>
          <p:cNvSpPr/>
          <p:nvPr userDrawn="1"/>
        </p:nvSpPr>
        <p:spPr>
          <a:xfrm>
            <a:off x="0" y="0"/>
            <a:ext cx="609600" cy="6858000"/>
          </a:xfrm>
          <a:prstGeom prst="rect">
            <a:avLst/>
          </a:prstGeom>
          <a:solidFill>
            <a:srgbClr val="9BAAB7">
              <a:lumMod val="75000"/>
              <a:alpha val="90000"/>
            </a:srgbClr>
          </a:solidFill>
          <a:ln w="12700" cap="flat" cmpd="sng" algn="ctr">
            <a:noFill/>
            <a:prstDash val="solid"/>
            <a:miter lim="800000"/>
          </a:ln>
          <a:effectLst/>
        </p:spPr>
        <p:txBody>
          <a:bodyPr lIns="91448" tIns="45724" rIns="91448" bIns="4572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Euphemia"/>
              <a:ea typeface="+mn-ea"/>
              <a:cs typeface="+mn-cs"/>
            </a:endParaRPr>
          </a:p>
        </p:txBody>
      </p:sp>
      <p:cxnSp>
        <p:nvCxnSpPr>
          <p:cNvPr id="17" name="Straight Connector 9">
            <a:extLst>
              <a:ext uri="{FF2B5EF4-FFF2-40B4-BE49-F238E27FC236}">
                <a16:creationId xmlns:a16="http://schemas.microsoft.com/office/drawing/2014/main" id="{597E05B6-2295-4459-8F92-384B360BAF6F}"/>
              </a:ext>
            </a:extLst>
          </p:cNvPr>
          <p:cNvCxnSpPr/>
          <p:nvPr userDrawn="1"/>
        </p:nvCxnSpPr>
        <p:spPr bwMode="white">
          <a:xfrm>
            <a:off x="621953" y="0"/>
            <a:ext cx="0" cy="6858000"/>
          </a:xfrm>
          <a:prstGeom prst="line">
            <a:avLst/>
          </a:prstGeom>
          <a:noFill/>
          <a:ln w="19050" cap="flat" cmpd="sng" algn="ctr">
            <a:solidFill>
              <a:srgbClr val="FFFFFF"/>
            </a:solidFill>
            <a:prstDash val="solid"/>
            <a:miter lim="800000"/>
          </a:ln>
          <a:effectLst/>
        </p:spPr>
      </p:cxnSp>
      <p:sp>
        <p:nvSpPr>
          <p:cNvPr id="18" name="Rectangle 10">
            <a:extLst>
              <a:ext uri="{FF2B5EF4-FFF2-40B4-BE49-F238E27FC236}">
                <a16:creationId xmlns:a16="http://schemas.microsoft.com/office/drawing/2014/main" id="{726E8B95-1794-43FC-B4AB-3A6D6217974B}"/>
              </a:ext>
            </a:extLst>
          </p:cNvPr>
          <p:cNvSpPr/>
          <p:nvPr userDrawn="1"/>
        </p:nvSpPr>
        <p:spPr>
          <a:xfrm>
            <a:off x="11887200" y="0"/>
            <a:ext cx="304800" cy="6858000"/>
          </a:xfrm>
          <a:prstGeom prst="rect">
            <a:avLst/>
          </a:prstGeom>
          <a:solidFill>
            <a:srgbClr val="9BAAB7">
              <a:lumMod val="50000"/>
            </a:srgbClr>
          </a:solidFill>
          <a:ln w="12700" cap="flat" cmpd="sng" algn="ctr">
            <a:noFill/>
            <a:prstDash val="solid"/>
            <a:miter lim="800000"/>
          </a:ln>
          <a:effectLst/>
        </p:spPr>
        <p:txBody>
          <a:bodyPr lIns="91448" tIns="45724" rIns="91448" bIns="4572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Euphemia"/>
              <a:ea typeface="+mn-ea"/>
              <a:cs typeface="+mn-cs"/>
            </a:endParaRPr>
          </a:p>
        </p:txBody>
      </p:sp>
      <p:pic>
        <p:nvPicPr>
          <p:cNvPr id="25" name="图片 24">
            <a:extLst>
              <a:ext uri="{FF2B5EF4-FFF2-40B4-BE49-F238E27FC236}">
                <a16:creationId xmlns:a16="http://schemas.microsoft.com/office/drawing/2014/main" id="{8C296720-EC9C-4F6A-9947-126A76B260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42010" y="1906327"/>
            <a:ext cx="4476781" cy="3262325"/>
          </a:xfrm>
          <a:prstGeom prst="rect">
            <a:avLst/>
          </a:prstGeom>
        </p:spPr>
      </p:pic>
      <p:sp>
        <p:nvSpPr>
          <p:cNvPr id="27" name="内容占位符 26">
            <a:extLst>
              <a:ext uri="{FF2B5EF4-FFF2-40B4-BE49-F238E27FC236}">
                <a16:creationId xmlns:a16="http://schemas.microsoft.com/office/drawing/2014/main" id="{1A54669E-1121-4E69-8EF1-F8D265015535}"/>
              </a:ext>
            </a:extLst>
          </p:cNvPr>
          <p:cNvSpPr>
            <a:spLocks noGrp="1"/>
          </p:cNvSpPr>
          <p:nvPr>
            <p:ph sz="quarter" idx="12"/>
          </p:nvPr>
        </p:nvSpPr>
        <p:spPr>
          <a:xfrm>
            <a:off x="5101060" y="305903"/>
            <a:ext cx="6455833" cy="5954227"/>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9" name="文本占位符 28">
            <a:extLst>
              <a:ext uri="{FF2B5EF4-FFF2-40B4-BE49-F238E27FC236}">
                <a16:creationId xmlns:a16="http://schemas.microsoft.com/office/drawing/2014/main" id="{80CE018D-A575-4794-80F6-7E48A388ECB5}"/>
              </a:ext>
            </a:extLst>
          </p:cNvPr>
          <p:cNvSpPr>
            <a:spLocks noGrp="1"/>
          </p:cNvSpPr>
          <p:nvPr>
            <p:ph type="body" sz="quarter" idx="13" hasCustomPrompt="1"/>
          </p:nvPr>
        </p:nvSpPr>
        <p:spPr>
          <a:xfrm>
            <a:off x="899649" y="305902"/>
            <a:ext cx="3568697" cy="852338"/>
          </a:xfrm>
          <a:prstGeom prst="rect">
            <a:avLst/>
          </a:prstGeom>
        </p:spPr>
        <p:txBody>
          <a:bodyPr/>
          <a:lstStyle>
            <a:lvl1pPr>
              <a:defRPr sz="36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zh-CN" altLang="en-US" dirty="0"/>
              <a:t>程序名称</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1" name="内容占位符 30">
            <a:extLst>
              <a:ext uri="{FF2B5EF4-FFF2-40B4-BE49-F238E27FC236}">
                <a16:creationId xmlns:a16="http://schemas.microsoft.com/office/drawing/2014/main" id="{EEEC77E3-3DC1-47C9-92EA-51DF74A270C3}"/>
              </a:ext>
            </a:extLst>
          </p:cNvPr>
          <p:cNvSpPr>
            <a:spLocks noGrp="1"/>
          </p:cNvSpPr>
          <p:nvPr>
            <p:ph sz="quarter" idx="14"/>
          </p:nvPr>
        </p:nvSpPr>
        <p:spPr>
          <a:xfrm>
            <a:off x="899649" y="1293877"/>
            <a:ext cx="3568700" cy="4966252"/>
          </a:xfrm>
          <a:prstGeom prst="rect">
            <a:avLst/>
          </a:prstGeo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551766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仅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3E152FC-2B50-473F-BC13-A18DF1013920}"/>
              </a:ext>
            </a:extLst>
          </p:cNvPr>
          <p:cNvSpPr>
            <a:spLocks noGrp="1"/>
          </p:cNvSpPr>
          <p:nvPr>
            <p:ph type="dt" sz="half" idx="10"/>
          </p:nvPr>
        </p:nvSpPr>
        <p:spPr/>
        <p:txBody>
          <a:bodyPr/>
          <a:lstStyle/>
          <a:p>
            <a:pPr>
              <a:defRPr/>
            </a:pPr>
            <a:fld id="{36E6869A-7525-4675-98F4-D756640FEE00}" type="datetimeFigureOut">
              <a:rPr lang="en-US" smtClean="0"/>
              <a:pPr>
                <a:defRPr/>
              </a:pPr>
              <a:t>5/6/2024</a:t>
            </a:fld>
            <a:endParaRPr lang="en-US" dirty="0"/>
          </a:p>
        </p:txBody>
      </p:sp>
      <p:sp>
        <p:nvSpPr>
          <p:cNvPr id="4" name="灯片编号占位符 3">
            <a:extLst>
              <a:ext uri="{FF2B5EF4-FFF2-40B4-BE49-F238E27FC236}">
                <a16:creationId xmlns:a16="http://schemas.microsoft.com/office/drawing/2014/main" id="{85767B96-FF03-424C-AECB-E9CCBA4D26D2}"/>
              </a:ext>
            </a:extLst>
          </p:cNvPr>
          <p:cNvSpPr>
            <a:spLocks noGrp="1"/>
          </p:cNvSpPr>
          <p:nvPr>
            <p:ph type="sldNum" sz="quarter" idx="11"/>
          </p:nvPr>
        </p:nvSpPr>
        <p:spPr/>
        <p:txBody>
          <a:bodyPr/>
          <a:lstStyle/>
          <a:p>
            <a:pPr>
              <a:defRPr/>
            </a:pPr>
            <a:fld id="{4F61C60B-E09A-403A-BDDA-07DE43CF23FC}" type="slidenum">
              <a:rPr lang="en-US" smtClean="0"/>
              <a:pPr>
                <a:defRPr/>
              </a:pPr>
              <a:t>‹#›</a:t>
            </a:fld>
            <a:endParaRPr lang="en-US" dirty="0"/>
          </a:p>
        </p:txBody>
      </p:sp>
      <p:sp>
        <p:nvSpPr>
          <p:cNvPr id="5" name="Content Placeholder 2">
            <a:extLst>
              <a:ext uri="{FF2B5EF4-FFF2-40B4-BE49-F238E27FC236}">
                <a16:creationId xmlns:a16="http://schemas.microsoft.com/office/drawing/2014/main" id="{60172EAE-4E41-49EA-BD18-7D3F2E5C71EB}"/>
              </a:ext>
            </a:extLst>
          </p:cNvPr>
          <p:cNvSpPr>
            <a:spLocks noGrp="1"/>
          </p:cNvSpPr>
          <p:nvPr>
            <p:ph idx="1"/>
          </p:nvPr>
        </p:nvSpPr>
        <p:spPr>
          <a:xfrm>
            <a:off x="609600" y="1447801"/>
            <a:ext cx="10972800" cy="4454769"/>
          </a:xfrm>
          <a:prstGeom prst="rect">
            <a:avLst/>
          </a:prstGeom>
        </p:spPr>
        <p:txBody>
          <a:bodyPr/>
          <a:lstStyle>
            <a:lvl1pPr>
              <a:defRPr>
                <a:solidFill>
                  <a:schemeClr val="tx1"/>
                </a:solidFill>
                <a:latin typeface="Perpetua" panose="02020502060401020303" pitchFamily="18" charset="0"/>
              </a:defRPr>
            </a:lvl1pPr>
            <a:lvl2pPr>
              <a:defRPr>
                <a:solidFill>
                  <a:schemeClr val="tx1"/>
                </a:solidFill>
                <a:latin typeface="Perpetua" panose="02020502060401020303" pitchFamily="18" charset="0"/>
              </a:defRPr>
            </a:lvl2pPr>
            <a:lvl3pPr>
              <a:defRPr>
                <a:solidFill>
                  <a:schemeClr val="tx1"/>
                </a:solidFill>
                <a:latin typeface="Perpetua" panose="02020502060401020303" pitchFamily="18" charset="0"/>
              </a:defRPr>
            </a:lvl3pPr>
            <a:lvl4pPr>
              <a:defRPr>
                <a:solidFill>
                  <a:schemeClr val="tx1"/>
                </a:solidFill>
                <a:latin typeface="Perpetua" panose="02020502060401020303" pitchFamily="18" charset="0"/>
              </a:defRPr>
            </a:lvl4pPr>
            <a:lvl5pPr>
              <a:defRPr>
                <a:solidFill>
                  <a:schemeClr val="tx1"/>
                </a:solidFill>
                <a:latin typeface="Perpetua" panose="02020502060401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内容占位符 4">
            <a:extLst>
              <a:ext uri="{FF2B5EF4-FFF2-40B4-BE49-F238E27FC236}">
                <a16:creationId xmlns:a16="http://schemas.microsoft.com/office/drawing/2014/main" id="{FEE434C6-44DF-494F-9361-52CE174B3F43}"/>
              </a:ext>
            </a:extLst>
          </p:cNvPr>
          <p:cNvSpPr>
            <a:spLocks noGrp="1"/>
          </p:cNvSpPr>
          <p:nvPr>
            <p:ph sz="quarter" idx="13" hasCustomPrompt="1"/>
          </p:nvPr>
        </p:nvSpPr>
        <p:spPr>
          <a:xfrm>
            <a:off x="1697034" y="144088"/>
            <a:ext cx="9580567" cy="533290"/>
          </a:xfrm>
          <a:prstGeom prst="rect">
            <a:avLst/>
          </a:prstGeom>
        </p:spPr>
        <p:txBody>
          <a:bodyPr/>
          <a:lstStyle>
            <a:lvl1pPr marL="0" indent="0">
              <a:buNone/>
              <a:defRPr sz="2800">
                <a:effectLst>
                  <a:outerShdw blurRad="38100" dist="38100" dir="2700000" algn="tl">
                    <a:srgbClr val="000000">
                      <a:alpha val="43137"/>
                    </a:srgbClr>
                  </a:outerShdw>
                </a:effectLst>
              </a:defRPr>
            </a:lvl1pPr>
          </a:lstStyle>
          <a:p>
            <a:pPr lvl="0"/>
            <a:r>
              <a:rPr lang="zh-CN" altLang="en-US" dirty="0"/>
              <a:t>编辑标题</a:t>
            </a:r>
          </a:p>
        </p:txBody>
      </p:sp>
    </p:spTree>
    <p:extLst>
      <p:ext uri="{BB962C8B-B14F-4D97-AF65-F5344CB8AC3E}">
        <p14:creationId xmlns:p14="http://schemas.microsoft.com/office/powerpoint/2010/main" val="3429697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目录">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A330D466-7278-48DC-81F1-0BD2E9A30340}"/>
              </a:ext>
            </a:extLst>
          </p:cNvPr>
          <p:cNvSpPr/>
          <p:nvPr userDrawn="1"/>
        </p:nvSpPr>
        <p:spPr>
          <a:xfrm>
            <a:off x="11887200" y="0"/>
            <a:ext cx="304800" cy="6858000"/>
          </a:xfrm>
          <a:prstGeom prst="rect">
            <a:avLst/>
          </a:prstGeom>
          <a:solidFill>
            <a:srgbClr val="34546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a:p>
        </p:txBody>
      </p:sp>
      <p:sp>
        <p:nvSpPr>
          <p:cNvPr id="6" name="Rectangle 7">
            <a:extLst>
              <a:ext uri="{FF2B5EF4-FFF2-40B4-BE49-F238E27FC236}">
                <a16:creationId xmlns:a16="http://schemas.microsoft.com/office/drawing/2014/main" id="{EEA97D88-70A4-4A9A-AA8B-E99F2E790979}"/>
              </a:ext>
            </a:extLst>
          </p:cNvPr>
          <p:cNvSpPr/>
          <p:nvPr userDrawn="1"/>
        </p:nvSpPr>
        <p:spPr>
          <a:xfrm>
            <a:off x="617303" y="0"/>
            <a:ext cx="968836" cy="6858000"/>
          </a:xfrm>
          <a:prstGeom prst="rect">
            <a:avLst/>
          </a:prstGeom>
          <a:solidFill>
            <a:srgbClr val="34546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a:p>
        </p:txBody>
      </p:sp>
      <p:sp>
        <p:nvSpPr>
          <p:cNvPr id="7" name="Rectangle 8">
            <a:extLst>
              <a:ext uri="{FF2B5EF4-FFF2-40B4-BE49-F238E27FC236}">
                <a16:creationId xmlns:a16="http://schemas.microsoft.com/office/drawing/2014/main" id="{4C4B753D-DE36-486D-A616-E0DFDC5E0ADB}"/>
              </a:ext>
            </a:extLst>
          </p:cNvPr>
          <p:cNvSpPr/>
          <p:nvPr userDrawn="1"/>
        </p:nvSpPr>
        <p:spPr>
          <a:xfrm>
            <a:off x="0" y="0"/>
            <a:ext cx="609600" cy="6858000"/>
          </a:xfrm>
          <a:prstGeom prst="rect">
            <a:avLst/>
          </a:prstGeom>
          <a:solidFill>
            <a:srgbClr val="34546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a:p>
        </p:txBody>
      </p:sp>
      <p:sp>
        <p:nvSpPr>
          <p:cNvPr id="8" name="Rectangle 12">
            <a:extLst>
              <a:ext uri="{FF2B5EF4-FFF2-40B4-BE49-F238E27FC236}">
                <a16:creationId xmlns:a16="http://schemas.microsoft.com/office/drawing/2014/main" id="{4AFEBCA5-4E2B-437A-8175-97FE0FB9A32A}"/>
              </a:ext>
            </a:extLst>
          </p:cNvPr>
          <p:cNvSpPr/>
          <p:nvPr userDrawn="1"/>
        </p:nvSpPr>
        <p:spPr>
          <a:xfrm>
            <a:off x="627304" y="664400"/>
            <a:ext cx="968833" cy="753238"/>
          </a:xfrm>
          <a:prstGeom prst="rect">
            <a:avLst/>
          </a:prstGeom>
          <a:solidFill>
            <a:srgbClr val="34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13">
            <a:extLst>
              <a:ext uri="{FF2B5EF4-FFF2-40B4-BE49-F238E27FC236}">
                <a16:creationId xmlns:a16="http://schemas.microsoft.com/office/drawing/2014/main" id="{26FFB9CD-20A9-40C2-B458-9E1D3F7F9A48}"/>
              </a:ext>
            </a:extLst>
          </p:cNvPr>
          <p:cNvCxnSpPr>
            <a:cxnSpLocks/>
          </p:cNvCxnSpPr>
          <p:nvPr userDrawn="1"/>
        </p:nvCxnSpPr>
        <p:spPr bwMode="white">
          <a:xfrm>
            <a:off x="609600" y="664400"/>
            <a:ext cx="98653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14">
            <a:extLst>
              <a:ext uri="{FF2B5EF4-FFF2-40B4-BE49-F238E27FC236}">
                <a16:creationId xmlns:a16="http://schemas.microsoft.com/office/drawing/2014/main" id="{B3472EA2-8FDC-43D3-A44E-9376A10E4C70}"/>
              </a:ext>
            </a:extLst>
          </p:cNvPr>
          <p:cNvCxnSpPr>
            <a:cxnSpLocks/>
          </p:cNvCxnSpPr>
          <p:nvPr userDrawn="1"/>
        </p:nvCxnSpPr>
        <p:spPr bwMode="white">
          <a:xfrm>
            <a:off x="617304" y="1426788"/>
            <a:ext cx="97883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i" title="Pi symbol">
            <a:extLst>
              <a:ext uri="{FF2B5EF4-FFF2-40B4-BE49-F238E27FC236}">
                <a16:creationId xmlns:a16="http://schemas.microsoft.com/office/drawing/2014/main" id="{F3170D7A-881C-4285-9494-D75B2D1B4A1A}"/>
              </a:ext>
            </a:extLst>
          </p:cNvPr>
          <p:cNvSpPr>
            <a:spLocks/>
          </p:cNvSpPr>
          <p:nvPr userDrawn="1"/>
        </p:nvSpPr>
        <p:spPr bwMode="white">
          <a:xfrm>
            <a:off x="807296" y="888964"/>
            <a:ext cx="538905" cy="3123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68598" tIns="34299" rIns="68598" bIns="34299" numCol="1" anchor="t" anchorCtr="0" compatLnSpc="1">
            <a:prstTxWarp prst="textNoShape">
              <a:avLst/>
            </a:prstTxWarp>
          </a:bodyPr>
          <a:lstStyle/>
          <a:p>
            <a:endParaRPr/>
          </a:p>
        </p:txBody>
      </p:sp>
      <p:cxnSp>
        <p:nvCxnSpPr>
          <p:cNvPr id="12" name="Straight Connector 15">
            <a:extLst>
              <a:ext uri="{FF2B5EF4-FFF2-40B4-BE49-F238E27FC236}">
                <a16:creationId xmlns:a16="http://schemas.microsoft.com/office/drawing/2014/main" id="{5508F68E-BAC0-4BE2-B0A3-11A7F1894C4C}"/>
              </a:ext>
            </a:extLst>
          </p:cNvPr>
          <p:cNvCxnSpPr/>
          <p:nvPr userDrawn="1"/>
        </p:nvCxnSpPr>
        <p:spPr bwMode="white">
          <a:xfrm>
            <a:off x="61730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Placeholder 1">
            <a:extLst>
              <a:ext uri="{FF2B5EF4-FFF2-40B4-BE49-F238E27FC236}">
                <a16:creationId xmlns:a16="http://schemas.microsoft.com/office/drawing/2014/main" id="{19705D2B-6420-4CDD-9E22-B57033C370EA}"/>
              </a:ext>
            </a:extLst>
          </p:cNvPr>
          <p:cNvSpPr>
            <a:spLocks noGrp="1"/>
          </p:cNvSpPr>
          <p:nvPr>
            <p:ph type="title" hasCustomPrompt="1"/>
          </p:nvPr>
        </p:nvSpPr>
        <p:spPr>
          <a:xfrm>
            <a:off x="2094137" y="177802"/>
            <a:ext cx="9285064" cy="1239837"/>
          </a:xfrm>
          <a:prstGeom prst="rect">
            <a:avLst/>
          </a:prstGeom>
        </p:spPr>
        <p:txBody>
          <a:bodyPr vert="horz" lIns="91440" tIns="45720" rIns="91440" bIns="45720" rtlCol="0" anchor="b">
            <a:normAutofit/>
          </a:bodyPr>
          <a:lstStyle>
            <a:lvl1pPr>
              <a:defRPr>
                <a:effectLst>
                  <a:outerShdw blurRad="38100" dist="38100" dir="2700000" algn="tl">
                    <a:srgbClr val="000000">
                      <a:alpha val="43137"/>
                    </a:srgbClr>
                  </a:outerShdw>
                </a:effectLst>
              </a:defRPr>
            </a:lvl1pPr>
          </a:lstStyle>
          <a:p>
            <a:r>
              <a:rPr lang="zh-CN" altLang="en-US" dirty="0"/>
              <a:t>目录</a:t>
            </a:r>
            <a:endParaRPr dirty="0"/>
          </a:p>
        </p:txBody>
      </p:sp>
      <p:pic>
        <p:nvPicPr>
          <p:cNvPr id="24" name="图片 23">
            <a:extLst>
              <a:ext uri="{FF2B5EF4-FFF2-40B4-BE49-F238E27FC236}">
                <a16:creationId xmlns:a16="http://schemas.microsoft.com/office/drawing/2014/main" id="{F35BC489-A9B8-4A10-9EC4-11D07E284A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6672" y="2034890"/>
            <a:ext cx="4476781" cy="3262325"/>
          </a:xfrm>
          <a:prstGeom prst="rect">
            <a:avLst/>
          </a:prstGeom>
        </p:spPr>
      </p:pic>
    </p:spTree>
    <p:extLst>
      <p:ext uri="{BB962C8B-B14F-4D97-AF65-F5344CB8AC3E}">
        <p14:creationId xmlns:p14="http://schemas.microsoft.com/office/powerpoint/2010/main" val="33667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F56C801-A054-46CF-AB16-562773606D42}" type="datetimeFigureOut">
              <a:rPr lang="zh-CN" altLang="en-US" smtClean="0"/>
              <a:t>2024/5/6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AC1A34-C50E-4414-8A5E-87FF2D410297}" type="slidenum">
              <a:rPr lang="zh-CN" altLang="en-US" smtClean="0"/>
              <a:t>‹#›</a:t>
            </a:fld>
            <a:endParaRPr lang="zh-CN" altLang="en-US"/>
          </a:p>
        </p:txBody>
      </p:sp>
    </p:spTree>
    <p:extLst>
      <p:ext uri="{BB962C8B-B14F-4D97-AF65-F5344CB8AC3E}">
        <p14:creationId xmlns:p14="http://schemas.microsoft.com/office/powerpoint/2010/main" val="11307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仅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3E152FC-2B50-473F-BC13-A18DF1013920}"/>
              </a:ext>
            </a:extLst>
          </p:cNvPr>
          <p:cNvSpPr>
            <a:spLocks noGrp="1"/>
          </p:cNvSpPr>
          <p:nvPr>
            <p:ph type="dt" sz="half" idx="10"/>
          </p:nvPr>
        </p:nvSpPr>
        <p:spPr/>
        <p:txBody>
          <a:bodyPr/>
          <a:lstStyle/>
          <a:p>
            <a:pPr>
              <a:defRPr/>
            </a:pPr>
            <a:fld id="{36E6869A-7525-4675-98F4-D756640FEE00}" type="datetimeFigureOut">
              <a:rPr lang="en-US" smtClean="0"/>
              <a:pPr>
                <a:defRPr/>
              </a:pPr>
              <a:t>5/6/2024</a:t>
            </a:fld>
            <a:endParaRPr lang="en-US" dirty="0"/>
          </a:p>
        </p:txBody>
      </p:sp>
      <p:sp>
        <p:nvSpPr>
          <p:cNvPr id="4" name="灯片编号占位符 3">
            <a:extLst>
              <a:ext uri="{FF2B5EF4-FFF2-40B4-BE49-F238E27FC236}">
                <a16:creationId xmlns:a16="http://schemas.microsoft.com/office/drawing/2014/main" id="{85767B96-FF03-424C-AECB-E9CCBA4D26D2}"/>
              </a:ext>
            </a:extLst>
          </p:cNvPr>
          <p:cNvSpPr>
            <a:spLocks noGrp="1"/>
          </p:cNvSpPr>
          <p:nvPr>
            <p:ph type="sldNum" sz="quarter" idx="11"/>
          </p:nvPr>
        </p:nvSpPr>
        <p:spPr/>
        <p:txBody>
          <a:bodyPr/>
          <a:lstStyle/>
          <a:p>
            <a:pPr>
              <a:defRPr/>
            </a:pPr>
            <a:fld id="{4F61C60B-E09A-403A-BDDA-07DE43CF23FC}" type="slidenum">
              <a:rPr lang="en-US" smtClean="0"/>
              <a:pPr>
                <a:defRPr/>
              </a:pPr>
              <a:t>‹#›</a:t>
            </a:fld>
            <a:endParaRPr lang="en-US" dirty="0"/>
          </a:p>
        </p:txBody>
      </p:sp>
      <p:sp>
        <p:nvSpPr>
          <p:cNvPr id="5" name="Content Placeholder 2">
            <a:extLst>
              <a:ext uri="{FF2B5EF4-FFF2-40B4-BE49-F238E27FC236}">
                <a16:creationId xmlns:a16="http://schemas.microsoft.com/office/drawing/2014/main" id="{60172EAE-4E41-49EA-BD18-7D3F2E5C71EB}"/>
              </a:ext>
            </a:extLst>
          </p:cNvPr>
          <p:cNvSpPr>
            <a:spLocks noGrp="1"/>
          </p:cNvSpPr>
          <p:nvPr>
            <p:ph idx="1"/>
          </p:nvPr>
        </p:nvSpPr>
        <p:spPr>
          <a:xfrm>
            <a:off x="609600" y="1447801"/>
            <a:ext cx="10972800" cy="4454769"/>
          </a:xfrm>
          <a:prstGeom prst="rect">
            <a:avLst/>
          </a:prstGeom>
        </p:spPr>
        <p:txBody>
          <a:bodyPr/>
          <a:lstStyle>
            <a:lvl1pPr>
              <a:defRPr>
                <a:solidFill>
                  <a:schemeClr val="tx1"/>
                </a:solidFill>
                <a:latin typeface="Perpetua" panose="02020502060401020303" pitchFamily="18" charset="0"/>
              </a:defRPr>
            </a:lvl1pPr>
            <a:lvl2pPr>
              <a:defRPr>
                <a:solidFill>
                  <a:schemeClr val="tx1"/>
                </a:solidFill>
                <a:latin typeface="Perpetua" panose="02020502060401020303" pitchFamily="18" charset="0"/>
              </a:defRPr>
            </a:lvl2pPr>
            <a:lvl3pPr>
              <a:defRPr>
                <a:solidFill>
                  <a:schemeClr val="tx1"/>
                </a:solidFill>
                <a:latin typeface="Perpetua" panose="02020502060401020303" pitchFamily="18" charset="0"/>
              </a:defRPr>
            </a:lvl3pPr>
            <a:lvl4pPr>
              <a:defRPr>
                <a:solidFill>
                  <a:schemeClr val="tx1"/>
                </a:solidFill>
                <a:latin typeface="Perpetua" panose="02020502060401020303" pitchFamily="18" charset="0"/>
              </a:defRPr>
            </a:lvl4pPr>
            <a:lvl5pPr>
              <a:defRPr>
                <a:solidFill>
                  <a:schemeClr val="tx1"/>
                </a:solidFill>
                <a:latin typeface="Perpetua" panose="02020502060401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内容占位符 4">
            <a:extLst>
              <a:ext uri="{FF2B5EF4-FFF2-40B4-BE49-F238E27FC236}">
                <a16:creationId xmlns:a16="http://schemas.microsoft.com/office/drawing/2014/main" id="{FEE434C6-44DF-494F-9361-52CE174B3F43}"/>
              </a:ext>
            </a:extLst>
          </p:cNvPr>
          <p:cNvSpPr>
            <a:spLocks noGrp="1"/>
          </p:cNvSpPr>
          <p:nvPr>
            <p:ph sz="quarter" idx="13" hasCustomPrompt="1"/>
          </p:nvPr>
        </p:nvSpPr>
        <p:spPr>
          <a:xfrm>
            <a:off x="1697034" y="144088"/>
            <a:ext cx="9580567" cy="533290"/>
          </a:xfrm>
          <a:prstGeom prst="rect">
            <a:avLst/>
          </a:prstGeom>
        </p:spPr>
        <p:txBody>
          <a:bodyPr/>
          <a:lstStyle>
            <a:lvl1pPr marL="0" indent="0">
              <a:buNone/>
              <a:defRPr sz="3600">
                <a:effectLst>
                  <a:outerShdw blurRad="38100" dist="38100" dir="2700000" algn="tl">
                    <a:srgbClr val="000000">
                      <a:alpha val="43137"/>
                    </a:srgbClr>
                  </a:outerShdw>
                </a:effectLst>
              </a:defRPr>
            </a:lvl1pPr>
          </a:lstStyle>
          <a:p>
            <a:pPr lvl="0"/>
            <a:r>
              <a:rPr lang="zh-CN" altLang="en-US" dirty="0"/>
              <a:t>编辑标题</a:t>
            </a:r>
          </a:p>
        </p:txBody>
      </p:sp>
    </p:spTree>
    <p:extLst>
      <p:ext uri="{BB962C8B-B14F-4D97-AF65-F5344CB8AC3E}">
        <p14:creationId xmlns:p14="http://schemas.microsoft.com/office/powerpoint/2010/main" val="2218434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仅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3E152FC-2B50-473F-BC13-A18DF1013920}"/>
              </a:ext>
            </a:extLst>
          </p:cNvPr>
          <p:cNvSpPr>
            <a:spLocks noGrp="1"/>
          </p:cNvSpPr>
          <p:nvPr>
            <p:ph type="dt" sz="half" idx="10"/>
          </p:nvPr>
        </p:nvSpPr>
        <p:spPr/>
        <p:txBody>
          <a:bodyPr/>
          <a:lstStyle/>
          <a:p>
            <a:pPr>
              <a:defRPr/>
            </a:pPr>
            <a:fld id="{36E6869A-7525-4675-98F4-D756640FEE00}" type="datetimeFigureOut">
              <a:rPr lang="en-US" smtClean="0"/>
              <a:pPr>
                <a:defRPr/>
              </a:pPr>
              <a:t>5/6/2024</a:t>
            </a:fld>
            <a:endParaRPr lang="en-US" dirty="0"/>
          </a:p>
        </p:txBody>
      </p:sp>
      <p:sp>
        <p:nvSpPr>
          <p:cNvPr id="4" name="灯片编号占位符 3">
            <a:extLst>
              <a:ext uri="{FF2B5EF4-FFF2-40B4-BE49-F238E27FC236}">
                <a16:creationId xmlns:a16="http://schemas.microsoft.com/office/drawing/2014/main" id="{85767B96-FF03-424C-AECB-E9CCBA4D26D2}"/>
              </a:ext>
            </a:extLst>
          </p:cNvPr>
          <p:cNvSpPr>
            <a:spLocks noGrp="1"/>
          </p:cNvSpPr>
          <p:nvPr>
            <p:ph type="sldNum" sz="quarter" idx="11"/>
          </p:nvPr>
        </p:nvSpPr>
        <p:spPr/>
        <p:txBody>
          <a:bodyPr/>
          <a:lstStyle/>
          <a:p>
            <a:pPr>
              <a:defRPr/>
            </a:pPr>
            <a:fld id="{4F61C60B-E09A-403A-BDDA-07DE43CF23FC}" type="slidenum">
              <a:rPr lang="en-US" smtClean="0"/>
              <a:pPr>
                <a:defRPr/>
              </a:pPr>
              <a:t>‹#›</a:t>
            </a:fld>
            <a:endParaRPr lang="en-US" dirty="0"/>
          </a:p>
        </p:txBody>
      </p:sp>
      <p:sp>
        <p:nvSpPr>
          <p:cNvPr id="5" name="Content Placeholder 2">
            <a:extLst>
              <a:ext uri="{FF2B5EF4-FFF2-40B4-BE49-F238E27FC236}">
                <a16:creationId xmlns:a16="http://schemas.microsoft.com/office/drawing/2014/main" id="{60172EAE-4E41-49EA-BD18-7D3F2E5C71EB}"/>
              </a:ext>
            </a:extLst>
          </p:cNvPr>
          <p:cNvSpPr>
            <a:spLocks noGrp="1"/>
          </p:cNvSpPr>
          <p:nvPr>
            <p:ph idx="1"/>
          </p:nvPr>
        </p:nvSpPr>
        <p:spPr>
          <a:xfrm>
            <a:off x="609600" y="1447801"/>
            <a:ext cx="10972800" cy="4454769"/>
          </a:xfrm>
          <a:prstGeom prst="rect">
            <a:avLst/>
          </a:prstGeom>
        </p:spPr>
        <p:txBody>
          <a:bodyPr/>
          <a:lstStyle>
            <a:lvl1pPr>
              <a:defRPr>
                <a:solidFill>
                  <a:schemeClr val="tx1"/>
                </a:solidFill>
                <a:latin typeface="Perpetua" panose="02020502060401020303" pitchFamily="18" charset="0"/>
              </a:defRPr>
            </a:lvl1pPr>
            <a:lvl2pPr>
              <a:defRPr>
                <a:solidFill>
                  <a:schemeClr val="tx1"/>
                </a:solidFill>
                <a:latin typeface="Perpetua" panose="02020502060401020303" pitchFamily="18" charset="0"/>
              </a:defRPr>
            </a:lvl2pPr>
            <a:lvl3pPr>
              <a:defRPr>
                <a:solidFill>
                  <a:schemeClr val="tx1"/>
                </a:solidFill>
                <a:latin typeface="Perpetua" panose="02020502060401020303" pitchFamily="18" charset="0"/>
              </a:defRPr>
            </a:lvl3pPr>
            <a:lvl4pPr>
              <a:defRPr>
                <a:solidFill>
                  <a:schemeClr val="tx1"/>
                </a:solidFill>
                <a:latin typeface="Perpetua" panose="02020502060401020303" pitchFamily="18" charset="0"/>
              </a:defRPr>
            </a:lvl4pPr>
            <a:lvl5pPr>
              <a:defRPr>
                <a:solidFill>
                  <a:schemeClr val="tx1"/>
                </a:solidFill>
                <a:latin typeface="Perpetua" panose="02020502060401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内容占位符 4">
            <a:extLst>
              <a:ext uri="{FF2B5EF4-FFF2-40B4-BE49-F238E27FC236}">
                <a16:creationId xmlns:a16="http://schemas.microsoft.com/office/drawing/2014/main" id="{FEE434C6-44DF-494F-9361-52CE174B3F43}"/>
              </a:ext>
            </a:extLst>
          </p:cNvPr>
          <p:cNvSpPr>
            <a:spLocks noGrp="1"/>
          </p:cNvSpPr>
          <p:nvPr>
            <p:ph sz="quarter" idx="13" hasCustomPrompt="1"/>
          </p:nvPr>
        </p:nvSpPr>
        <p:spPr>
          <a:xfrm>
            <a:off x="1697034" y="144088"/>
            <a:ext cx="9580567" cy="533290"/>
          </a:xfrm>
          <a:prstGeom prst="rect">
            <a:avLst/>
          </a:prstGeom>
        </p:spPr>
        <p:txBody>
          <a:bodyPr/>
          <a:lstStyle>
            <a:lvl1pPr marL="0" indent="0">
              <a:buNone/>
              <a:defRPr sz="3600">
                <a:effectLst>
                  <a:outerShdw blurRad="38100" dist="38100" dir="2700000" algn="tl">
                    <a:srgbClr val="000000">
                      <a:alpha val="43137"/>
                    </a:srgbClr>
                  </a:outerShdw>
                </a:effectLst>
              </a:defRPr>
            </a:lvl1pPr>
          </a:lstStyle>
          <a:p>
            <a:pPr lvl="0"/>
            <a:r>
              <a:rPr lang="zh-CN" altLang="en-US" dirty="0"/>
              <a:t>编辑标题</a:t>
            </a:r>
          </a:p>
        </p:txBody>
      </p:sp>
    </p:spTree>
    <p:extLst>
      <p:ext uri="{BB962C8B-B14F-4D97-AF65-F5344CB8AC3E}">
        <p14:creationId xmlns:p14="http://schemas.microsoft.com/office/powerpoint/2010/main" val="68520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仅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3E152FC-2B50-473F-BC13-A18DF1013920}"/>
              </a:ext>
            </a:extLst>
          </p:cNvPr>
          <p:cNvSpPr>
            <a:spLocks noGrp="1"/>
          </p:cNvSpPr>
          <p:nvPr>
            <p:ph type="dt" sz="half" idx="10"/>
          </p:nvPr>
        </p:nvSpPr>
        <p:spPr/>
        <p:txBody>
          <a:bodyPr/>
          <a:lstStyle/>
          <a:p>
            <a:pPr>
              <a:defRPr/>
            </a:pPr>
            <a:fld id="{36E6869A-7525-4675-98F4-D756640FEE00}" type="datetimeFigureOut">
              <a:rPr lang="en-US" smtClean="0"/>
              <a:pPr>
                <a:defRPr/>
              </a:pPr>
              <a:t>5/6/2024</a:t>
            </a:fld>
            <a:endParaRPr lang="en-US" dirty="0"/>
          </a:p>
        </p:txBody>
      </p:sp>
      <p:sp>
        <p:nvSpPr>
          <p:cNvPr id="4" name="灯片编号占位符 3">
            <a:extLst>
              <a:ext uri="{FF2B5EF4-FFF2-40B4-BE49-F238E27FC236}">
                <a16:creationId xmlns:a16="http://schemas.microsoft.com/office/drawing/2014/main" id="{85767B96-FF03-424C-AECB-E9CCBA4D26D2}"/>
              </a:ext>
            </a:extLst>
          </p:cNvPr>
          <p:cNvSpPr>
            <a:spLocks noGrp="1"/>
          </p:cNvSpPr>
          <p:nvPr>
            <p:ph type="sldNum" sz="quarter" idx="11"/>
          </p:nvPr>
        </p:nvSpPr>
        <p:spPr/>
        <p:txBody>
          <a:bodyPr/>
          <a:lstStyle/>
          <a:p>
            <a:pPr>
              <a:defRPr/>
            </a:pPr>
            <a:fld id="{4F61C60B-E09A-403A-BDDA-07DE43CF23FC}" type="slidenum">
              <a:rPr lang="en-US" smtClean="0"/>
              <a:pPr>
                <a:defRPr/>
              </a:pPr>
              <a:t>‹#›</a:t>
            </a:fld>
            <a:endParaRPr lang="en-US" dirty="0"/>
          </a:p>
        </p:txBody>
      </p:sp>
      <p:sp>
        <p:nvSpPr>
          <p:cNvPr id="5" name="Content Placeholder 2">
            <a:extLst>
              <a:ext uri="{FF2B5EF4-FFF2-40B4-BE49-F238E27FC236}">
                <a16:creationId xmlns:a16="http://schemas.microsoft.com/office/drawing/2014/main" id="{60172EAE-4E41-49EA-BD18-7D3F2E5C71EB}"/>
              </a:ext>
            </a:extLst>
          </p:cNvPr>
          <p:cNvSpPr>
            <a:spLocks noGrp="1"/>
          </p:cNvSpPr>
          <p:nvPr>
            <p:ph idx="1"/>
          </p:nvPr>
        </p:nvSpPr>
        <p:spPr>
          <a:xfrm>
            <a:off x="609600" y="1447801"/>
            <a:ext cx="10972800" cy="4454769"/>
          </a:xfrm>
          <a:prstGeom prst="rect">
            <a:avLst/>
          </a:prstGeom>
        </p:spPr>
        <p:txBody>
          <a:bodyPr/>
          <a:lstStyle>
            <a:lvl1pPr>
              <a:defRPr>
                <a:solidFill>
                  <a:schemeClr val="tx1"/>
                </a:solidFill>
                <a:latin typeface="Perpetua" panose="02020502060401020303" pitchFamily="18" charset="0"/>
              </a:defRPr>
            </a:lvl1pPr>
            <a:lvl2pPr>
              <a:defRPr>
                <a:solidFill>
                  <a:schemeClr val="tx1"/>
                </a:solidFill>
                <a:latin typeface="Perpetua" panose="02020502060401020303" pitchFamily="18" charset="0"/>
              </a:defRPr>
            </a:lvl2pPr>
            <a:lvl3pPr>
              <a:defRPr>
                <a:solidFill>
                  <a:schemeClr val="tx1"/>
                </a:solidFill>
                <a:latin typeface="Perpetua" panose="02020502060401020303" pitchFamily="18" charset="0"/>
              </a:defRPr>
            </a:lvl3pPr>
            <a:lvl4pPr>
              <a:defRPr>
                <a:solidFill>
                  <a:schemeClr val="tx1"/>
                </a:solidFill>
                <a:latin typeface="Perpetua" panose="02020502060401020303" pitchFamily="18" charset="0"/>
              </a:defRPr>
            </a:lvl4pPr>
            <a:lvl5pPr>
              <a:defRPr>
                <a:solidFill>
                  <a:schemeClr val="tx1"/>
                </a:solidFill>
                <a:latin typeface="Perpetua" panose="02020502060401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内容占位符 4">
            <a:extLst>
              <a:ext uri="{FF2B5EF4-FFF2-40B4-BE49-F238E27FC236}">
                <a16:creationId xmlns:a16="http://schemas.microsoft.com/office/drawing/2014/main" id="{FEE434C6-44DF-494F-9361-52CE174B3F43}"/>
              </a:ext>
            </a:extLst>
          </p:cNvPr>
          <p:cNvSpPr>
            <a:spLocks noGrp="1"/>
          </p:cNvSpPr>
          <p:nvPr>
            <p:ph sz="quarter" idx="13" hasCustomPrompt="1"/>
          </p:nvPr>
        </p:nvSpPr>
        <p:spPr>
          <a:xfrm>
            <a:off x="1697034" y="144088"/>
            <a:ext cx="9580567" cy="533290"/>
          </a:xfrm>
          <a:prstGeom prst="rect">
            <a:avLst/>
          </a:prstGeom>
        </p:spPr>
        <p:txBody>
          <a:bodyPr/>
          <a:lstStyle>
            <a:lvl1pPr marL="0" indent="0">
              <a:buNone/>
              <a:defRPr sz="3600">
                <a:effectLst>
                  <a:outerShdw blurRad="38100" dist="38100" dir="2700000" algn="tl">
                    <a:srgbClr val="000000">
                      <a:alpha val="43137"/>
                    </a:srgbClr>
                  </a:outerShdw>
                </a:effectLst>
              </a:defRPr>
            </a:lvl1pPr>
          </a:lstStyle>
          <a:p>
            <a:pPr lvl="0"/>
            <a:r>
              <a:rPr lang="zh-CN" altLang="en-US" dirty="0"/>
              <a:t>编辑标题</a:t>
            </a:r>
          </a:p>
        </p:txBody>
      </p:sp>
    </p:spTree>
    <p:extLst>
      <p:ext uri="{BB962C8B-B14F-4D97-AF65-F5344CB8AC3E}">
        <p14:creationId xmlns:p14="http://schemas.microsoft.com/office/powerpoint/2010/main" val="2791568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5454101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extLst>
      <p:ext uri="{BB962C8B-B14F-4D97-AF65-F5344CB8AC3E}">
        <p14:creationId xmlns:p14="http://schemas.microsoft.com/office/powerpoint/2010/main" val="215954869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80546923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封面样式3-尾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5573" r="198"/>
          <a:stretch>
            <a:fillRect/>
          </a:stretch>
        </p:blipFill>
        <p:spPr>
          <a:xfrm>
            <a:off x="0" y="0"/>
            <a:ext cx="8678174" cy="6858000"/>
          </a:xfrm>
          <a:prstGeom prst="rect">
            <a:avLst/>
          </a:prstGeom>
        </p:spPr>
      </p:pic>
      <p:sp>
        <p:nvSpPr>
          <p:cNvPr id="7" name="矩形 6"/>
          <p:cNvSpPr/>
          <p:nvPr/>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3" cstate="print"/>
          <a:stretch>
            <a:fillRect/>
          </a:stretch>
        </p:blipFill>
        <p:spPr>
          <a:xfrm>
            <a:off x="9403566" y="501046"/>
            <a:ext cx="2203058" cy="616640"/>
          </a:xfrm>
          <a:prstGeom prst="rect">
            <a:avLst/>
          </a:prstGeom>
        </p:spPr>
      </p:pic>
      <p:grpSp>
        <p:nvGrpSpPr>
          <p:cNvPr id="64" name="组合 63"/>
          <p:cNvGrpSpPr/>
          <p:nvPr/>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39703195"/>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361910284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202300332"/>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427963708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06048522"/>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20436159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70221125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067376932"/>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46597515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89915896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422387598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a:t>单击此处编辑母版标题样式</a:t>
            </a:r>
            <a:endParaRPr lang="zh-CN" altLang="en-US" dirty="0"/>
          </a:p>
        </p:txBody>
      </p:sp>
      <p:sp>
        <p:nvSpPr>
          <p:cNvPr id="6" name="文本框 5"/>
          <p:cNvSpPr txBox="1">
            <a:spLocks noChangeArrowheads="1"/>
          </p:cNvSpPr>
          <p:nvPr/>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p:nvPicPr>
        <p:blipFill>
          <a:blip r:embed="rId2" cstate="print"/>
          <a:stretch>
            <a:fillRect/>
          </a:stretch>
        </p:blipFill>
        <p:spPr>
          <a:xfrm>
            <a:off x="9790193" y="252089"/>
            <a:ext cx="1969223" cy="432990"/>
          </a:xfrm>
          <a:prstGeom prst="rect">
            <a:avLst/>
          </a:prstGeom>
        </p:spPr>
      </p:pic>
      <p:grpSp>
        <p:nvGrpSpPr>
          <p:cNvPr id="2" name="组合 1"/>
          <p:cNvGrpSpPr/>
          <p:nvPr/>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46902882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2711189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1004746192"/>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091763988"/>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38009459"/>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499544"/>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extLst>
      <p:ext uri="{BB962C8B-B14F-4D97-AF65-F5344CB8AC3E}">
        <p14:creationId xmlns:p14="http://schemas.microsoft.com/office/powerpoint/2010/main" val="314114586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365600169"/>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614731118"/>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185294383"/>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extLst>
      <p:ext uri="{BB962C8B-B14F-4D97-AF65-F5344CB8AC3E}">
        <p14:creationId xmlns:p14="http://schemas.microsoft.com/office/powerpoint/2010/main" val="109214037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目录样式4">
    <p:spTree>
      <p:nvGrpSpPr>
        <p:cNvPr id="1" name=""/>
        <p:cNvGrpSpPr/>
        <p:nvPr/>
      </p:nvGrpSpPr>
      <p:grpSpPr>
        <a:xfrm>
          <a:off x="0" y="0"/>
          <a:ext cx="0" cy="0"/>
          <a:chOff x="0" y="0"/>
          <a:chExt cx="0" cy="0"/>
        </a:xfrm>
      </p:grpSpPr>
      <p:sp>
        <p:nvSpPr>
          <p:cNvPr id="89" name="椭圆 88"/>
          <p:cNvSpPr/>
          <p:nvPr/>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50806452"/>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extLst>
      <p:ext uri="{BB962C8B-B14F-4D97-AF65-F5344CB8AC3E}">
        <p14:creationId xmlns:p14="http://schemas.microsoft.com/office/powerpoint/2010/main" val="1573481006"/>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329198810"/>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18009173"/>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584998592"/>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976854960"/>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2848521093"/>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391893708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302641447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3E152FC-2B50-473F-BC13-A18DF1013920}"/>
              </a:ext>
            </a:extLst>
          </p:cNvPr>
          <p:cNvSpPr>
            <a:spLocks noGrp="1"/>
          </p:cNvSpPr>
          <p:nvPr>
            <p:ph type="dt" sz="half" idx="10"/>
          </p:nvPr>
        </p:nvSpPr>
        <p:spPr/>
        <p:txBody>
          <a:bodyPr/>
          <a:lstStyle/>
          <a:p>
            <a:pPr>
              <a:defRPr/>
            </a:pPr>
            <a:fld id="{36E6869A-7525-4675-98F4-D756640FEE00}" type="datetimeFigureOut">
              <a:rPr lang="en-US" smtClean="0"/>
              <a:pPr>
                <a:defRPr/>
              </a:pPr>
              <a:t>5/6/2024</a:t>
            </a:fld>
            <a:endParaRPr lang="en-US" dirty="0"/>
          </a:p>
        </p:txBody>
      </p:sp>
      <p:sp>
        <p:nvSpPr>
          <p:cNvPr id="4" name="灯片编号占位符 3">
            <a:extLst>
              <a:ext uri="{FF2B5EF4-FFF2-40B4-BE49-F238E27FC236}">
                <a16:creationId xmlns:a16="http://schemas.microsoft.com/office/drawing/2014/main" id="{85767B96-FF03-424C-AECB-E9CCBA4D26D2}"/>
              </a:ext>
            </a:extLst>
          </p:cNvPr>
          <p:cNvSpPr>
            <a:spLocks noGrp="1"/>
          </p:cNvSpPr>
          <p:nvPr>
            <p:ph type="sldNum" sz="quarter" idx="11"/>
          </p:nvPr>
        </p:nvSpPr>
        <p:spPr/>
        <p:txBody>
          <a:bodyPr/>
          <a:lstStyle/>
          <a:p>
            <a:pPr>
              <a:defRPr/>
            </a:pPr>
            <a:fld id="{4F61C60B-E09A-403A-BDDA-07DE43CF23FC}" type="slidenum">
              <a:rPr lang="en-US" smtClean="0"/>
              <a:pPr>
                <a:defRPr/>
              </a:pPr>
              <a:t>‹#›</a:t>
            </a:fld>
            <a:endParaRPr lang="en-US" dirty="0"/>
          </a:p>
        </p:txBody>
      </p:sp>
      <p:sp>
        <p:nvSpPr>
          <p:cNvPr id="5" name="Content Placeholder 2">
            <a:extLst>
              <a:ext uri="{FF2B5EF4-FFF2-40B4-BE49-F238E27FC236}">
                <a16:creationId xmlns:a16="http://schemas.microsoft.com/office/drawing/2014/main" id="{60172EAE-4E41-49EA-BD18-7D3F2E5C71EB}"/>
              </a:ext>
            </a:extLst>
          </p:cNvPr>
          <p:cNvSpPr>
            <a:spLocks noGrp="1"/>
          </p:cNvSpPr>
          <p:nvPr>
            <p:ph idx="1"/>
          </p:nvPr>
        </p:nvSpPr>
        <p:spPr>
          <a:xfrm>
            <a:off x="609600" y="1447801"/>
            <a:ext cx="10972800" cy="4454769"/>
          </a:xfrm>
          <a:prstGeom prst="rect">
            <a:avLst/>
          </a:prstGeom>
        </p:spPr>
        <p:txBody>
          <a:bodyPr/>
          <a:lstStyle>
            <a:lvl1pPr marL="342900" indent="-342900">
              <a:buFont typeface="Wingdings" panose="05000000000000000000" pitchFamily="2" charset="2"/>
              <a:buChar char="Ø"/>
              <a:defRPr>
                <a:solidFill>
                  <a:schemeClr val="tx1"/>
                </a:solidFill>
                <a:latin typeface="Times New Roman" panose="02020603050405020304" pitchFamily="18" charset="0"/>
              </a:defRPr>
            </a:lvl1pPr>
            <a:lvl2pPr marL="742950" indent="-285750">
              <a:buFont typeface="Wingdings" panose="05000000000000000000" pitchFamily="2" charset="2"/>
              <a:buChar char="l"/>
              <a:defRPr>
                <a:solidFill>
                  <a:schemeClr val="tx1"/>
                </a:solidFill>
                <a:latin typeface="Times New Roman" panose="02020603050405020304" pitchFamily="18" charset="0"/>
              </a:defRPr>
            </a:lvl2pPr>
            <a:lvl3pPr>
              <a:defRPr>
                <a:solidFill>
                  <a:schemeClr val="tx1"/>
                </a:solidFill>
                <a:latin typeface="Times New Roman" panose="02020603050405020304" pitchFamily="18" charset="0"/>
              </a:defRPr>
            </a:lvl3pPr>
            <a:lvl4pPr>
              <a:defRPr>
                <a:solidFill>
                  <a:schemeClr val="tx1"/>
                </a:solidFill>
                <a:latin typeface="Times New Roman" panose="02020603050405020304" pitchFamily="18" charset="0"/>
              </a:defRPr>
            </a:lvl4pPr>
            <a:lvl5pPr>
              <a:defRPr>
                <a:solidFill>
                  <a:schemeClr val="tx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内容占位符 4">
            <a:extLst>
              <a:ext uri="{FF2B5EF4-FFF2-40B4-BE49-F238E27FC236}">
                <a16:creationId xmlns:a16="http://schemas.microsoft.com/office/drawing/2014/main" id="{FEE434C6-44DF-494F-9361-52CE174B3F43}"/>
              </a:ext>
            </a:extLst>
          </p:cNvPr>
          <p:cNvSpPr>
            <a:spLocks noGrp="1"/>
          </p:cNvSpPr>
          <p:nvPr>
            <p:ph sz="quarter" idx="13" hasCustomPrompt="1"/>
          </p:nvPr>
        </p:nvSpPr>
        <p:spPr>
          <a:xfrm>
            <a:off x="1305717" y="144088"/>
            <a:ext cx="9580567" cy="533290"/>
          </a:xfrm>
          <a:prstGeom prst="rect">
            <a:avLst/>
          </a:prstGeom>
        </p:spPr>
        <p:txBody>
          <a:bodyPr/>
          <a:lstStyle>
            <a:lvl1pPr marL="0" indent="0" algn="ctr">
              <a:buNone/>
              <a:defRPr sz="3600" b="1">
                <a:effectLst>
                  <a:outerShdw blurRad="38100" dist="38100" dir="2700000" algn="tl">
                    <a:srgbClr val="000000">
                      <a:alpha val="43137"/>
                    </a:srgbClr>
                  </a:outerShdw>
                </a:effectLst>
                <a:latin typeface="Times New Roman" panose="02020603050405020304" pitchFamily="18" charset="0"/>
              </a:defRPr>
            </a:lvl1pPr>
          </a:lstStyle>
          <a:p>
            <a:pPr lvl="0"/>
            <a:r>
              <a:rPr lang="zh-CN" altLang="en-US" dirty="0"/>
              <a:t>编辑标题</a:t>
            </a:r>
          </a:p>
        </p:txBody>
      </p:sp>
      <p:sp>
        <p:nvSpPr>
          <p:cNvPr id="6" name="内容占位符 5">
            <a:extLst>
              <a:ext uri="{FF2B5EF4-FFF2-40B4-BE49-F238E27FC236}">
                <a16:creationId xmlns:a16="http://schemas.microsoft.com/office/drawing/2014/main" id="{F3710C37-489A-4673-B8D6-2125703DE2FA}"/>
              </a:ext>
            </a:extLst>
          </p:cNvPr>
          <p:cNvSpPr>
            <a:spLocks noGrp="1"/>
          </p:cNvSpPr>
          <p:nvPr>
            <p:ph sz="quarter" idx="14" hasCustomPrompt="1"/>
          </p:nvPr>
        </p:nvSpPr>
        <p:spPr>
          <a:xfrm>
            <a:off x="-47626" y="144088"/>
            <a:ext cx="1314451" cy="533291"/>
          </a:xfrm>
          <a:prstGeom prst="rect">
            <a:avLst/>
          </a:prstGeom>
        </p:spPr>
        <p:txBody>
          <a:bodyPr/>
          <a:lstStyle>
            <a:lvl1pPr marL="0" indent="0" algn="ctr">
              <a:spcBef>
                <a:spcPts val="0"/>
              </a:spcBef>
              <a:buNone/>
              <a:defRPr sz="3600" b="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vl2pPr marL="457200" indent="0">
              <a:buNone/>
              <a:defRPr/>
            </a:lvl2pPr>
          </a:lstStyle>
          <a:p>
            <a:pPr lvl="0"/>
            <a:r>
              <a:rPr lang="en-US" altLang="zh-CN" dirty="0"/>
              <a:t>1.1</a:t>
            </a:r>
            <a:endParaRPr lang="zh-CN" altLang="en-US" dirty="0"/>
          </a:p>
        </p:txBody>
      </p:sp>
    </p:spTree>
    <p:extLst>
      <p:ext uri="{BB962C8B-B14F-4D97-AF65-F5344CB8AC3E}">
        <p14:creationId xmlns:p14="http://schemas.microsoft.com/office/powerpoint/2010/main" val="176034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与图片">
    <p:spTree>
      <p:nvGrpSpPr>
        <p:cNvPr id="1" name=""/>
        <p:cNvGrpSpPr/>
        <p:nvPr/>
      </p:nvGrpSpPr>
      <p:grpSpPr>
        <a:xfrm>
          <a:off x="0" y="0"/>
          <a:ext cx="0" cy="0"/>
          <a:chOff x="0" y="0"/>
          <a:chExt cx="0" cy="0"/>
        </a:xfrm>
      </p:grpSpPr>
      <p:sp>
        <p:nvSpPr>
          <p:cNvPr id="2" name="Title 1"/>
          <p:cNvSpPr>
            <a:spLocks noGrp="1"/>
          </p:cNvSpPr>
          <p:nvPr>
            <p:ph type="title"/>
          </p:nvPr>
        </p:nvSpPr>
        <p:spPr>
          <a:xfrm>
            <a:off x="2389717" y="4970724"/>
            <a:ext cx="7315200" cy="566738"/>
          </a:xfrm>
          <a:prstGeom prst="rect">
            <a:avLst/>
          </a:prstGeom>
        </p:spPr>
        <p:txBody>
          <a:bodyPr anchor="b"/>
          <a:lstStyle>
            <a:lvl1pPr algn="ctr">
              <a:defRPr sz="2000" b="1">
                <a:solidFill>
                  <a:schemeClr val="tx1"/>
                </a:solidFill>
                <a:latin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2389717" y="1171988"/>
            <a:ext cx="7315200" cy="3725711"/>
          </a:xfrm>
          <a:prstGeom prst="rect">
            <a:avLst/>
          </a:prstGeom>
        </p:spPr>
        <p:txBody>
          <a:bodyPr rtlCol="0">
            <a:normAutofit/>
          </a:bodyPr>
          <a:lstStyle>
            <a:lvl1pPr marL="0" indent="0">
              <a:buNone/>
              <a:defRPr sz="3200">
                <a:solidFill>
                  <a:schemeClr val="tx1"/>
                </a:solidFill>
                <a:latin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2389717" y="5537463"/>
            <a:ext cx="7315200" cy="623887"/>
          </a:xfrm>
          <a:prstGeom prst="rect">
            <a:avLst/>
          </a:prstGeom>
        </p:spPr>
        <p:txBody>
          <a:bodyPr/>
          <a:lstStyle>
            <a:lvl1pPr marL="0" indent="0">
              <a:buNone/>
              <a:defRPr sz="1400">
                <a:solidFill>
                  <a:schemeClr val="tx1"/>
                </a:solidFill>
                <a:latin typeface="Times New Roman" panose="020206030504050203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Date Placeholder 3"/>
          <p:cNvSpPr>
            <a:spLocks noGrp="1"/>
          </p:cNvSpPr>
          <p:nvPr>
            <p:ph type="dt" sz="half" idx="10"/>
          </p:nvPr>
        </p:nvSpPr>
        <p:spPr>
          <a:xfrm>
            <a:off x="10560868" y="6381201"/>
            <a:ext cx="2844800" cy="365125"/>
          </a:xfrm>
        </p:spPr>
        <p:txBody>
          <a:bodyPr/>
          <a:lstStyle>
            <a:lvl1pPr>
              <a:defRPr lang="en-US" sz="1200" kern="1200" smtClean="0">
                <a:solidFill>
                  <a:srgbClr val="737472"/>
                </a:solidFill>
                <a:latin typeface="Times New Roman" panose="02020603050405020304" pitchFamily="18" charset="0"/>
                <a:ea typeface="+mn-ea"/>
                <a:cs typeface="+mn-cs"/>
              </a:defRPr>
            </a:lvl1pPr>
          </a:lstStyle>
          <a:p>
            <a:pPr>
              <a:defRPr/>
            </a:pPr>
            <a:fld id="{A4E4B3CA-1285-41AF-ACB5-1E5EA4CF015C}" type="datetimeFigureOut">
              <a:rPr lang="en-US" altLang="zh-CN" smtClean="0"/>
              <a:pPr>
                <a:defRPr/>
              </a:pPr>
              <a:t>5/6/2024</a:t>
            </a:fld>
            <a:endParaRPr lang="zh-CN" altLang="en-US" dirty="0"/>
          </a:p>
        </p:txBody>
      </p:sp>
      <p:sp>
        <p:nvSpPr>
          <p:cNvPr id="13" name="Slide Number Placeholder 5"/>
          <p:cNvSpPr>
            <a:spLocks noGrp="1"/>
          </p:cNvSpPr>
          <p:nvPr>
            <p:ph type="sldNum" sz="quarter" idx="12"/>
          </p:nvPr>
        </p:nvSpPr>
        <p:spPr>
          <a:xfrm>
            <a:off x="10548165" y="6377616"/>
            <a:ext cx="1643835" cy="365125"/>
          </a:xfrm>
        </p:spPr>
        <p:txBody>
          <a:bodyPr vert="horz" lIns="91440" tIns="45720" rIns="91440" bIns="45720" rtlCol="0" anchor="ctr"/>
          <a:lstStyle>
            <a:lvl1pPr>
              <a:defRPr lang="en-US" altLang="zh-CN" sz="1200" kern="1200" smtClean="0">
                <a:solidFill>
                  <a:srgbClr val="737472"/>
                </a:solidFill>
                <a:latin typeface="Times New Roman" panose="02020603050405020304" pitchFamily="18" charset="0"/>
                <a:ea typeface="+mn-ea"/>
                <a:cs typeface="+mn-cs"/>
              </a:defRPr>
            </a:lvl1pPr>
          </a:lstStyle>
          <a:p>
            <a:fld id="{28B7062F-BCBA-49E9-83FE-52C3B1E6CA54}" type="slidenum">
              <a:rPr lang="en-US" altLang="zh-CN" smtClean="0"/>
              <a:pPr/>
              <a:t>‹#›</a:t>
            </a:fld>
            <a:endParaRPr lang="zh-CN" altLang="en-US" dirty="0"/>
          </a:p>
        </p:txBody>
      </p:sp>
      <p:sp>
        <p:nvSpPr>
          <p:cNvPr id="10" name="内容占位符 4">
            <a:extLst>
              <a:ext uri="{FF2B5EF4-FFF2-40B4-BE49-F238E27FC236}">
                <a16:creationId xmlns:a16="http://schemas.microsoft.com/office/drawing/2014/main" id="{C267E81D-8F05-4163-B6A1-0539CB0E94E4}"/>
              </a:ext>
            </a:extLst>
          </p:cNvPr>
          <p:cNvSpPr>
            <a:spLocks noGrp="1"/>
          </p:cNvSpPr>
          <p:nvPr>
            <p:ph sz="quarter" idx="13" hasCustomPrompt="1"/>
          </p:nvPr>
        </p:nvSpPr>
        <p:spPr>
          <a:xfrm>
            <a:off x="1697034" y="144088"/>
            <a:ext cx="9580567" cy="533290"/>
          </a:xfrm>
          <a:prstGeom prst="rect">
            <a:avLst/>
          </a:prstGeom>
        </p:spPr>
        <p:txBody>
          <a:bodyPr/>
          <a:lstStyle>
            <a:lvl1pPr marL="0" indent="0">
              <a:buNone/>
              <a:defRPr sz="3600">
                <a:effectLst>
                  <a:outerShdw blurRad="38100" dist="38100" dir="2700000" algn="tl">
                    <a:srgbClr val="000000">
                      <a:alpha val="43137"/>
                    </a:srgbClr>
                  </a:outerShdw>
                </a:effectLst>
                <a:latin typeface="Times New Roman" panose="02020603050405020304" pitchFamily="18" charset="0"/>
              </a:defRPr>
            </a:lvl1pPr>
          </a:lstStyle>
          <a:p>
            <a:pPr lvl="0"/>
            <a:r>
              <a:rPr lang="zh-CN" altLang="en-US" dirty="0"/>
              <a:t>编辑标题</a:t>
            </a:r>
          </a:p>
        </p:txBody>
      </p:sp>
    </p:spTree>
    <p:extLst>
      <p:ext uri="{BB962C8B-B14F-4D97-AF65-F5344CB8AC3E}">
        <p14:creationId xmlns:p14="http://schemas.microsoft.com/office/powerpoint/2010/main" val="1861985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仅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3E152FC-2B50-473F-BC13-A18DF1013920}"/>
              </a:ext>
            </a:extLst>
          </p:cNvPr>
          <p:cNvSpPr>
            <a:spLocks noGrp="1"/>
          </p:cNvSpPr>
          <p:nvPr>
            <p:ph type="dt" sz="half" idx="10"/>
          </p:nvPr>
        </p:nvSpPr>
        <p:spPr/>
        <p:txBody>
          <a:bodyPr/>
          <a:lstStyle/>
          <a:p>
            <a:pPr>
              <a:defRPr/>
            </a:pPr>
            <a:fld id="{36E6869A-7525-4675-98F4-D756640FEE00}" type="datetimeFigureOut">
              <a:rPr lang="en-US" smtClean="0"/>
              <a:pPr>
                <a:defRPr/>
              </a:pPr>
              <a:t>5/6/2024</a:t>
            </a:fld>
            <a:endParaRPr lang="en-US" dirty="0"/>
          </a:p>
        </p:txBody>
      </p:sp>
      <p:sp>
        <p:nvSpPr>
          <p:cNvPr id="4" name="灯片编号占位符 3">
            <a:extLst>
              <a:ext uri="{FF2B5EF4-FFF2-40B4-BE49-F238E27FC236}">
                <a16:creationId xmlns:a16="http://schemas.microsoft.com/office/drawing/2014/main" id="{85767B96-FF03-424C-AECB-E9CCBA4D26D2}"/>
              </a:ext>
            </a:extLst>
          </p:cNvPr>
          <p:cNvSpPr>
            <a:spLocks noGrp="1"/>
          </p:cNvSpPr>
          <p:nvPr>
            <p:ph type="sldNum" sz="quarter" idx="11"/>
          </p:nvPr>
        </p:nvSpPr>
        <p:spPr/>
        <p:txBody>
          <a:bodyPr/>
          <a:lstStyle/>
          <a:p>
            <a:pPr>
              <a:defRPr/>
            </a:pPr>
            <a:fld id="{4F61C60B-E09A-403A-BDDA-07DE43CF23FC}" type="slidenum">
              <a:rPr lang="en-US" smtClean="0"/>
              <a:pPr>
                <a:defRPr/>
              </a:pPr>
              <a:t>‹#›</a:t>
            </a:fld>
            <a:endParaRPr lang="en-US" dirty="0"/>
          </a:p>
        </p:txBody>
      </p:sp>
      <p:sp>
        <p:nvSpPr>
          <p:cNvPr id="5" name="Content Placeholder 2">
            <a:extLst>
              <a:ext uri="{FF2B5EF4-FFF2-40B4-BE49-F238E27FC236}">
                <a16:creationId xmlns:a16="http://schemas.microsoft.com/office/drawing/2014/main" id="{60172EAE-4E41-49EA-BD18-7D3F2E5C71EB}"/>
              </a:ext>
            </a:extLst>
          </p:cNvPr>
          <p:cNvSpPr>
            <a:spLocks noGrp="1"/>
          </p:cNvSpPr>
          <p:nvPr>
            <p:ph idx="1"/>
          </p:nvPr>
        </p:nvSpPr>
        <p:spPr>
          <a:xfrm>
            <a:off x="609600" y="1447801"/>
            <a:ext cx="10972800" cy="4454769"/>
          </a:xfrm>
          <a:prstGeom prst="rect">
            <a:avLst/>
          </a:prstGeom>
        </p:spPr>
        <p:txBody>
          <a:bodyPr/>
          <a:lstStyle>
            <a:lvl1pPr>
              <a:defRPr>
                <a:solidFill>
                  <a:schemeClr val="tx1"/>
                </a:solidFill>
                <a:latin typeface="Perpetua" panose="02020502060401020303" pitchFamily="18" charset="0"/>
              </a:defRPr>
            </a:lvl1pPr>
            <a:lvl2pPr>
              <a:defRPr>
                <a:solidFill>
                  <a:schemeClr val="tx1"/>
                </a:solidFill>
                <a:latin typeface="Perpetua" panose="02020502060401020303" pitchFamily="18" charset="0"/>
              </a:defRPr>
            </a:lvl2pPr>
            <a:lvl3pPr>
              <a:defRPr>
                <a:solidFill>
                  <a:schemeClr val="tx1"/>
                </a:solidFill>
                <a:latin typeface="Perpetua" panose="02020502060401020303" pitchFamily="18" charset="0"/>
              </a:defRPr>
            </a:lvl3pPr>
            <a:lvl4pPr>
              <a:defRPr>
                <a:solidFill>
                  <a:schemeClr val="tx1"/>
                </a:solidFill>
                <a:latin typeface="Perpetua" panose="02020502060401020303" pitchFamily="18" charset="0"/>
              </a:defRPr>
            </a:lvl4pPr>
            <a:lvl5pPr>
              <a:defRPr>
                <a:solidFill>
                  <a:schemeClr val="tx1"/>
                </a:solidFill>
                <a:latin typeface="Perpetua" panose="02020502060401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内容占位符 4">
            <a:extLst>
              <a:ext uri="{FF2B5EF4-FFF2-40B4-BE49-F238E27FC236}">
                <a16:creationId xmlns:a16="http://schemas.microsoft.com/office/drawing/2014/main" id="{FEE434C6-44DF-494F-9361-52CE174B3F43}"/>
              </a:ext>
            </a:extLst>
          </p:cNvPr>
          <p:cNvSpPr>
            <a:spLocks noGrp="1"/>
          </p:cNvSpPr>
          <p:nvPr>
            <p:ph sz="quarter" idx="13" hasCustomPrompt="1"/>
          </p:nvPr>
        </p:nvSpPr>
        <p:spPr>
          <a:xfrm>
            <a:off x="1697034" y="144088"/>
            <a:ext cx="9580567" cy="533290"/>
          </a:xfrm>
          <a:prstGeom prst="rect">
            <a:avLst/>
          </a:prstGeom>
        </p:spPr>
        <p:txBody>
          <a:bodyPr/>
          <a:lstStyle>
            <a:lvl1pPr marL="0" indent="0">
              <a:buNone/>
              <a:defRPr sz="3600">
                <a:effectLst>
                  <a:outerShdw blurRad="38100" dist="38100" dir="2700000" algn="tl">
                    <a:srgbClr val="000000">
                      <a:alpha val="43137"/>
                    </a:srgbClr>
                  </a:outerShdw>
                </a:effectLst>
              </a:defRPr>
            </a:lvl1pPr>
          </a:lstStyle>
          <a:p>
            <a:pPr lvl="0"/>
            <a:r>
              <a:rPr lang="zh-CN" altLang="en-US" dirty="0"/>
              <a:t>编辑标题</a:t>
            </a:r>
          </a:p>
        </p:txBody>
      </p:sp>
    </p:spTree>
    <p:extLst>
      <p:ext uri="{BB962C8B-B14F-4D97-AF65-F5344CB8AC3E}">
        <p14:creationId xmlns:p14="http://schemas.microsoft.com/office/powerpoint/2010/main" val="2299627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及内容">
    <p:spTree>
      <p:nvGrpSpPr>
        <p:cNvPr id="1" name=""/>
        <p:cNvGrpSpPr/>
        <p:nvPr/>
      </p:nvGrpSpPr>
      <p:grpSpPr>
        <a:xfrm>
          <a:off x="0" y="0"/>
          <a:ext cx="0" cy="0"/>
          <a:chOff x="0" y="0"/>
          <a:chExt cx="0" cy="0"/>
        </a:xfrm>
      </p:grpSpPr>
      <p:sp>
        <p:nvSpPr>
          <p:cNvPr id="2" name="Title 1"/>
          <p:cNvSpPr>
            <a:spLocks noGrp="1"/>
          </p:cNvSpPr>
          <p:nvPr>
            <p:ph type="title"/>
          </p:nvPr>
        </p:nvSpPr>
        <p:spPr>
          <a:xfrm>
            <a:off x="609600" y="1351625"/>
            <a:ext cx="10972800" cy="802176"/>
          </a:xfrm>
          <a:prstGeom prst="rect">
            <a:avLst/>
          </a:prstGeom>
        </p:spPr>
        <p:txBody>
          <a:bodyPr/>
          <a:lstStyle>
            <a:lvl1pPr>
              <a:defRPr>
                <a:solidFill>
                  <a:schemeClr val="tx1"/>
                </a:solidFill>
                <a:latin typeface="Perpetua" panose="02020502060401020303" pitchFamily="18" charset="0"/>
              </a:defRPr>
            </a:lvl1pPr>
          </a:lstStyle>
          <a:p>
            <a:r>
              <a:rPr lang="en-US" dirty="0"/>
              <a:t>Click to edit Master title style</a:t>
            </a:r>
          </a:p>
        </p:txBody>
      </p:sp>
      <p:sp>
        <p:nvSpPr>
          <p:cNvPr id="3" name="Content Placeholder 2"/>
          <p:cNvSpPr>
            <a:spLocks noGrp="1"/>
          </p:cNvSpPr>
          <p:nvPr>
            <p:ph idx="1"/>
          </p:nvPr>
        </p:nvSpPr>
        <p:spPr>
          <a:xfrm>
            <a:off x="609600" y="2293257"/>
            <a:ext cx="10972800" cy="3761712"/>
          </a:xfrm>
          <a:prstGeom prst="rect">
            <a:avLst/>
          </a:prstGeom>
        </p:spPr>
        <p:txBody>
          <a:bodyPr/>
          <a:lstStyle>
            <a:lvl1pPr>
              <a:defRPr>
                <a:solidFill>
                  <a:schemeClr val="tx1"/>
                </a:solidFill>
                <a:latin typeface="Perpetua" panose="02020502060401020303" pitchFamily="18" charset="0"/>
              </a:defRPr>
            </a:lvl1pPr>
            <a:lvl2pPr>
              <a:defRPr>
                <a:solidFill>
                  <a:schemeClr val="tx1"/>
                </a:solidFill>
                <a:latin typeface="Perpetua" panose="02020502060401020303" pitchFamily="18" charset="0"/>
              </a:defRPr>
            </a:lvl2pPr>
            <a:lvl3pPr>
              <a:defRPr>
                <a:solidFill>
                  <a:schemeClr val="tx1"/>
                </a:solidFill>
                <a:latin typeface="Perpetua" panose="02020502060401020303" pitchFamily="18" charset="0"/>
              </a:defRPr>
            </a:lvl3pPr>
            <a:lvl4pPr>
              <a:defRPr>
                <a:solidFill>
                  <a:schemeClr val="tx1"/>
                </a:solidFill>
                <a:latin typeface="Perpetua" panose="02020502060401020303" pitchFamily="18" charset="0"/>
              </a:defRPr>
            </a:lvl4pPr>
            <a:lvl5pPr>
              <a:defRPr>
                <a:solidFill>
                  <a:schemeClr val="tx1"/>
                </a:solidFill>
                <a:latin typeface="Perpetua" panose="02020502060401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10"/>
          </p:nvPr>
        </p:nvSpPr>
        <p:spPr>
          <a:xfrm>
            <a:off x="10566037" y="6377616"/>
            <a:ext cx="2844800" cy="365125"/>
          </a:xfrm>
        </p:spPr>
        <p:txBody>
          <a:bodyPr/>
          <a:lstStyle>
            <a:lvl1pPr>
              <a:defRPr>
                <a:solidFill>
                  <a:srgbClr val="737472"/>
                </a:solidFill>
              </a:defRPr>
            </a:lvl1pPr>
          </a:lstStyle>
          <a:p>
            <a:pPr>
              <a:defRPr/>
            </a:pPr>
            <a:fld id="{A4E4B3CA-1285-41AF-ACB5-1E5EA4CF015C}" type="datetimeFigureOut">
              <a:rPr lang="en-US" smtClean="0"/>
              <a:pPr>
                <a:defRPr/>
              </a:pPr>
              <a:t>5/6/2024</a:t>
            </a:fld>
            <a:endParaRPr lang="en-US" dirty="0"/>
          </a:p>
        </p:txBody>
      </p:sp>
      <p:sp>
        <p:nvSpPr>
          <p:cNvPr id="12" name="Slide Number Placeholder 5"/>
          <p:cNvSpPr>
            <a:spLocks noGrp="1"/>
          </p:cNvSpPr>
          <p:nvPr>
            <p:ph type="sldNum" sz="quarter" idx="12"/>
          </p:nvPr>
        </p:nvSpPr>
        <p:spPr>
          <a:xfrm>
            <a:off x="10548165" y="6377617"/>
            <a:ext cx="1643835" cy="365125"/>
          </a:xfrm>
        </p:spPr>
        <p:txBody>
          <a:bodyPr/>
          <a:lstStyle>
            <a:lvl1pPr>
              <a:defRPr>
                <a:solidFill>
                  <a:srgbClr val="737472"/>
                </a:solidFill>
              </a:defRPr>
            </a:lvl1pPr>
          </a:lstStyle>
          <a:p>
            <a:pPr>
              <a:defRPr/>
            </a:pPr>
            <a:fld id="{28B7062F-BCBA-49E9-83FE-52C3B1E6CA54}" type="slidenum">
              <a:rPr lang="en-US" smtClean="0"/>
              <a:pPr>
                <a:defRPr/>
              </a:pPr>
              <a:t>‹#›</a:t>
            </a:fld>
            <a:endParaRPr lang="en-US" dirty="0"/>
          </a:p>
        </p:txBody>
      </p:sp>
      <p:sp>
        <p:nvSpPr>
          <p:cNvPr id="8" name="内容占位符 4">
            <a:extLst>
              <a:ext uri="{FF2B5EF4-FFF2-40B4-BE49-F238E27FC236}">
                <a16:creationId xmlns:a16="http://schemas.microsoft.com/office/drawing/2014/main" id="{A69368F1-125D-4F5B-98A1-143B02CC6F44}"/>
              </a:ext>
            </a:extLst>
          </p:cNvPr>
          <p:cNvSpPr>
            <a:spLocks noGrp="1"/>
          </p:cNvSpPr>
          <p:nvPr>
            <p:ph sz="quarter" idx="13" hasCustomPrompt="1"/>
          </p:nvPr>
        </p:nvSpPr>
        <p:spPr>
          <a:xfrm>
            <a:off x="1697034" y="144088"/>
            <a:ext cx="9580567" cy="533290"/>
          </a:xfrm>
          <a:prstGeom prst="rect">
            <a:avLst/>
          </a:prstGeom>
        </p:spPr>
        <p:txBody>
          <a:bodyPr/>
          <a:lstStyle>
            <a:lvl1pPr marL="0" indent="0">
              <a:buNone/>
              <a:defRPr sz="3600">
                <a:effectLst>
                  <a:outerShdw blurRad="38100" dist="38100" dir="2700000" algn="tl">
                    <a:srgbClr val="000000">
                      <a:alpha val="43137"/>
                    </a:srgbClr>
                  </a:outerShdw>
                </a:effectLst>
              </a:defRPr>
            </a:lvl1pPr>
          </a:lstStyle>
          <a:p>
            <a:pPr lvl="0"/>
            <a:r>
              <a:rPr lang="zh-CN" altLang="en-US" dirty="0"/>
              <a:t>编辑标题</a:t>
            </a:r>
          </a:p>
        </p:txBody>
      </p:sp>
    </p:spTree>
    <p:extLst>
      <p:ext uri="{BB962C8B-B14F-4D97-AF65-F5344CB8AC3E}">
        <p14:creationId xmlns:p14="http://schemas.microsoft.com/office/powerpoint/2010/main" val="2299562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3.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39.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5" Type="http://schemas.openxmlformats.org/officeDocument/2006/relationships/theme" Target="../theme/theme16.xml"/><Relationship Id="rId4" Type="http://schemas.openxmlformats.org/officeDocument/2006/relationships/slideLayout" Target="../slideLayouts/slideLayout45.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4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fld id="{82553DC1-CA08-4514-ADEC-D97B36C8B3D1}" type="datetimeFigureOut">
              <a:rPr lang="zh-CN" altLang="en-US" smtClean="0"/>
              <a:t>2024/5/6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fld id="{9F5014D4-3D7C-47FE-8ED8-99E6B9E1C271}" type="slidenum">
              <a:rPr lang="zh-CN" altLang="en-US" smtClean="0"/>
              <a:t>‹#›</a:t>
            </a:fld>
            <a:endParaRPr lang="zh-CN" altLang="en-US"/>
          </a:p>
        </p:txBody>
      </p:sp>
    </p:spTree>
    <p:extLst>
      <p:ext uri="{BB962C8B-B14F-4D97-AF65-F5344CB8AC3E}">
        <p14:creationId xmlns:p14="http://schemas.microsoft.com/office/powerpoint/2010/main" val="2597937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13" r:id="rId6"/>
    <p:sldLayoutId id="2147483714" r:id="rId7"/>
    <p:sldLayoutId id="2147483715" r:id="rId8"/>
    <p:sldLayoutId id="2147483716" r:id="rId9"/>
    <p:sldLayoutId id="2147483717" r:id="rId10"/>
    <p:sldLayoutId id="2147483718" r:id="rId11"/>
    <p:sldLayoutId id="2147483730" r:id="rId12"/>
    <p:sldLayoutId id="2147483783" r:id="rId13"/>
    <p:sldLayoutId id="2147483784" r:id="rId14"/>
    <p:sldLayoutId id="2147483785" r:id="rId15"/>
    <p:sldLayoutId id="2147483786" r:id="rId16"/>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3316580"/>
      </p:ext>
    </p:extLst>
  </p:cSld>
  <p:clrMap bg1="lt1" tx1="dk1" bg2="lt2" tx2="dk2" accent1="accent1" accent2="accent2" accent3="accent3" accent4="accent4" accent5="accent5" accent6="accent6" hlink="hlink" folHlink="folHlink"/>
  <p:sldLayoutIdLst>
    <p:sldLayoutId id="214748369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59576565"/>
      </p:ext>
    </p:extLst>
  </p:cSld>
  <p:clrMap bg1="lt1" tx1="dk1" bg2="lt2" tx2="dk2" accent1="accent1" accent2="accent2" accent3="accent3" accent4="accent4" accent5="accent5" accent6="accent6" hlink="hlink" folHlink="folHlink"/>
  <p:sldLayoutIdLst>
    <p:sldLayoutId id="2147483694" r:id="rId1"/>
    <p:sldLayoutId id="214748369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08472126"/>
      </p:ext>
    </p:extLst>
  </p:cSld>
  <p:clrMap bg1="lt1" tx1="dk1" bg2="lt2" tx2="dk2" accent1="accent1" accent2="accent2" accent3="accent3" accent4="accent4" accent5="accent5" accent6="accent6" hlink="hlink" folHlink="folHlink"/>
  <p:sldLayoutIdLst>
    <p:sldLayoutId id="2147483697" r:id="rId1"/>
    <p:sldLayoutId id="2147483698"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01646627"/>
      </p:ext>
    </p:extLst>
  </p:cSld>
  <p:clrMap bg1="lt1" tx1="dk1" bg2="lt2" tx2="dk2" accent1="accent1" accent2="accent2" accent3="accent3" accent4="accent4" accent5="accent5" accent6="accent6" hlink="hlink" folHlink="folHlink"/>
  <p:sldLayoutIdLst>
    <p:sldLayoutId id="2147483700"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4879878"/>
      </p:ext>
    </p:extLst>
  </p:cSld>
  <p:clrMap bg1="lt1" tx1="dk1" bg2="lt2" tx2="dk2" accent1="accent1" accent2="accent2" accent3="accent3" accent4="accent4" accent5="accent5" accent6="accent6" hlink="hlink" folHlink="folHlink"/>
  <p:sldLayoutIdLst>
    <p:sldLayoutId id="214748370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31513365"/>
      </p:ext>
    </p:extLst>
  </p:cSld>
  <p:clrMap bg1="lt1" tx1="dk1" bg2="lt2" tx2="dk2" accent1="accent1" accent2="accent2" accent3="accent3" accent4="accent4" accent5="accent5" accent6="accent6" hlink="hlink" folHlink="folHlink"/>
  <p:sldLayoutIdLst>
    <p:sldLayoutId id="2147483704" r:id="rId1"/>
    <p:sldLayoutId id="214748370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0466021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25851626"/>
      </p:ext>
    </p:extLst>
  </p:cSld>
  <p:clrMap bg1="lt1" tx1="dk1" bg2="lt2" tx2="dk2" accent1="accent1" accent2="accent2" accent3="accent3" accent4="accent4" accent5="accent5" accent6="accent6" hlink="hlink" folHlink="folHlink"/>
  <p:sldLayoutIdLst>
    <p:sldLayoutId id="214748371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01992954"/>
      </p:ext>
    </p:extLst>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221837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52180549"/>
      </p:ext>
    </p:extLst>
  </p:cSld>
  <p:clrMap bg1="lt1" tx1="dk1" bg2="lt2" tx2="dk2" accent1="accent1" accent2="accent2" accent3="accent3" accent4="accent4" accent5="accent5" accent6="accent6" hlink="hlink" folHlink="folHlink"/>
  <p:sldLayoutIdLst>
    <p:sldLayoutId id="2147483676" r:id="rId1"/>
    <p:sldLayoutId id="2147483677"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85138339"/>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17783893"/>
      </p:ext>
    </p:extLst>
  </p:cSld>
  <p:clrMap bg1="lt1" tx1="dk1" bg2="lt2" tx2="dk2" accent1="accent1" accent2="accent2" accent3="accent3" accent4="accent4" accent5="accent5" accent6="accent6" hlink="hlink" folHlink="folHlink"/>
  <p:sldLayoutIdLst>
    <p:sldLayoutId id="214748368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31778431"/>
      </p:ext>
    </p:extLst>
  </p:cSld>
  <p:clrMap bg1="lt1" tx1="dk1" bg2="lt2" tx2="dk2" accent1="accent1" accent2="accent2" accent3="accent3" accent4="accent4" accent5="accent5" accent6="accent6" hlink="hlink" folHlink="folHlink"/>
  <p:sldLayoutIdLst>
    <p:sldLayoutId id="2147483684" r:id="rId1"/>
    <p:sldLayoutId id="214748368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16157017"/>
      </p:ext>
    </p:extLst>
  </p:cSld>
  <p:clrMap bg1="lt1" tx1="dk1" bg2="lt2" tx2="dk2" accent1="accent1" accent2="accent2" accent3="accent3" accent4="accent4" accent5="accent5" accent6="accent6" hlink="hlink" folHlink="folHlink"/>
  <p:sldLayoutIdLst>
    <p:sldLayoutId id="2147483687"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2429969"/>
      </p:ext>
    </p:extLst>
  </p:cSld>
  <p:clrMap bg1="lt1" tx1="dk1" bg2="lt2" tx2="dk2" accent1="accent1" accent2="accent2" accent3="accent3" accent4="accent4" accent5="accent5" accent6="accent6" hlink="hlink" folHlink="folHlink"/>
  <p:sldLayoutIdLst>
    <p:sldLayoutId id="2147483689" r:id="rId1"/>
    <p:sldLayoutId id="2147483690"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2.xml"/><Relationship Id="rId1" Type="http://schemas.openxmlformats.org/officeDocument/2006/relationships/slideLayout" Target="../slideLayouts/slideLayout3.xml"/><Relationship Id="rId5" Type="http://schemas.openxmlformats.org/officeDocument/2006/relationships/slide" Target="slide25.xml"/><Relationship Id="rId4" Type="http://schemas.openxmlformats.org/officeDocument/2006/relationships/slide" Target="slide24.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slide" Target="slide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slide" Target="slide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0.gi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218957"/>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54484"/>
            <a:ext cx="3714570" cy="348429"/>
          </a:xfrm>
          <a:prstGeom prst="rect">
            <a:avLst/>
          </a:prstGeom>
          <a:noFill/>
        </p:spPr>
        <p:txBody>
          <a:bodyPr wrap="square" lIns="0" tIns="0" rIns="0" bIns="0" rtlCol="0">
            <a:spAutoFit/>
          </a:bodyPr>
          <a:lstStyle/>
          <a:p>
            <a:pPr algn="l">
              <a:lnSpc>
                <a:spcPct val="120000"/>
              </a:lnSpc>
            </a:pP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丁瑶玲 网络空间安全学院</a:t>
            </a:r>
          </a:p>
        </p:txBody>
      </p:sp>
      <p:sp>
        <p:nvSpPr>
          <p:cNvPr id="22" name="文本框 21"/>
          <p:cNvSpPr txBox="1"/>
          <p:nvPr/>
        </p:nvSpPr>
        <p:spPr>
          <a:xfrm>
            <a:off x="1149487" y="5112604"/>
            <a:ext cx="3714570" cy="348429"/>
          </a:xfrm>
          <a:prstGeom prst="rect">
            <a:avLst/>
          </a:prstGeom>
          <a:noFill/>
        </p:spPr>
        <p:txBody>
          <a:bodyPr wrap="square" lIns="0" tIns="0" rIns="0" bIns="0" rtlCol="0">
            <a:spAutoFit/>
          </a:bodyPr>
          <a:lstStyle/>
          <a:p>
            <a:pPr algn="l">
              <a:lnSpc>
                <a:spcPct val="120000"/>
              </a:lnSpc>
            </a:pPr>
            <a:r>
              <a:rPr lang="en-US" altLang="zh-CN" sz="2000" spc="300" dirty="0">
                <a:solidFill>
                  <a:schemeClr val="bg1">
                    <a:alpha val="90000"/>
                  </a:schemeClr>
                </a:solidFill>
                <a:latin typeface="华文新魏" panose="02010800040101010101" pitchFamily="2" charset="-122"/>
                <a:ea typeface="华文新魏" panose="02010800040101010101" pitchFamily="2" charset="-122"/>
              </a:rPr>
              <a:t>2024</a:t>
            </a: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年春季</a:t>
            </a:r>
          </a:p>
        </p:txBody>
      </p:sp>
      <p:sp>
        <p:nvSpPr>
          <p:cNvPr id="24" name="文本框 23"/>
          <p:cNvSpPr txBox="1"/>
          <p:nvPr/>
        </p:nvSpPr>
        <p:spPr>
          <a:xfrm>
            <a:off x="551288" y="2171445"/>
            <a:ext cx="11089424" cy="1662891"/>
          </a:xfrm>
          <a:prstGeom prst="rect">
            <a:avLst/>
          </a:prstGeom>
          <a:noFill/>
        </p:spPr>
        <p:txBody>
          <a:bodyPr wrap="square" lIns="0" tIns="0" rIns="0" bIns="0" rtlCol="0">
            <a:spAutoFit/>
          </a:bodyPr>
          <a:lstStyle/>
          <a:p>
            <a:pPr>
              <a:lnSpc>
                <a:spcPct val="110000"/>
              </a:lnSpc>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gn="r">
              <a:lnSpc>
                <a:spcPct val="110000"/>
              </a:lnSpc>
            </a:pPr>
            <a:r>
              <a:rPr lang="zh-CN" altLang="en-US" sz="5400" b="1" spc="300" dirty="0">
                <a:solidFill>
                  <a:schemeClr val="bg1"/>
                </a:solidFill>
                <a:latin typeface="+mn-ea"/>
                <a:ea typeface="+mn-ea"/>
              </a:rPr>
              <a:t>第</a:t>
            </a:r>
            <a:r>
              <a:rPr lang="en-US" altLang="zh-CN" sz="5400" b="1" spc="300" dirty="0">
                <a:solidFill>
                  <a:schemeClr val="bg1"/>
                </a:solidFill>
                <a:latin typeface="+mn-ea"/>
                <a:ea typeface="+mn-ea"/>
              </a:rPr>
              <a:t>12</a:t>
            </a:r>
            <a:r>
              <a:rPr lang="zh-CN" altLang="en-US" sz="5400" b="1" spc="300" dirty="0">
                <a:solidFill>
                  <a:schemeClr val="bg1"/>
                </a:solidFill>
                <a:latin typeface="+mn-ea"/>
                <a:ea typeface="+mn-ea"/>
              </a:rPr>
              <a:t>章 随机数发生器设计与测评</a:t>
            </a:r>
          </a:p>
        </p:txBody>
      </p:sp>
      <p:grpSp>
        <p:nvGrpSpPr>
          <p:cNvPr id="8" name="组合 7">
            <a:extLst>
              <a:ext uri="{FF2B5EF4-FFF2-40B4-BE49-F238E27FC236}">
                <a16:creationId xmlns:a16="http://schemas.microsoft.com/office/drawing/2014/main" id="{7094A441-7377-4689-8EB1-D145C5F60444}"/>
              </a:ext>
            </a:extLst>
          </p:cNvPr>
          <p:cNvGrpSpPr/>
          <p:nvPr/>
        </p:nvGrpSpPr>
        <p:grpSpPr>
          <a:xfrm>
            <a:off x="660400" y="5112604"/>
            <a:ext cx="324000" cy="324000"/>
            <a:chOff x="25383599" y="3276600"/>
            <a:chExt cx="523125" cy="523125"/>
          </a:xfrm>
          <a:solidFill>
            <a:schemeClr val="bg1"/>
          </a:solidFill>
        </p:grpSpPr>
        <p:sp>
          <p:nvSpPr>
            <p:cNvPr id="9" name="任意多边形: 形状 8">
              <a:extLst>
                <a:ext uri="{FF2B5EF4-FFF2-40B4-BE49-F238E27FC236}">
                  <a16:creationId xmlns:a16="http://schemas.microsoft.com/office/drawing/2014/main" id="{18DDB3D3-CDCB-4FC1-B4E7-8871E557E6CC}"/>
                </a:ext>
              </a:extLst>
            </p:cNvPr>
            <p:cNvSpPr/>
            <p:nvPr/>
          </p:nvSpPr>
          <p:spPr>
            <a:xfrm>
              <a:off x="25383599" y="3276600"/>
              <a:ext cx="523125" cy="523125"/>
            </a:xfrm>
            <a:custGeom>
              <a:avLst/>
              <a:gdLst>
                <a:gd name="connsiteX0" fmla="*/ 269426 w 523125"/>
                <a:gd name="connsiteY0" fmla="*/ 0 h 523125"/>
                <a:gd name="connsiteX1" fmla="*/ 0 w 523125"/>
                <a:gd name="connsiteY1" fmla="*/ 269409 h 523125"/>
                <a:gd name="connsiteX2" fmla="*/ 269426 w 523125"/>
                <a:gd name="connsiteY2" fmla="*/ 538819 h 523125"/>
                <a:gd name="connsiteX3" fmla="*/ 538819 w 523125"/>
                <a:gd name="connsiteY3" fmla="*/ 269409 h 523125"/>
                <a:gd name="connsiteX4" fmla="*/ 269426 w 523125"/>
                <a:gd name="connsiteY4" fmla="*/ 0 h 523125"/>
                <a:gd name="connsiteX5" fmla="*/ 269426 w 523125"/>
                <a:gd name="connsiteY5" fmla="*/ 475605 h 523125"/>
                <a:gd name="connsiteX6" fmla="*/ 63180 w 523125"/>
                <a:gd name="connsiteY6" fmla="*/ 269409 h 523125"/>
                <a:gd name="connsiteX7" fmla="*/ 269426 w 523125"/>
                <a:gd name="connsiteY7" fmla="*/ 63197 h 523125"/>
                <a:gd name="connsiteX8" fmla="*/ 475639 w 523125"/>
                <a:gd name="connsiteY8" fmla="*/ 269409 h 523125"/>
                <a:gd name="connsiteX9" fmla="*/ 269426 w 523125"/>
                <a:gd name="connsiteY9"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125" h="523125">
                  <a:moveTo>
                    <a:pt x="269426" y="0"/>
                  </a:moveTo>
                  <a:cubicBezTo>
                    <a:pt x="120859" y="0"/>
                    <a:pt x="0" y="120859"/>
                    <a:pt x="0" y="269409"/>
                  </a:cubicBezTo>
                  <a:cubicBezTo>
                    <a:pt x="0" y="417960"/>
                    <a:pt x="120859" y="538819"/>
                    <a:pt x="269426" y="538819"/>
                  </a:cubicBezTo>
                  <a:cubicBezTo>
                    <a:pt x="417960" y="538819"/>
                    <a:pt x="538819" y="417960"/>
                    <a:pt x="538819" y="269409"/>
                  </a:cubicBezTo>
                  <a:cubicBezTo>
                    <a:pt x="538819" y="120859"/>
                    <a:pt x="417960" y="0"/>
                    <a:pt x="269426" y="0"/>
                  </a:cubicBezTo>
                  <a:close/>
                  <a:moveTo>
                    <a:pt x="269426" y="475605"/>
                  </a:moveTo>
                  <a:cubicBezTo>
                    <a:pt x="155689" y="475605"/>
                    <a:pt x="63180" y="383147"/>
                    <a:pt x="63180" y="269409"/>
                  </a:cubicBezTo>
                  <a:cubicBezTo>
                    <a:pt x="63180" y="155706"/>
                    <a:pt x="155689" y="63197"/>
                    <a:pt x="269426" y="63197"/>
                  </a:cubicBezTo>
                  <a:cubicBezTo>
                    <a:pt x="383113" y="63197"/>
                    <a:pt x="475639" y="155689"/>
                    <a:pt x="475639" y="269409"/>
                  </a:cubicBezTo>
                  <a:cubicBezTo>
                    <a:pt x="475639" y="383096"/>
                    <a:pt x="383113" y="475605"/>
                    <a:pt x="269426" y="475605"/>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a:extLst>
                <a:ext uri="{FF2B5EF4-FFF2-40B4-BE49-F238E27FC236}">
                  <a16:creationId xmlns:a16="http://schemas.microsoft.com/office/drawing/2014/main" id="{439F1361-E227-421B-AD14-B3DF71F59756}"/>
                </a:ext>
              </a:extLst>
            </p:cNvPr>
            <p:cNvSpPr/>
            <p:nvPr/>
          </p:nvSpPr>
          <p:spPr>
            <a:xfrm>
              <a:off x="25636235" y="3360789"/>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a:extLst>
                <a:ext uri="{FF2B5EF4-FFF2-40B4-BE49-F238E27FC236}">
                  <a16:creationId xmlns:a16="http://schemas.microsoft.com/office/drawing/2014/main" id="{5D35AA03-49FC-40C1-97C5-ADEA2B3E9B3C}"/>
                </a:ext>
              </a:extLst>
            </p:cNvPr>
            <p:cNvSpPr/>
            <p:nvPr/>
          </p:nvSpPr>
          <p:spPr>
            <a:xfrm>
              <a:off x="25636218" y="3695522"/>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a:extLst>
                <a:ext uri="{FF2B5EF4-FFF2-40B4-BE49-F238E27FC236}">
                  <a16:creationId xmlns:a16="http://schemas.microsoft.com/office/drawing/2014/main" id="{24A090EE-2ABE-479C-9D45-AC603E798992}"/>
                </a:ext>
              </a:extLst>
            </p:cNvPr>
            <p:cNvSpPr/>
            <p:nvPr/>
          </p:nvSpPr>
          <p:spPr>
            <a:xfrm>
              <a:off x="25803567" y="3528156"/>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a:extLst>
                <a:ext uri="{FF2B5EF4-FFF2-40B4-BE49-F238E27FC236}">
                  <a16:creationId xmlns:a16="http://schemas.microsoft.com/office/drawing/2014/main" id="{280307E4-BAFB-4C5E-92C9-E63566144E01}"/>
                </a:ext>
              </a:extLst>
            </p:cNvPr>
            <p:cNvSpPr/>
            <p:nvPr/>
          </p:nvSpPr>
          <p:spPr>
            <a:xfrm>
              <a:off x="25468801" y="3528156"/>
              <a:ext cx="16875" cy="16875"/>
            </a:xfrm>
            <a:custGeom>
              <a:avLst/>
              <a:gdLst>
                <a:gd name="connsiteX0" fmla="*/ 33615 w 16875"/>
                <a:gd name="connsiteY0" fmla="*/ 16807 h 16875"/>
                <a:gd name="connsiteX1" fmla="*/ 16808 w 16875"/>
                <a:gd name="connsiteY1" fmla="*/ 33615 h 16875"/>
                <a:gd name="connsiteX2" fmla="*/ 0 w 16875"/>
                <a:gd name="connsiteY2" fmla="*/ 16807 h 16875"/>
                <a:gd name="connsiteX3" fmla="*/ 16808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8" y="33615"/>
                  </a:cubicBezTo>
                  <a:cubicBezTo>
                    <a:pt x="7525" y="33615"/>
                    <a:pt x="0" y="26090"/>
                    <a:pt x="0" y="16807"/>
                  </a:cubicBezTo>
                  <a:cubicBezTo>
                    <a:pt x="0" y="7525"/>
                    <a:pt x="7525" y="0"/>
                    <a:pt x="16808"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a:extLst>
                <a:ext uri="{FF2B5EF4-FFF2-40B4-BE49-F238E27FC236}">
                  <a16:creationId xmlns:a16="http://schemas.microsoft.com/office/drawing/2014/main" id="{1CFBEBDA-8F4D-470C-85F2-03C19A46EFC5}"/>
                </a:ext>
              </a:extLst>
            </p:cNvPr>
            <p:cNvSpPr/>
            <p:nvPr/>
          </p:nvSpPr>
          <p:spPr>
            <a:xfrm>
              <a:off x="25754562" y="3409845"/>
              <a:ext cx="16875" cy="16875"/>
            </a:xfrm>
            <a:custGeom>
              <a:avLst/>
              <a:gdLst>
                <a:gd name="connsiteX0" fmla="*/ 33548 w 16875"/>
                <a:gd name="connsiteY0" fmla="*/ 16774 h 16875"/>
                <a:gd name="connsiteX1" fmla="*/ 16774 w 16875"/>
                <a:gd name="connsiteY1" fmla="*/ 33548 h 16875"/>
                <a:gd name="connsiteX2" fmla="*/ 0 w 16875"/>
                <a:gd name="connsiteY2" fmla="*/ 16774 h 16875"/>
                <a:gd name="connsiteX3" fmla="*/ 16774 w 16875"/>
                <a:gd name="connsiteY3" fmla="*/ 0 h 16875"/>
                <a:gd name="connsiteX4" fmla="*/ 33548 w 16875"/>
                <a:gd name="connsiteY4" fmla="*/ 16774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48" y="16774"/>
                  </a:moveTo>
                  <a:cubicBezTo>
                    <a:pt x="33548" y="26038"/>
                    <a:pt x="26038" y="33548"/>
                    <a:pt x="16774" y="33548"/>
                  </a:cubicBezTo>
                  <a:cubicBezTo>
                    <a:pt x="7510" y="33548"/>
                    <a:pt x="0" y="26038"/>
                    <a:pt x="0" y="16774"/>
                  </a:cubicBezTo>
                  <a:cubicBezTo>
                    <a:pt x="0" y="7510"/>
                    <a:pt x="7510" y="0"/>
                    <a:pt x="16774" y="0"/>
                  </a:cubicBezTo>
                  <a:cubicBezTo>
                    <a:pt x="26038" y="0"/>
                    <a:pt x="33548" y="7510"/>
                    <a:pt x="33548" y="1677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7" name="任意多边形: 形状 16">
              <a:extLst>
                <a:ext uri="{FF2B5EF4-FFF2-40B4-BE49-F238E27FC236}">
                  <a16:creationId xmlns:a16="http://schemas.microsoft.com/office/drawing/2014/main" id="{1898F033-4166-4B0B-A455-55861DF6DE8F}"/>
                </a:ext>
              </a:extLst>
            </p:cNvPr>
            <p:cNvSpPr/>
            <p:nvPr/>
          </p:nvSpPr>
          <p:spPr>
            <a:xfrm>
              <a:off x="25517857"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9" name="任意多边形: 形状 18">
              <a:extLst>
                <a:ext uri="{FF2B5EF4-FFF2-40B4-BE49-F238E27FC236}">
                  <a16:creationId xmlns:a16="http://schemas.microsoft.com/office/drawing/2014/main" id="{1A59014F-D968-4293-8585-C6DAB5DFDA1E}"/>
                </a:ext>
              </a:extLst>
            </p:cNvPr>
            <p:cNvSpPr/>
            <p:nvPr/>
          </p:nvSpPr>
          <p:spPr>
            <a:xfrm>
              <a:off x="25754545"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0" name="任意多边形: 形状 19">
              <a:extLst>
                <a:ext uri="{FF2B5EF4-FFF2-40B4-BE49-F238E27FC236}">
                  <a16:creationId xmlns:a16="http://schemas.microsoft.com/office/drawing/2014/main" id="{7780BC4A-74AC-4A4F-8755-4F59C40E3F56}"/>
                </a:ext>
              </a:extLst>
            </p:cNvPr>
            <p:cNvSpPr/>
            <p:nvPr/>
          </p:nvSpPr>
          <p:spPr>
            <a:xfrm>
              <a:off x="25517857" y="3409828"/>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3" name="任意多边形: 形状 22">
              <a:extLst>
                <a:ext uri="{FF2B5EF4-FFF2-40B4-BE49-F238E27FC236}">
                  <a16:creationId xmlns:a16="http://schemas.microsoft.com/office/drawing/2014/main" id="{D9CCC60E-7A99-4DFC-AB68-10FBC4D3E21E}"/>
                </a:ext>
              </a:extLst>
            </p:cNvPr>
            <p:cNvSpPr/>
            <p:nvPr/>
          </p:nvSpPr>
          <p:spPr>
            <a:xfrm>
              <a:off x="25606923" y="3422332"/>
              <a:ext cx="168750" cy="168750"/>
            </a:xfrm>
            <a:custGeom>
              <a:avLst/>
              <a:gdLst>
                <a:gd name="connsiteX0" fmla="*/ 160751 w 168750"/>
                <a:gd name="connsiteY0" fmla="*/ 107291 h 168750"/>
                <a:gd name="connsiteX1" fmla="*/ 88931 w 168750"/>
                <a:gd name="connsiteY1" fmla="*/ 107291 h 168750"/>
                <a:gd name="connsiteX2" fmla="*/ 67044 w 168750"/>
                <a:gd name="connsiteY2" fmla="*/ 82637 h 168750"/>
                <a:gd name="connsiteX3" fmla="*/ 67044 w 168750"/>
                <a:gd name="connsiteY3" fmla="*/ 21077 h 168750"/>
                <a:gd name="connsiteX4" fmla="*/ 46086 w 168750"/>
                <a:gd name="connsiteY4" fmla="*/ 0 h 168750"/>
                <a:gd name="connsiteX5" fmla="*/ 25110 w 168750"/>
                <a:gd name="connsiteY5" fmla="*/ 21077 h 168750"/>
                <a:gd name="connsiteX6" fmla="*/ 25110 w 168750"/>
                <a:gd name="connsiteY6" fmla="*/ 82603 h 168750"/>
                <a:gd name="connsiteX7" fmla="*/ 0 w 168750"/>
                <a:gd name="connsiteY7" fmla="*/ 123660 h 168750"/>
                <a:gd name="connsiteX8" fmla="*/ 46119 w 168750"/>
                <a:gd name="connsiteY8" fmla="*/ 170033 h 168750"/>
                <a:gd name="connsiteX9" fmla="*/ 84797 w 168750"/>
                <a:gd name="connsiteY9" fmla="*/ 149192 h 168750"/>
                <a:gd name="connsiteX10" fmla="*/ 160785 w 168750"/>
                <a:gd name="connsiteY10" fmla="*/ 149192 h 168750"/>
                <a:gd name="connsiteX11" fmla="*/ 181828 w 168750"/>
                <a:gd name="connsiteY11" fmla="*/ 128233 h 168750"/>
                <a:gd name="connsiteX12" fmla="*/ 160751 w 168750"/>
                <a:gd name="connsiteY12" fmla="*/ 107291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750" h="168750">
                  <a:moveTo>
                    <a:pt x="160751" y="107291"/>
                  </a:moveTo>
                  <a:lnTo>
                    <a:pt x="88931" y="107291"/>
                  </a:lnTo>
                  <a:cubicBezTo>
                    <a:pt x="84797" y="96120"/>
                    <a:pt x="76798" y="87716"/>
                    <a:pt x="67044" y="82637"/>
                  </a:cubicBezTo>
                  <a:lnTo>
                    <a:pt x="67044" y="21077"/>
                  </a:lnTo>
                  <a:cubicBezTo>
                    <a:pt x="67044" y="9433"/>
                    <a:pt x="57712" y="0"/>
                    <a:pt x="46086" y="0"/>
                  </a:cubicBezTo>
                  <a:cubicBezTo>
                    <a:pt x="34425" y="0"/>
                    <a:pt x="25110" y="9433"/>
                    <a:pt x="25110" y="21077"/>
                  </a:cubicBezTo>
                  <a:lnTo>
                    <a:pt x="25110" y="82603"/>
                  </a:lnTo>
                  <a:cubicBezTo>
                    <a:pt x="9754" y="90264"/>
                    <a:pt x="0" y="105773"/>
                    <a:pt x="0" y="123660"/>
                  </a:cubicBezTo>
                  <a:cubicBezTo>
                    <a:pt x="0" y="149124"/>
                    <a:pt x="20638" y="170033"/>
                    <a:pt x="46119" y="170033"/>
                  </a:cubicBezTo>
                  <a:cubicBezTo>
                    <a:pt x="62319" y="170033"/>
                    <a:pt x="76579" y="161781"/>
                    <a:pt x="84797" y="149192"/>
                  </a:cubicBezTo>
                  <a:lnTo>
                    <a:pt x="160785" y="149192"/>
                  </a:lnTo>
                  <a:cubicBezTo>
                    <a:pt x="172395" y="149192"/>
                    <a:pt x="181828" y="139894"/>
                    <a:pt x="181828" y="128233"/>
                  </a:cubicBezTo>
                  <a:cubicBezTo>
                    <a:pt x="181811" y="116623"/>
                    <a:pt x="172378" y="107291"/>
                    <a:pt x="160751" y="1072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FB81FA6-CBA2-4AB3-8D67-2229AE0BD63C}"/>
              </a:ext>
            </a:extLst>
          </p:cNvPr>
          <p:cNvSpPr>
            <a:spLocks noGrp="1"/>
          </p:cNvSpPr>
          <p:nvPr>
            <p:ph type="title"/>
          </p:nvPr>
        </p:nvSpPr>
        <p:spPr>
          <a:xfrm>
            <a:off x="577850" y="249067"/>
            <a:ext cx="8643848" cy="480131"/>
          </a:xfrm>
        </p:spPr>
        <p:txBody>
          <a:bodyPr/>
          <a:lstStyle/>
          <a:p>
            <a:r>
              <a:rPr lang="zh-CN" altLang="en-US" dirty="0"/>
              <a:t>基本概念</a:t>
            </a:r>
          </a:p>
        </p:txBody>
      </p:sp>
      <p:sp>
        <p:nvSpPr>
          <p:cNvPr id="2" name="内容占位符 1"/>
          <p:cNvSpPr>
            <a:spLocks noGrp="1"/>
          </p:cNvSpPr>
          <p:nvPr>
            <p:ph idx="4294967295"/>
          </p:nvPr>
        </p:nvSpPr>
        <p:spPr>
          <a:xfrm>
            <a:off x="860731" y="1402621"/>
            <a:ext cx="10474019" cy="1390023"/>
          </a:xfrm>
        </p:spPr>
        <p:txBody>
          <a:bodyPr/>
          <a:lstStyle/>
          <a:p>
            <a:pPr marL="284400" lvl="1" indent="-284400">
              <a:lnSpc>
                <a:spcPct val="150000"/>
              </a:lnSpc>
              <a:spcBef>
                <a:spcPts val="0"/>
              </a:spcBef>
              <a:buFont typeface="Arial" panose="020B0604020202020204" pitchFamily="34" charset="0"/>
              <a:buChar char="•"/>
            </a:pPr>
            <a:r>
              <a:rPr lang="zh-CN" altLang="en-US" sz="1800" dirty="0">
                <a:latin typeface="Century Gothic" panose="020B0502020202020204" pitchFamily="34" charset="0"/>
              </a:rPr>
              <a:t>理想情况下，我们愿意使用“真随机”数据，但现实往往</a:t>
            </a:r>
            <a:r>
              <a:rPr lang="zh-CN" altLang="en-US" sz="1800" dirty="0">
                <a:solidFill>
                  <a:schemeClr val="accent4">
                    <a:lumMod val="60000"/>
                    <a:lumOff val="40000"/>
                  </a:schemeClr>
                </a:solidFill>
                <a:latin typeface="Century Gothic" panose="020B0502020202020204" pitchFamily="34" charset="0"/>
              </a:rPr>
              <a:t>很难找到“真随机”</a:t>
            </a:r>
            <a:r>
              <a:rPr lang="zh-CN" altLang="en-US" sz="1800" dirty="0">
                <a:latin typeface="Century Gothic" panose="020B0502020202020204" pitchFamily="34" charset="0"/>
              </a:rPr>
              <a:t>数据</a:t>
            </a:r>
            <a:endParaRPr lang="en-US" altLang="zh-CN" sz="1800" dirty="0">
              <a:latin typeface="Century Gothic" panose="020B0502020202020204" pitchFamily="34" charset="0"/>
            </a:endParaRPr>
          </a:p>
          <a:p>
            <a:pPr marL="284400" lvl="1" indent="-284400">
              <a:lnSpc>
                <a:spcPct val="150000"/>
              </a:lnSpc>
              <a:spcBef>
                <a:spcPts val="0"/>
              </a:spcBef>
              <a:buFont typeface="Arial" panose="020B0604020202020204" pitchFamily="34" charset="0"/>
              <a:buChar char="•"/>
            </a:pPr>
            <a:r>
              <a:rPr lang="zh-CN" altLang="en-US" sz="1800" dirty="0">
                <a:latin typeface="Century Gothic" panose="020B0502020202020204" pitchFamily="34" charset="0"/>
              </a:rPr>
              <a:t>一些密码应用使用</a:t>
            </a:r>
            <a:r>
              <a:rPr lang="zh-CN" altLang="en-US" sz="1800" dirty="0">
                <a:solidFill>
                  <a:schemeClr val="accent4">
                    <a:lumMod val="60000"/>
                    <a:lumOff val="40000"/>
                  </a:schemeClr>
                </a:solidFill>
                <a:latin typeface="Century Gothic" panose="020B0502020202020204" pitchFamily="34" charset="0"/>
              </a:rPr>
              <a:t>确定性算法</a:t>
            </a:r>
            <a:r>
              <a:rPr lang="zh-CN" altLang="en-US" sz="1800" dirty="0">
                <a:latin typeface="Century Gothic" panose="020B0502020202020204" pitchFamily="34" charset="0"/>
              </a:rPr>
              <a:t>来生成随机数，由于算法是确定的，所以产生的序列并非统计随机的</a:t>
            </a:r>
            <a:endParaRPr lang="en-US" altLang="zh-CN" sz="1800" dirty="0">
              <a:latin typeface="Century Gothic" panose="020B0502020202020204" pitchFamily="34" charset="0"/>
            </a:endParaRPr>
          </a:p>
          <a:p>
            <a:pPr marL="284400" lvl="1" indent="-284400">
              <a:lnSpc>
                <a:spcPct val="150000"/>
              </a:lnSpc>
              <a:spcBef>
                <a:spcPts val="0"/>
              </a:spcBef>
              <a:buFont typeface="Arial" panose="020B0604020202020204" pitchFamily="34" charset="0"/>
              <a:buChar char="•"/>
            </a:pPr>
            <a:r>
              <a:rPr lang="zh-CN" altLang="en-US" sz="1800" dirty="0">
                <a:latin typeface="Century Gothic" panose="020B0502020202020204" pitchFamily="34" charset="0"/>
              </a:rPr>
              <a:t>如果算法足够好，产生的序列可以经受住</a:t>
            </a:r>
            <a:r>
              <a:rPr lang="zh-CN" altLang="en-US" sz="1800" dirty="0">
                <a:solidFill>
                  <a:schemeClr val="accent4">
                    <a:lumMod val="60000"/>
                    <a:lumOff val="40000"/>
                  </a:schemeClr>
                </a:solidFill>
                <a:latin typeface="Century Gothic" panose="020B0502020202020204" pitchFamily="34" charset="0"/>
              </a:rPr>
              <a:t>随机性检测</a:t>
            </a:r>
            <a:r>
              <a:rPr lang="zh-CN" altLang="en-US" sz="1800" dirty="0">
                <a:latin typeface="Century Gothic" panose="020B0502020202020204" pitchFamily="34" charset="0"/>
              </a:rPr>
              <a:t>，这样的数一般称为伪随机数</a:t>
            </a:r>
            <a:endParaRPr lang="en-US" altLang="zh-CN" sz="1800" dirty="0">
              <a:latin typeface="Century Gothic" panose="020B0502020202020204" pitchFamily="34" charset="0"/>
            </a:endParaRPr>
          </a:p>
          <a:p>
            <a:pPr marL="0" indent="0" algn="just">
              <a:buNone/>
            </a:pPr>
            <a:br>
              <a:rPr lang="en-US" altLang="zh-CN" sz="1400" dirty="0">
                <a:solidFill>
                  <a:prstClr val="black"/>
                </a:solidFill>
                <a:latin typeface="Times New Roman" panose="02020603050405020304" pitchFamily="18" charset="0"/>
                <a:ea typeface="Adobe 宋体 Std L" panose="02020300000000000000" pitchFamily="18" charset="-122"/>
              </a:rPr>
            </a:br>
            <a:br>
              <a:rPr lang="en-US" altLang="zh-CN" sz="1600" dirty="0">
                <a:solidFill>
                  <a:prstClr val="black"/>
                </a:solidFill>
                <a:latin typeface="Times New Roman" panose="02020603050405020304" pitchFamily="18" charset="0"/>
                <a:ea typeface="Adobe 宋体 Std L" panose="02020300000000000000" pitchFamily="18" charset="-122"/>
              </a:rPr>
            </a:br>
            <a:endParaRPr lang="zh-CN" altLang="en-US" sz="1600" dirty="0">
              <a:solidFill>
                <a:prstClr val="black"/>
              </a:solidFill>
              <a:latin typeface="Times New Roman" panose="02020603050405020304" pitchFamily="18" charset="0"/>
              <a:ea typeface="Adobe 宋体 Std L" panose="02020300000000000000" pitchFamily="18" charset="-122"/>
            </a:endParaRPr>
          </a:p>
        </p:txBody>
      </p:sp>
      <p:grpSp>
        <p:nvGrpSpPr>
          <p:cNvPr id="6" name="组合 5">
            <a:extLst>
              <a:ext uri="{FF2B5EF4-FFF2-40B4-BE49-F238E27FC236}">
                <a16:creationId xmlns:a16="http://schemas.microsoft.com/office/drawing/2014/main" id="{4D25335E-FFA1-479E-9A93-499DB0D4947B}"/>
              </a:ext>
            </a:extLst>
          </p:cNvPr>
          <p:cNvGrpSpPr/>
          <p:nvPr/>
        </p:nvGrpSpPr>
        <p:grpSpPr>
          <a:xfrm>
            <a:off x="951318" y="1003053"/>
            <a:ext cx="2054442" cy="526076"/>
            <a:chOff x="198158" y="894926"/>
            <a:chExt cx="2039947" cy="446763"/>
          </a:xfrm>
        </p:grpSpPr>
        <p:sp>
          <p:nvSpPr>
            <p:cNvPr id="12" name="îṣlîḍe">
              <a:hlinkClick r:id="" action="ppaction://noaction"/>
              <a:extLst>
                <a:ext uri="{FF2B5EF4-FFF2-40B4-BE49-F238E27FC236}">
                  <a16:creationId xmlns:a16="http://schemas.microsoft.com/office/drawing/2014/main" id="{83D291AC-D9AB-453A-83F5-00E0A3A67C28}"/>
                </a:ext>
              </a:extLst>
            </p:cNvPr>
            <p:cNvSpPr/>
            <p:nvPr/>
          </p:nvSpPr>
          <p:spPr>
            <a:xfrm>
              <a:off x="626020" y="894926"/>
              <a:ext cx="1612085" cy="446763"/>
            </a:xfrm>
            <a:prstGeom prst="rect">
              <a:avLst/>
            </a:prstGeom>
          </p:spPr>
          <p:txBody>
            <a:bodyPr wrap="square" anchor="ctr" anchorCtr="0">
              <a:normAutofit/>
            </a:bodyPr>
            <a:lstStyle/>
            <a:p>
              <a:pPr lvl="0"/>
              <a:r>
                <a:rPr lang="zh-CN" altLang="en-US" sz="2000" b="1" spc="100" dirty="0">
                  <a:solidFill>
                    <a:schemeClr val="accent4"/>
                  </a:solidFill>
                </a:rPr>
                <a:t>伪随机数</a:t>
              </a:r>
              <a:endParaRPr lang="zh-CN" altLang="en-US" sz="2000" b="1" dirty="0">
                <a:solidFill>
                  <a:schemeClr val="accent4"/>
                </a:solidFill>
              </a:endParaRPr>
            </a:p>
          </p:txBody>
        </p:sp>
        <p:grpSp>
          <p:nvGrpSpPr>
            <p:cNvPr id="13" name="组合 12">
              <a:extLst>
                <a:ext uri="{FF2B5EF4-FFF2-40B4-BE49-F238E27FC236}">
                  <a16:creationId xmlns:a16="http://schemas.microsoft.com/office/drawing/2014/main" id="{F1F6547E-9797-41EE-A6FE-7565DA3844A4}"/>
                </a:ext>
              </a:extLst>
            </p:cNvPr>
            <p:cNvGrpSpPr>
              <a:grpSpLocks noChangeAspect="1"/>
            </p:cNvGrpSpPr>
            <p:nvPr/>
          </p:nvGrpSpPr>
          <p:grpSpPr>
            <a:xfrm>
              <a:off x="198158" y="951360"/>
              <a:ext cx="427861" cy="317445"/>
              <a:chOff x="18906789" y="5501248"/>
              <a:chExt cx="523125" cy="388125"/>
            </a:xfrm>
            <a:solidFill>
              <a:schemeClr val="accent4"/>
            </a:solidFill>
          </p:grpSpPr>
          <p:sp>
            <p:nvSpPr>
              <p:cNvPr id="14" name="任意多边形: 形状 13">
                <a:extLst>
                  <a:ext uri="{FF2B5EF4-FFF2-40B4-BE49-F238E27FC236}">
                    <a16:creationId xmlns:a16="http://schemas.microsoft.com/office/drawing/2014/main" id="{2FC2F368-9FB0-4967-93BD-4D9C27DB5C11}"/>
                  </a:ext>
                </a:extLst>
              </p:cNvPr>
              <p:cNvSpPr/>
              <p:nvPr/>
            </p:nvSpPr>
            <p:spPr>
              <a:xfrm>
                <a:off x="18906789" y="5501248"/>
                <a:ext cx="523125" cy="388125"/>
              </a:xfrm>
              <a:custGeom>
                <a:avLst/>
                <a:gdLst>
                  <a:gd name="connsiteX0" fmla="*/ 533621 w 523125"/>
                  <a:gd name="connsiteY0" fmla="*/ 25667 h 388125"/>
                  <a:gd name="connsiteX1" fmla="*/ 507954 w 523125"/>
                  <a:gd name="connsiteY1" fmla="*/ 0 h 388125"/>
                  <a:gd name="connsiteX2" fmla="*/ 25667 w 523125"/>
                  <a:gd name="connsiteY2" fmla="*/ 0 h 388125"/>
                  <a:gd name="connsiteX3" fmla="*/ 0 w 523125"/>
                  <a:gd name="connsiteY3" fmla="*/ 25667 h 388125"/>
                  <a:gd name="connsiteX4" fmla="*/ 0 w 523125"/>
                  <a:gd name="connsiteY4" fmla="*/ 368162 h 388125"/>
                  <a:gd name="connsiteX5" fmla="*/ 25667 w 523125"/>
                  <a:gd name="connsiteY5" fmla="*/ 393829 h 388125"/>
                  <a:gd name="connsiteX6" fmla="*/ 507954 w 523125"/>
                  <a:gd name="connsiteY6" fmla="*/ 393829 h 388125"/>
                  <a:gd name="connsiteX7" fmla="*/ 533621 w 523125"/>
                  <a:gd name="connsiteY7" fmla="*/ 368162 h 388125"/>
                  <a:gd name="connsiteX8" fmla="*/ 533621 w 523125"/>
                  <a:gd name="connsiteY8" fmla="*/ 25667 h 388125"/>
                  <a:gd name="connsiteX9" fmla="*/ 533621 w 523125"/>
                  <a:gd name="connsiteY9" fmla="*/ 25667 h 388125"/>
                  <a:gd name="connsiteX10" fmla="*/ 481933 w 523125"/>
                  <a:gd name="connsiteY10" fmla="*/ 342158 h 388125"/>
                  <a:gd name="connsiteX11" fmla="*/ 51671 w 523125"/>
                  <a:gd name="connsiteY11" fmla="*/ 342158 h 388125"/>
                  <a:gd name="connsiteX12" fmla="*/ 51671 w 523125"/>
                  <a:gd name="connsiteY12" fmla="*/ 50811 h 388125"/>
                  <a:gd name="connsiteX13" fmla="*/ 481933 w 523125"/>
                  <a:gd name="connsiteY13" fmla="*/ 50811 h 388125"/>
                  <a:gd name="connsiteX14" fmla="*/ 481933 w 523125"/>
                  <a:gd name="connsiteY14" fmla="*/ 342158 h 3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3125" h="388125">
                    <a:moveTo>
                      <a:pt x="533621" y="25667"/>
                    </a:moveTo>
                    <a:cubicBezTo>
                      <a:pt x="533621" y="11492"/>
                      <a:pt x="522113" y="0"/>
                      <a:pt x="507954" y="0"/>
                    </a:cubicBezTo>
                    <a:lnTo>
                      <a:pt x="25667" y="0"/>
                    </a:lnTo>
                    <a:cubicBezTo>
                      <a:pt x="11492" y="0"/>
                      <a:pt x="0" y="11492"/>
                      <a:pt x="0" y="25667"/>
                    </a:cubicBezTo>
                    <a:lnTo>
                      <a:pt x="0" y="368162"/>
                    </a:lnTo>
                    <a:cubicBezTo>
                      <a:pt x="0" y="382354"/>
                      <a:pt x="11492" y="393829"/>
                      <a:pt x="25667" y="393829"/>
                    </a:cubicBezTo>
                    <a:lnTo>
                      <a:pt x="507954" y="393829"/>
                    </a:lnTo>
                    <a:cubicBezTo>
                      <a:pt x="522129" y="393829"/>
                      <a:pt x="533621" y="382337"/>
                      <a:pt x="533621" y="368162"/>
                    </a:cubicBezTo>
                    <a:lnTo>
                      <a:pt x="533621" y="25667"/>
                    </a:lnTo>
                    <a:lnTo>
                      <a:pt x="533621" y="25667"/>
                    </a:lnTo>
                    <a:close/>
                    <a:moveTo>
                      <a:pt x="481933" y="342158"/>
                    </a:moveTo>
                    <a:lnTo>
                      <a:pt x="51671" y="342158"/>
                    </a:lnTo>
                    <a:lnTo>
                      <a:pt x="51671" y="50811"/>
                    </a:lnTo>
                    <a:lnTo>
                      <a:pt x="481933" y="50811"/>
                    </a:lnTo>
                    <a:lnTo>
                      <a:pt x="481933" y="34215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5" name="任意多边形: 形状 14">
                <a:extLst>
                  <a:ext uri="{FF2B5EF4-FFF2-40B4-BE49-F238E27FC236}">
                    <a16:creationId xmlns:a16="http://schemas.microsoft.com/office/drawing/2014/main" id="{15AD6EB7-9984-4896-8F2A-97995DFCFB3A}"/>
                  </a:ext>
                </a:extLst>
              </p:cNvPr>
              <p:cNvSpPr/>
              <p:nvPr/>
            </p:nvSpPr>
            <p:spPr>
              <a:xfrm>
                <a:off x="18978812" y="5599494"/>
                <a:ext cx="388125" cy="219375"/>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 name="任意多边形: 形状 15">
                <a:extLst>
                  <a:ext uri="{FF2B5EF4-FFF2-40B4-BE49-F238E27FC236}">
                    <a16:creationId xmlns:a16="http://schemas.microsoft.com/office/drawing/2014/main" id="{E42C6DA8-4227-4974-8C51-07F552028993}"/>
                  </a:ext>
                </a:extLst>
              </p:cNvPr>
              <p:cNvSpPr/>
              <p:nvPr/>
            </p:nvSpPr>
            <p:spPr>
              <a:xfrm>
                <a:off x="19239936" y="5572444"/>
                <a:ext cx="118125" cy="118125"/>
              </a:xfrm>
              <a:custGeom>
                <a:avLst/>
                <a:gdLst>
                  <a:gd name="connsiteX0" fmla="*/ 125280 w 118125"/>
                  <a:gd name="connsiteY0" fmla="*/ 62640 h 118125"/>
                  <a:gd name="connsiteX1" fmla="*/ 62640 w 118125"/>
                  <a:gd name="connsiteY1" fmla="*/ 125280 h 118125"/>
                  <a:gd name="connsiteX2" fmla="*/ 0 w 118125"/>
                  <a:gd name="connsiteY2" fmla="*/ 62640 h 118125"/>
                  <a:gd name="connsiteX3" fmla="*/ 62640 w 118125"/>
                  <a:gd name="connsiteY3" fmla="*/ 0 h 118125"/>
                  <a:gd name="connsiteX4" fmla="*/ 125280 w 118125"/>
                  <a:gd name="connsiteY4" fmla="*/ 62640 h 11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5" h="118125">
                    <a:moveTo>
                      <a:pt x="125280" y="62640"/>
                    </a:moveTo>
                    <a:cubicBezTo>
                      <a:pt x="125280" y="97235"/>
                      <a:pt x="97235" y="125280"/>
                      <a:pt x="62640" y="125280"/>
                    </a:cubicBezTo>
                    <a:cubicBezTo>
                      <a:pt x="28045" y="125280"/>
                      <a:pt x="0" y="97235"/>
                      <a:pt x="0" y="62640"/>
                    </a:cubicBezTo>
                    <a:cubicBezTo>
                      <a:pt x="0" y="28045"/>
                      <a:pt x="28045" y="0"/>
                      <a:pt x="62640" y="0"/>
                    </a:cubicBezTo>
                    <a:cubicBezTo>
                      <a:pt x="97235" y="0"/>
                      <a:pt x="125280" y="28045"/>
                      <a:pt x="125280" y="6264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7" name="组合 36">
            <a:extLst>
              <a:ext uri="{FF2B5EF4-FFF2-40B4-BE49-F238E27FC236}">
                <a16:creationId xmlns:a16="http://schemas.microsoft.com/office/drawing/2014/main" id="{9A4C98D5-92A9-41FA-9D1E-5490FC102E73}"/>
              </a:ext>
            </a:extLst>
          </p:cNvPr>
          <p:cNvGrpSpPr/>
          <p:nvPr/>
        </p:nvGrpSpPr>
        <p:grpSpPr>
          <a:xfrm>
            <a:off x="860731" y="2897491"/>
            <a:ext cx="10797869" cy="1784809"/>
            <a:chOff x="860731" y="2897491"/>
            <a:chExt cx="10797869" cy="1784809"/>
          </a:xfrm>
        </p:grpSpPr>
        <p:sp>
          <p:nvSpPr>
            <p:cNvPr id="17" name="内容占位符 1">
              <a:extLst>
                <a:ext uri="{FF2B5EF4-FFF2-40B4-BE49-F238E27FC236}">
                  <a16:creationId xmlns:a16="http://schemas.microsoft.com/office/drawing/2014/main" id="{CDF02E8B-96F0-410F-8ADE-5594E29DD6D1}"/>
                </a:ext>
              </a:extLst>
            </p:cNvPr>
            <p:cNvSpPr txBox="1">
              <a:spLocks/>
            </p:cNvSpPr>
            <p:nvPr/>
          </p:nvSpPr>
          <p:spPr bwMode="auto">
            <a:xfrm>
              <a:off x="860731" y="3292277"/>
              <a:ext cx="10797869" cy="139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00" lvl="1" indent="-284400">
                <a:lnSpc>
                  <a:spcPct val="150000"/>
                </a:lnSpc>
                <a:spcBef>
                  <a:spcPts val="0"/>
                </a:spcBef>
              </a:pPr>
              <a:r>
                <a:rPr lang="en-US" altLang="zh-CN" sz="1800" dirty="0">
                  <a:latin typeface="Century Gothic" panose="020B0502020202020204" pitchFamily="34" charset="0"/>
                </a:rPr>
                <a:t>DRNG</a:t>
              </a:r>
              <a:r>
                <a:rPr lang="zh-CN" altLang="en-US" sz="1800" dirty="0">
                  <a:latin typeface="Century Gothic" panose="020B0502020202020204" pitchFamily="34" charset="0"/>
                </a:rPr>
                <a:t>取一个值作为输入，称为</a:t>
              </a:r>
              <a:r>
                <a:rPr lang="zh-CN" altLang="en-US" sz="1800" dirty="0">
                  <a:solidFill>
                    <a:schemeClr val="accent4">
                      <a:lumMod val="60000"/>
                      <a:lumOff val="40000"/>
                    </a:schemeClr>
                  </a:solidFill>
                  <a:latin typeface="Century Gothic" panose="020B0502020202020204" pitchFamily="34" charset="0"/>
                </a:rPr>
                <a:t>种子（</a:t>
              </a:r>
              <a:r>
                <a:rPr lang="en-US" altLang="zh-CN" sz="1800" dirty="0">
                  <a:solidFill>
                    <a:schemeClr val="accent4">
                      <a:lumMod val="60000"/>
                      <a:lumOff val="40000"/>
                    </a:schemeClr>
                  </a:solidFill>
                  <a:latin typeface="Century Gothic" panose="020B0502020202020204" pitchFamily="34" charset="0"/>
                </a:rPr>
                <a:t>seed</a:t>
              </a:r>
              <a:r>
                <a:rPr lang="zh-CN" altLang="en-US" sz="1800" dirty="0">
                  <a:solidFill>
                    <a:schemeClr val="accent4">
                      <a:lumMod val="60000"/>
                      <a:lumOff val="40000"/>
                    </a:schemeClr>
                  </a:solidFill>
                  <a:latin typeface="Century Gothic" panose="020B0502020202020204" pitchFamily="34" charset="0"/>
                </a:rPr>
                <a:t>）</a:t>
              </a:r>
              <a:r>
                <a:rPr lang="zh-CN" altLang="en-US" sz="1800" dirty="0">
                  <a:latin typeface="Century Gothic" panose="020B0502020202020204" pitchFamily="34" charset="0"/>
                </a:rPr>
                <a:t>，用一个确定性的算法产生任意长度的位输出序列</a:t>
              </a:r>
              <a:endParaRPr lang="en-US" altLang="zh-CN" sz="1800" dirty="0">
                <a:latin typeface="Century Gothic" panose="020B0502020202020204" pitchFamily="34" charset="0"/>
              </a:endParaRPr>
            </a:p>
            <a:p>
              <a:pPr marL="284400" lvl="1" indent="-284400">
                <a:lnSpc>
                  <a:spcPct val="150000"/>
                </a:lnSpc>
                <a:spcBef>
                  <a:spcPts val="0"/>
                </a:spcBef>
              </a:pPr>
              <a:r>
                <a:rPr lang="zh-CN" altLang="en-US" sz="1800" dirty="0">
                  <a:latin typeface="Century Gothic" panose="020B0502020202020204" pitchFamily="34" charset="0"/>
                </a:rPr>
                <a:t>注意：输出位流仅仅由输入值决定，即</a:t>
              </a:r>
              <a:r>
                <a:rPr lang="zh-CN" altLang="en-US" sz="1800" dirty="0">
                  <a:solidFill>
                    <a:schemeClr val="accent4">
                      <a:lumMod val="60000"/>
                      <a:lumOff val="40000"/>
                    </a:schemeClr>
                  </a:solidFill>
                  <a:latin typeface="Century Gothic" panose="020B0502020202020204" pitchFamily="34" charset="0"/>
                </a:rPr>
                <a:t>随机性完全来源于种子</a:t>
              </a:r>
              <a:r>
                <a:rPr lang="zh-CN" altLang="en-US" sz="1800" dirty="0">
                  <a:latin typeface="Century Gothic" panose="020B0502020202020204" pitchFamily="34" charset="0"/>
                </a:rPr>
                <a:t>，所以知道算法和种子的敌手</a:t>
              </a:r>
              <a:r>
                <a:rPr lang="zh-CN" altLang="en-US" sz="1800" dirty="0">
                  <a:solidFill>
                    <a:schemeClr val="accent4">
                      <a:lumMod val="60000"/>
                      <a:lumOff val="40000"/>
                    </a:schemeClr>
                  </a:solidFill>
                  <a:latin typeface="Century Gothic" panose="020B0502020202020204" pitchFamily="34" charset="0"/>
                </a:rPr>
                <a:t>可以重现</a:t>
              </a:r>
              <a:r>
                <a:rPr lang="zh-CN" altLang="en-US" sz="1800" dirty="0">
                  <a:latin typeface="Century Gothic" panose="020B0502020202020204" pitchFamily="34" charset="0"/>
                </a:rPr>
                <a:t>整个位流</a:t>
              </a:r>
              <a:endParaRPr lang="en-US" altLang="zh-CN" sz="1800" dirty="0">
                <a:latin typeface="Century Gothic" panose="020B0502020202020204" pitchFamily="34" charset="0"/>
              </a:endParaRPr>
            </a:p>
            <a:p>
              <a:pPr marL="0" indent="0" algn="just">
                <a:buFont typeface="Arial" panose="020B0604020202020204" pitchFamily="34" charset="0"/>
                <a:buNone/>
              </a:pPr>
              <a:br>
                <a:rPr lang="en-US" altLang="zh-CN" sz="1400" dirty="0">
                  <a:solidFill>
                    <a:prstClr val="black"/>
                  </a:solidFill>
                  <a:latin typeface="Times New Roman" panose="02020603050405020304" pitchFamily="18" charset="0"/>
                  <a:ea typeface="Adobe 宋体 Std L" panose="02020300000000000000" pitchFamily="18" charset="-122"/>
                </a:rPr>
              </a:br>
              <a:br>
                <a:rPr lang="en-US" altLang="zh-CN" sz="1600" dirty="0">
                  <a:solidFill>
                    <a:prstClr val="black"/>
                  </a:solidFill>
                  <a:latin typeface="Times New Roman" panose="02020603050405020304" pitchFamily="18" charset="0"/>
                  <a:ea typeface="Adobe 宋体 Std L" panose="02020300000000000000" pitchFamily="18" charset="-122"/>
                </a:rPr>
              </a:br>
              <a:endParaRPr lang="zh-CN" altLang="en-US" sz="1600" dirty="0">
                <a:solidFill>
                  <a:prstClr val="black"/>
                </a:solidFill>
                <a:latin typeface="Times New Roman" panose="02020603050405020304" pitchFamily="18" charset="0"/>
                <a:ea typeface="Adobe 宋体 Std L" panose="02020300000000000000" pitchFamily="18" charset="-122"/>
              </a:endParaRPr>
            </a:p>
          </p:txBody>
        </p:sp>
        <p:grpSp>
          <p:nvGrpSpPr>
            <p:cNvPr id="20" name="组合 19">
              <a:extLst>
                <a:ext uri="{FF2B5EF4-FFF2-40B4-BE49-F238E27FC236}">
                  <a16:creationId xmlns:a16="http://schemas.microsoft.com/office/drawing/2014/main" id="{81709B00-7E5A-4BB2-8F42-513121EC8BD9}"/>
                </a:ext>
              </a:extLst>
            </p:cNvPr>
            <p:cNvGrpSpPr/>
            <p:nvPr/>
          </p:nvGrpSpPr>
          <p:grpSpPr>
            <a:xfrm>
              <a:off x="951318" y="2897491"/>
              <a:ext cx="4077882" cy="446763"/>
              <a:chOff x="577850" y="1940617"/>
              <a:chExt cx="4077882" cy="446763"/>
            </a:xfrm>
          </p:grpSpPr>
          <p:sp>
            <p:nvSpPr>
              <p:cNvPr id="26" name="îṣlîḍe">
                <a:hlinkClick r:id="" action="ppaction://noaction"/>
                <a:extLst>
                  <a:ext uri="{FF2B5EF4-FFF2-40B4-BE49-F238E27FC236}">
                    <a16:creationId xmlns:a16="http://schemas.microsoft.com/office/drawing/2014/main" id="{AABCF294-2687-4B1F-9AF1-7BC9E2EF6809}"/>
                  </a:ext>
                </a:extLst>
              </p:cNvPr>
              <p:cNvSpPr/>
              <p:nvPr/>
            </p:nvSpPr>
            <p:spPr>
              <a:xfrm>
                <a:off x="1005712" y="1940617"/>
                <a:ext cx="3650020" cy="446763"/>
              </a:xfrm>
              <a:prstGeom prst="rect">
                <a:avLst/>
              </a:prstGeom>
            </p:spPr>
            <p:txBody>
              <a:bodyPr wrap="square" anchor="ctr" anchorCtr="0">
                <a:normAutofit/>
              </a:bodyPr>
              <a:lstStyle/>
              <a:p>
                <a:pPr lvl="0"/>
                <a:r>
                  <a:rPr lang="en-US" altLang="zh-CN" sz="2000" b="1" spc="100" dirty="0">
                    <a:solidFill>
                      <a:schemeClr val="accent4"/>
                    </a:solidFill>
                  </a:rPr>
                  <a:t>DRNG/PRNG</a:t>
                </a:r>
                <a:r>
                  <a:rPr lang="zh-CN" altLang="en-US" sz="2000" b="1" spc="100" dirty="0">
                    <a:solidFill>
                      <a:schemeClr val="accent4"/>
                    </a:solidFill>
                  </a:rPr>
                  <a:t>随机性来源</a:t>
                </a:r>
              </a:p>
            </p:txBody>
          </p:sp>
          <p:sp>
            <p:nvSpPr>
              <p:cNvPr id="27" name="图形 195">
                <a:extLst>
                  <a:ext uri="{FF2B5EF4-FFF2-40B4-BE49-F238E27FC236}">
                    <a16:creationId xmlns:a16="http://schemas.microsoft.com/office/drawing/2014/main" id="{4019AE96-A88C-4B89-8AEB-8FA504392758}"/>
                  </a:ext>
                </a:extLst>
              </p:cNvPr>
              <p:cNvSpPr>
                <a:spLocks noChangeAspect="1"/>
              </p:cNvSpPr>
              <p:nvPr/>
            </p:nvSpPr>
            <p:spPr>
              <a:xfrm>
                <a:off x="577850" y="1997272"/>
                <a:ext cx="427861" cy="331247"/>
              </a:xfrm>
              <a:custGeom>
                <a:avLst/>
                <a:gdLst>
                  <a:gd name="connsiteX0" fmla="*/ 370761 w 523125"/>
                  <a:gd name="connsiteY0" fmla="*/ 91386 h 405000"/>
                  <a:gd name="connsiteX1" fmla="*/ 455102 w 523125"/>
                  <a:gd name="connsiteY1" fmla="*/ 173770 h 405000"/>
                  <a:gd name="connsiteX2" fmla="*/ 539477 w 523125"/>
                  <a:gd name="connsiteY2" fmla="*/ 91977 h 405000"/>
                  <a:gd name="connsiteX3" fmla="*/ 538853 w 523125"/>
                  <a:gd name="connsiteY3" fmla="*/ 87522 h 405000"/>
                  <a:gd name="connsiteX4" fmla="*/ 533318 w 523125"/>
                  <a:gd name="connsiteY4" fmla="*/ 87809 h 405000"/>
                  <a:gd name="connsiteX5" fmla="*/ 466290 w 523125"/>
                  <a:gd name="connsiteY5" fmla="*/ 8699 h 405000"/>
                  <a:gd name="connsiteX6" fmla="*/ 439476 w 523125"/>
                  <a:gd name="connsiteY6" fmla="*/ 1358 h 405000"/>
                  <a:gd name="connsiteX7" fmla="*/ 323848 w 523125"/>
                  <a:gd name="connsiteY7" fmla="*/ 41470 h 405000"/>
                  <a:gd name="connsiteX8" fmla="*/ 275940 w 523125"/>
                  <a:gd name="connsiteY8" fmla="*/ 17457 h 405000"/>
                  <a:gd name="connsiteX9" fmla="*/ 216186 w 523125"/>
                  <a:gd name="connsiteY9" fmla="*/ 77161 h 405000"/>
                  <a:gd name="connsiteX10" fmla="*/ 216236 w 523125"/>
                  <a:gd name="connsiteY10" fmla="*/ 78747 h 405000"/>
                  <a:gd name="connsiteX11" fmla="*/ 99259 w 523125"/>
                  <a:gd name="connsiteY11" fmla="*/ 119264 h 405000"/>
                  <a:gd name="connsiteX12" fmla="*/ 74183 w 523125"/>
                  <a:gd name="connsiteY12" fmla="*/ 136527 h 405000"/>
                  <a:gd name="connsiteX13" fmla="*/ 6750 w 523125"/>
                  <a:gd name="connsiteY13" fmla="*/ 216869 h 405000"/>
                  <a:gd name="connsiteX14" fmla="*/ 641 w 523125"/>
                  <a:gd name="connsiteY14" fmla="*/ 216869 h 405000"/>
                  <a:gd name="connsiteX15" fmla="*/ 0 w 523125"/>
                  <a:gd name="connsiteY15" fmla="*/ 220345 h 405000"/>
                  <a:gd name="connsiteX16" fmla="*/ 84358 w 523125"/>
                  <a:gd name="connsiteY16" fmla="*/ 302577 h 405000"/>
                  <a:gd name="connsiteX17" fmla="*/ 168699 w 523125"/>
                  <a:gd name="connsiteY17" fmla="*/ 221037 h 405000"/>
                  <a:gd name="connsiteX18" fmla="*/ 168058 w 523125"/>
                  <a:gd name="connsiteY18" fmla="*/ 216835 h 405000"/>
                  <a:gd name="connsiteX19" fmla="*/ 162388 w 523125"/>
                  <a:gd name="connsiteY19" fmla="*/ 216835 h 405000"/>
                  <a:gd name="connsiteX20" fmla="*/ 109384 w 523125"/>
                  <a:gd name="connsiteY20" fmla="*/ 153807 h 405000"/>
                  <a:gd name="connsiteX21" fmla="*/ 227644 w 523125"/>
                  <a:gd name="connsiteY21" fmla="*/ 112868 h 405000"/>
                  <a:gd name="connsiteX22" fmla="*/ 239844 w 523125"/>
                  <a:gd name="connsiteY22" fmla="*/ 124715 h 405000"/>
                  <a:gd name="connsiteX23" fmla="*/ 239844 w 523125"/>
                  <a:gd name="connsiteY23" fmla="*/ 374616 h 405000"/>
                  <a:gd name="connsiteX24" fmla="*/ 126664 w 523125"/>
                  <a:gd name="connsiteY24" fmla="*/ 374616 h 405000"/>
                  <a:gd name="connsiteX25" fmla="*/ 90804 w 523125"/>
                  <a:gd name="connsiteY25" fmla="*/ 410476 h 405000"/>
                  <a:gd name="connsiteX26" fmla="*/ 90804 w 523125"/>
                  <a:gd name="connsiteY26" fmla="*/ 420651 h 405000"/>
                  <a:gd name="connsiteX27" fmla="*/ 461160 w 523125"/>
                  <a:gd name="connsiteY27" fmla="*/ 420651 h 405000"/>
                  <a:gd name="connsiteX28" fmla="*/ 461160 w 523125"/>
                  <a:gd name="connsiteY28" fmla="*/ 410459 h 405000"/>
                  <a:gd name="connsiteX29" fmla="*/ 425301 w 523125"/>
                  <a:gd name="connsiteY29" fmla="*/ 374600 h 405000"/>
                  <a:gd name="connsiteX30" fmla="*/ 312137 w 523125"/>
                  <a:gd name="connsiteY30" fmla="*/ 374600 h 405000"/>
                  <a:gd name="connsiteX31" fmla="*/ 312137 w 523125"/>
                  <a:gd name="connsiteY31" fmla="*/ 124731 h 405000"/>
                  <a:gd name="connsiteX32" fmla="*/ 335694 w 523125"/>
                  <a:gd name="connsiteY32" fmla="*/ 77144 h 405000"/>
                  <a:gd name="connsiteX33" fmla="*/ 335661 w 523125"/>
                  <a:gd name="connsiteY33" fmla="*/ 75490 h 405000"/>
                  <a:gd name="connsiteX34" fmla="*/ 409843 w 523125"/>
                  <a:gd name="connsiteY34" fmla="*/ 49806 h 405000"/>
                  <a:gd name="connsiteX35" fmla="*/ 377393 w 523125"/>
                  <a:gd name="connsiteY35" fmla="*/ 87826 h 405000"/>
                  <a:gd name="connsiteX36" fmla="*/ 371402 w 523125"/>
                  <a:gd name="connsiteY36" fmla="*/ 87539 h 405000"/>
                  <a:gd name="connsiteX37" fmla="*/ 370761 w 523125"/>
                  <a:gd name="connsiteY37" fmla="*/ 91386 h 405000"/>
                  <a:gd name="connsiteX38" fmla="*/ 53646 w 523125"/>
                  <a:gd name="connsiteY38" fmla="*/ 216852 h 405000"/>
                  <a:gd name="connsiteX39" fmla="*/ 84578 w 523125"/>
                  <a:gd name="connsiteY39" fmla="*/ 180183 h 405000"/>
                  <a:gd name="connsiteX40" fmla="*/ 115526 w 523125"/>
                  <a:gd name="connsiteY40" fmla="*/ 216852 h 405000"/>
                  <a:gd name="connsiteX41" fmla="*/ 53646 w 523125"/>
                  <a:gd name="connsiteY41" fmla="*/ 216852 h 405000"/>
                  <a:gd name="connsiteX42" fmla="*/ 455321 w 523125"/>
                  <a:gd name="connsiteY42" fmla="*/ 50886 h 405000"/>
                  <a:gd name="connsiteX43" fmla="*/ 486270 w 523125"/>
                  <a:gd name="connsiteY43" fmla="*/ 87539 h 405000"/>
                  <a:gd name="connsiteX44" fmla="*/ 424406 w 523125"/>
                  <a:gd name="connsiteY44" fmla="*/ 87539 h 405000"/>
                  <a:gd name="connsiteX45" fmla="*/ 455321 w 523125"/>
                  <a:gd name="connsiteY45" fmla="*/ 50886 h 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23125" h="405000">
                    <a:moveTo>
                      <a:pt x="370761" y="91386"/>
                    </a:moveTo>
                    <a:cubicBezTo>
                      <a:pt x="370761" y="137556"/>
                      <a:pt x="408527" y="173770"/>
                      <a:pt x="455102" y="173770"/>
                    </a:cubicBezTo>
                    <a:cubicBezTo>
                      <a:pt x="501711" y="173770"/>
                      <a:pt x="539477" y="138164"/>
                      <a:pt x="539477" y="91977"/>
                    </a:cubicBezTo>
                    <a:cubicBezTo>
                      <a:pt x="539477" y="89834"/>
                      <a:pt x="539021" y="87522"/>
                      <a:pt x="538853" y="87522"/>
                    </a:cubicBezTo>
                    <a:lnTo>
                      <a:pt x="533318" y="87809"/>
                    </a:lnTo>
                    <a:lnTo>
                      <a:pt x="466290" y="8699"/>
                    </a:lnTo>
                    <a:cubicBezTo>
                      <a:pt x="459726" y="936"/>
                      <a:pt x="449061" y="-1966"/>
                      <a:pt x="439476" y="1358"/>
                    </a:cubicBezTo>
                    <a:lnTo>
                      <a:pt x="323848" y="41470"/>
                    </a:lnTo>
                    <a:cubicBezTo>
                      <a:pt x="312947" y="26890"/>
                      <a:pt x="295498" y="17457"/>
                      <a:pt x="275940" y="17457"/>
                    </a:cubicBezTo>
                    <a:cubicBezTo>
                      <a:pt x="242966" y="17457"/>
                      <a:pt x="216186" y="44187"/>
                      <a:pt x="216186" y="77161"/>
                    </a:cubicBezTo>
                    <a:cubicBezTo>
                      <a:pt x="216186" y="77684"/>
                      <a:pt x="216219" y="78207"/>
                      <a:pt x="216236" y="78747"/>
                    </a:cubicBezTo>
                    <a:lnTo>
                      <a:pt x="99259" y="119264"/>
                    </a:lnTo>
                    <a:cubicBezTo>
                      <a:pt x="89488" y="122639"/>
                      <a:pt x="80831" y="128613"/>
                      <a:pt x="74183" y="136527"/>
                    </a:cubicBezTo>
                    <a:lnTo>
                      <a:pt x="6750" y="216869"/>
                    </a:lnTo>
                    <a:lnTo>
                      <a:pt x="641" y="216869"/>
                    </a:lnTo>
                    <a:cubicBezTo>
                      <a:pt x="473" y="216852"/>
                      <a:pt x="0" y="218219"/>
                      <a:pt x="0" y="220345"/>
                    </a:cubicBezTo>
                    <a:cubicBezTo>
                      <a:pt x="0" y="266515"/>
                      <a:pt x="37766" y="302577"/>
                      <a:pt x="84358" y="302577"/>
                    </a:cubicBezTo>
                    <a:cubicBezTo>
                      <a:pt x="130933" y="302577"/>
                      <a:pt x="168699" y="267207"/>
                      <a:pt x="168699" y="221037"/>
                    </a:cubicBezTo>
                    <a:cubicBezTo>
                      <a:pt x="168699" y="218877"/>
                      <a:pt x="168244" y="216835"/>
                      <a:pt x="168058" y="216835"/>
                    </a:cubicBezTo>
                    <a:lnTo>
                      <a:pt x="162388" y="216835"/>
                    </a:lnTo>
                    <a:lnTo>
                      <a:pt x="109384" y="153807"/>
                    </a:lnTo>
                    <a:lnTo>
                      <a:pt x="227644" y="112868"/>
                    </a:lnTo>
                    <a:cubicBezTo>
                      <a:pt x="231019" y="117323"/>
                      <a:pt x="235086" y="121340"/>
                      <a:pt x="239844" y="124715"/>
                    </a:cubicBezTo>
                    <a:lnTo>
                      <a:pt x="239844" y="374616"/>
                    </a:lnTo>
                    <a:lnTo>
                      <a:pt x="126664" y="374616"/>
                    </a:lnTo>
                    <a:cubicBezTo>
                      <a:pt x="106869" y="374616"/>
                      <a:pt x="90804" y="390665"/>
                      <a:pt x="90804" y="410476"/>
                    </a:cubicBezTo>
                    <a:lnTo>
                      <a:pt x="90804" y="420651"/>
                    </a:lnTo>
                    <a:lnTo>
                      <a:pt x="461160" y="420651"/>
                    </a:lnTo>
                    <a:lnTo>
                      <a:pt x="461160" y="410459"/>
                    </a:lnTo>
                    <a:cubicBezTo>
                      <a:pt x="461160" y="390681"/>
                      <a:pt x="445112" y="374600"/>
                      <a:pt x="425301" y="374600"/>
                    </a:cubicBezTo>
                    <a:lnTo>
                      <a:pt x="312137" y="374600"/>
                    </a:lnTo>
                    <a:lnTo>
                      <a:pt x="312137" y="124731"/>
                    </a:lnTo>
                    <a:cubicBezTo>
                      <a:pt x="325266" y="113830"/>
                      <a:pt x="335694" y="96584"/>
                      <a:pt x="335694" y="77144"/>
                    </a:cubicBezTo>
                    <a:cubicBezTo>
                      <a:pt x="335694" y="76587"/>
                      <a:pt x="335661" y="76047"/>
                      <a:pt x="335661" y="75490"/>
                    </a:cubicBezTo>
                    <a:lnTo>
                      <a:pt x="409843" y="49806"/>
                    </a:lnTo>
                    <a:lnTo>
                      <a:pt x="377393" y="87826"/>
                    </a:lnTo>
                    <a:lnTo>
                      <a:pt x="371402" y="87539"/>
                    </a:lnTo>
                    <a:cubicBezTo>
                      <a:pt x="371233" y="87539"/>
                      <a:pt x="370761" y="89243"/>
                      <a:pt x="370761" y="91386"/>
                    </a:cubicBezTo>
                    <a:close/>
                    <a:moveTo>
                      <a:pt x="53646" y="216852"/>
                    </a:moveTo>
                    <a:lnTo>
                      <a:pt x="84578" y="180183"/>
                    </a:lnTo>
                    <a:lnTo>
                      <a:pt x="115526" y="216852"/>
                    </a:lnTo>
                    <a:lnTo>
                      <a:pt x="53646" y="216852"/>
                    </a:lnTo>
                    <a:close/>
                    <a:moveTo>
                      <a:pt x="455321" y="50886"/>
                    </a:moveTo>
                    <a:lnTo>
                      <a:pt x="486270" y="87539"/>
                    </a:lnTo>
                    <a:lnTo>
                      <a:pt x="424406" y="87539"/>
                    </a:lnTo>
                    <a:lnTo>
                      <a:pt x="455321" y="50886"/>
                    </a:ln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8" name="组合 37">
            <a:extLst>
              <a:ext uri="{FF2B5EF4-FFF2-40B4-BE49-F238E27FC236}">
                <a16:creationId xmlns:a16="http://schemas.microsoft.com/office/drawing/2014/main" id="{B3B909BE-4979-4B6B-9299-3F3D69828101}"/>
              </a:ext>
            </a:extLst>
          </p:cNvPr>
          <p:cNvGrpSpPr/>
          <p:nvPr/>
        </p:nvGrpSpPr>
        <p:grpSpPr>
          <a:xfrm>
            <a:off x="951318" y="4735170"/>
            <a:ext cx="10797869" cy="1570535"/>
            <a:chOff x="951318" y="4735170"/>
            <a:chExt cx="10797869" cy="1570535"/>
          </a:xfrm>
        </p:grpSpPr>
        <p:sp>
          <p:nvSpPr>
            <p:cNvPr id="18" name="内容占位符 1">
              <a:extLst>
                <a:ext uri="{FF2B5EF4-FFF2-40B4-BE49-F238E27FC236}">
                  <a16:creationId xmlns:a16="http://schemas.microsoft.com/office/drawing/2014/main" id="{D9635E3B-ECD8-432C-B434-ECAAA7E07704}"/>
                </a:ext>
              </a:extLst>
            </p:cNvPr>
            <p:cNvSpPr txBox="1">
              <a:spLocks/>
            </p:cNvSpPr>
            <p:nvPr/>
          </p:nvSpPr>
          <p:spPr bwMode="auto">
            <a:xfrm>
              <a:off x="951318" y="5271282"/>
              <a:ext cx="10797869" cy="103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00" lvl="1" indent="-284400">
                <a:lnSpc>
                  <a:spcPct val="150000"/>
                </a:lnSpc>
                <a:spcBef>
                  <a:spcPts val="0"/>
                </a:spcBef>
              </a:pPr>
              <a:r>
                <a:rPr lang="zh-CN" altLang="en-US" sz="1800" b="1" dirty="0">
                  <a:latin typeface="Century Gothic" panose="020B0502020202020204" pitchFamily="34" charset="0"/>
                </a:rPr>
                <a:t>无外部熵输入的</a:t>
              </a:r>
              <a:r>
                <a:rPr lang="en-US" altLang="zh-CN" sz="1800" b="1" dirty="0">
                  <a:latin typeface="Century Gothic" panose="020B0502020202020204" pitchFamily="34" charset="0"/>
                </a:rPr>
                <a:t>DRNG</a:t>
              </a:r>
              <a:r>
                <a:rPr lang="zh-CN" altLang="en-US" sz="1800" dirty="0">
                  <a:latin typeface="Century Gothic" panose="020B0502020202020204" pitchFamily="34" charset="0"/>
                </a:rPr>
                <a:t>：运行期间无法获取熵源，仅在实例化时</a:t>
              </a:r>
              <a:r>
                <a:rPr lang="zh-CN" altLang="en-US" sz="1800" dirty="0">
                  <a:solidFill>
                    <a:schemeClr val="accent4">
                      <a:lumMod val="60000"/>
                      <a:lumOff val="40000"/>
                    </a:schemeClr>
                  </a:solidFill>
                  <a:latin typeface="Century Gothic" panose="020B0502020202020204" pitchFamily="34" charset="0"/>
                </a:rPr>
                <a:t>播种</a:t>
              </a:r>
              <a:r>
                <a:rPr lang="en-US" altLang="zh-CN" sz="1800" dirty="0">
                  <a:solidFill>
                    <a:schemeClr val="accent4">
                      <a:lumMod val="60000"/>
                      <a:lumOff val="40000"/>
                    </a:schemeClr>
                  </a:solidFill>
                  <a:latin typeface="Century Gothic" panose="020B0502020202020204" pitchFamily="34" charset="0"/>
                </a:rPr>
                <a:t>1</a:t>
              </a:r>
              <a:r>
                <a:rPr lang="zh-CN" altLang="en-US" sz="1800" dirty="0">
                  <a:solidFill>
                    <a:schemeClr val="accent4">
                      <a:lumMod val="60000"/>
                      <a:lumOff val="40000"/>
                    </a:schemeClr>
                  </a:solidFill>
                  <a:latin typeface="Century Gothic" panose="020B0502020202020204" pitchFamily="34" charset="0"/>
                </a:rPr>
                <a:t>次</a:t>
              </a:r>
              <a:endParaRPr lang="en-US" altLang="zh-CN" sz="1800" dirty="0">
                <a:solidFill>
                  <a:schemeClr val="accent4">
                    <a:lumMod val="60000"/>
                    <a:lumOff val="40000"/>
                  </a:schemeClr>
                </a:solidFill>
                <a:latin typeface="Century Gothic" panose="020B0502020202020204" pitchFamily="34" charset="0"/>
              </a:endParaRPr>
            </a:p>
            <a:p>
              <a:pPr marL="284400" lvl="1" indent="-284400">
                <a:lnSpc>
                  <a:spcPct val="150000"/>
                </a:lnSpc>
                <a:spcBef>
                  <a:spcPts val="0"/>
                </a:spcBef>
              </a:pPr>
              <a:r>
                <a:rPr lang="zh-CN" altLang="en-US" sz="1800" b="1" dirty="0">
                  <a:latin typeface="Century Gothic" panose="020B0502020202020204" pitchFamily="34" charset="0"/>
                </a:rPr>
                <a:t>带外部熵输入的</a:t>
              </a:r>
              <a:r>
                <a:rPr lang="en-US" altLang="zh-CN" sz="1800" b="1" dirty="0">
                  <a:latin typeface="Century Gothic" panose="020B0502020202020204" pitchFamily="34" charset="0"/>
                </a:rPr>
                <a:t>DRNG</a:t>
              </a:r>
              <a:r>
                <a:rPr lang="zh-CN" altLang="en-US" sz="1800" dirty="0">
                  <a:latin typeface="Century Gothic" panose="020B0502020202020204" pitchFamily="34" charset="0"/>
                </a:rPr>
                <a:t>：运行期间可以获取熵输入，进行</a:t>
              </a:r>
              <a:r>
                <a:rPr lang="zh-CN" altLang="en-US" sz="1800" dirty="0">
                  <a:solidFill>
                    <a:schemeClr val="accent4">
                      <a:lumMod val="60000"/>
                      <a:lumOff val="40000"/>
                    </a:schemeClr>
                  </a:solidFill>
                  <a:latin typeface="Century Gothic" panose="020B0502020202020204" pitchFamily="34" charset="0"/>
                </a:rPr>
                <a:t>种子更新</a:t>
              </a:r>
            </a:p>
            <a:p>
              <a:pPr marL="0" indent="0" algn="just">
                <a:buFont typeface="Arial" panose="020B0604020202020204" pitchFamily="34" charset="0"/>
                <a:buNone/>
              </a:pPr>
              <a:br>
                <a:rPr lang="en-US" altLang="zh-CN" sz="1400" dirty="0">
                  <a:solidFill>
                    <a:prstClr val="black"/>
                  </a:solidFill>
                  <a:latin typeface="Times New Roman" panose="02020603050405020304" pitchFamily="18" charset="0"/>
                  <a:ea typeface="Adobe 宋体 Std L" panose="02020300000000000000" pitchFamily="18" charset="-122"/>
                </a:rPr>
              </a:br>
              <a:br>
                <a:rPr lang="en-US" altLang="zh-CN" sz="1600" dirty="0">
                  <a:solidFill>
                    <a:prstClr val="black"/>
                  </a:solidFill>
                  <a:latin typeface="Times New Roman" panose="02020603050405020304" pitchFamily="18" charset="0"/>
                  <a:ea typeface="Adobe 宋体 Std L" panose="02020300000000000000" pitchFamily="18" charset="-122"/>
                </a:rPr>
              </a:br>
              <a:endParaRPr lang="zh-CN" altLang="en-US" sz="1600" dirty="0">
                <a:solidFill>
                  <a:prstClr val="black"/>
                </a:solidFill>
                <a:latin typeface="Times New Roman" panose="02020603050405020304" pitchFamily="18" charset="0"/>
                <a:ea typeface="Adobe 宋体 Std L" panose="02020300000000000000" pitchFamily="18" charset="-122"/>
              </a:endParaRPr>
            </a:p>
          </p:txBody>
        </p:sp>
        <p:grpSp>
          <p:nvGrpSpPr>
            <p:cNvPr id="29" name="组合 28">
              <a:extLst>
                <a:ext uri="{FF2B5EF4-FFF2-40B4-BE49-F238E27FC236}">
                  <a16:creationId xmlns:a16="http://schemas.microsoft.com/office/drawing/2014/main" id="{AA3389A3-89E8-4C83-AD3D-E204D0F21624}"/>
                </a:ext>
              </a:extLst>
            </p:cNvPr>
            <p:cNvGrpSpPr/>
            <p:nvPr/>
          </p:nvGrpSpPr>
          <p:grpSpPr>
            <a:xfrm>
              <a:off x="1010644" y="4735170"/>
              <a:ext cx="2240557" cy="446763"/>
              <a:chOff x="584751" y="3636535"/>
              <a:chExt cx="2240557" cy="446763"/>
            </a:xfrm>
          </p:grpSpPr>
          <p:sp>
            <p:nvSpPr>
              <p:cNvPr id="35" name="îṣlîḍe">
                <a:hlinkClick r:id="" action="ppaction://noaction"/>
                <a:extLst>
                  <a:ext uri="{FF2B5EF4-FFF2-40B4-BE49-F238E27FC236}">
                    <a16:creationId xmlns:a16="http://schemas.microsoft.com/office/drawing/2014/main" id="{4A92F00A-AE86-47F7-A265-055B84EE7231}"/>
                  </a:ext>
                </a:extLst>
              </p:cNvPr>
              <p:cNvSpPr/>
              <p:nvPr/>
            </p:nvSpPr>
            <p:spPr>
              <a:xfrm>
                <a:off x="1005712" y="3636535"/>
                <a:ext cx="1819596" cy="446763"/>
              </a:xfrm>
              <a:prstGeom prst="rect">
                <a:avLst/>
              </a:prstGeom>
            </p:spPr>
            <p:txBody>
              <a:bodyPr wrap="square" anchor="ctr" anchorCtr="0">
                <a:normAutofit/>
              </a:bodyPr>
              <a:lstStyle/>
              <a:p>
                <a:pPr lvl="0"/>
                <a:r>
                  <a:rPr lang="zh-CN" altLang="en-US" sz="2000" b="1" spc="100" dirty="0">
                    <a:solidFill>
                      <a:schemeClr val="accent4"/>
                    </a:solidFill>
                  </a:rPr>
                  <a:t>分类</a:t>
                </a:r>
              </a:p>
            </p:txBody>
          </p:sp>
          <p:sp>
            <p:nvSpPr>
              <p:cNvPr id="36" name="图形 113">
                <a:extLst>
                  <a:ext uri="{FF2B5EF4-FFF2-40B4-BE49-F238E27FC236}">
                    <a16:creationId xmlns:a16="http://schemas.microsoft.com/office/drawing/2014/main" id="{04D55AB6-E155-4E15-BA6A-85A8D00AC823}"/>
                  </a:ext>
                </a:extLst>
              </p:cNvPr>
              <p:cNvSpPr>
                <a:spLocks noChangeAspect="1"/>
              </p:cNvSpPr>
              <p:nvPr/>
            </p:nvSpPr>
            <p:spPr>
              <a:xfrm>
                <a:off x="584751" y="3655358"/>
                <a:ext cx="420959" cy="420959"/>
              </a:xfrm>
              <a:custGeom>
                <a:avLst/>
                <a:gdLst>
                  <a:gd name="connsiteX0" fmla="*/ 327054 w 523125"/>
                  <a:gd name="connsiteY0" fmla="*/ 269713 h 523125"/>
                  <a:gd name="connsiteX1" fmla="*/ 291634 w 523125"/>
                  <a:gd name="connsiteY1" fmla="*/ 316643 h 523125"/>
                  <a:gd name="connsiteX2" fmla="*/ 252248 w 523125"/>
                  <a:gd name="connsiteY2" fmla="*/ 225366 h 523125"/>
                  <a:gd name="connsiteX3" fmla="*/ 0 w 523125"/>
                  <a:gd name="connsiteY3" fmla="*/ 0 h 523125"/>
                  <a:gd name="connsiteX4" fmla="*/ 175011 w 523125"/>
                  <a:gd name="connsiteY4" fmla="*/ 265680 h 523125"/>
                  <a:gd name="connsiteX5" fmla="*/ 167906 w 523125"/>
                  <a:gd name="connsiteY5" fmla="*/ 211798 h 523125"/>
                  <a:gd name="connsiteX6" fmla="*/ 159081 w 523125"/>
                  <a:gd name="connsiteY6" fmla="*/ 179904 h 523125"/>
                  <a:gd name="connsiteX7" fmla="*/ 136519 w 523125"/>
                  <a:gd name="connsiteY7" fmla="*/ 123728 h 523125"/>
                  <a:gd name="connsiteX8" fmla="*/ 168750 w 523125"/>
                  <a:gd name="connsiteY8" fmla="*/ 170016 h 523125"/>
                  <a:gd name="connsiteX9" fmla="*/ 227273 w 523125"/>
                  <a:gd name="connsiteY9" fmla="*/ 279518 h 523125"/>
                  <a:gd name="connsiteX10" fmla="*/ 265933 w 523125"/>
                  <a:gd name="connsiteY10" fmla="*/ 512882 h 523125"/>
                  <a:gd name="connsiteX11" fmla="*/ 290014 w 523125"/>
                  <a:gd name="connsiteY11" fmla="*/ 536979 h 523125"/>
                  <a:gd name="connsiteX12" fmla="*/ 314094 w 523125"/>
                  <a:gd name="connsiteY12" fmla="*/ 512882 h 523125"/>
                  <a:gd name="connsiteX13" fmla="*/ 308948 w 523125"/>
                  <a:gd name="connsiteY13" fmla="*/ 410586 h 523125"/>
                  <a:gd name="connsiteX14" fmla="*/ 340200 w 523125"/>
                  <a:gd name="connsiteY14" fmla="*/ 328894 h 523125"/>
                  <a:gd name="connsiteX15" fmla="*/ 382185 w 523125"/>
                  <a:gd name="connsiteY15" fmla="*/ 261816 h 523125"/>
                  <a:gd name="connsiteX16" fmla="*/ 445433 w 523125"/>
                  <a:gd name="connsiteY16" fmla="*/ 197589 h 523125"/>
                  <a:gd name="connsiteX17" fmla="*/ 392344 w 523125"/>
                  <a:gd name="connsiteY17" fmla="*/ 306821 h 523125"/>
                  <a:gd name="connsiteX18" fmla="*/ 535427 w 523125"/>
                  <a:gd name="connsiteY18" fmla="*/ 97318 h 523125"/>
                  <a:gd name="connsiteX19" fmla="*/ 327054 w 523125"/>
                  <a:gd name="connsiteY19" fmla="*/ 269713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3125" h="523125">
                    <a:moveTo>
                      <a:pt x="327054" y="269713"/>
                    </a:moveTo>
                    <a:cubicBezTo>
                      <a:pt x="315293" y="280969"/>
                      <a:pt x="302906" y="296207"/>
                      <a:pt x="291634" y="316643"/>
                    </a:cubicBezTo>
                    <a:cubicBezTo>
                      <a:pt x="280496" y="276429"/>
                      <a:pt x="266456" y="246949"/>
                      <a:pt x="252248" y="225366"/>
                    </a:cubicBezTo>
                    <a:cubicBezTo>
                      <a:pt x="317368" y="7796"/>
                      <a:pt x="0" y="0"/>
                      <a:pt x="0" y="0"/>
                    </a:cubicBezTo>
                    <a:cubicBezTo>
                      <a:pt x="0" y="0"/>
                      <a:pt x="9264" y="271924"/>
                      <a:pt x="175011" y="265680"/>
                    </a:cubicBezTo>
                    <a:cubicBezTo>
                      <a:pt x="174673" y="247472"/>
                      <a:pt x="171855" y="229061"/>
                      <a:pt x="167906" y="211798"/>
                    </a:cubicBezTo>
                    <a:cubicBezTo>
                      <a:pt x="165324" y="200543"/>
                      <a:pt x="162253" y="189810"/>
                      <a:pt x="159081" y="179904"/>
                    </a:cubicBezTo>
                    <a:cubicBezTo>
                      <a:pt x="148483" y="147049"/>
                      <a:pt x="136519" y="123728"/>
                      <a:pt x="136519" y="123728"/>
                    </a:cubicBezTo>
                    <a:cubicBezTo>
                      <a:pt x="148601" y="139961"/>
                      <a:pt x="159300" y="155453"/>
                      <a:pt x="168750" y="170016"/>
                    </a:cubicBezTo>
                    <a:cubicBezTo>
                      <a:pt x="201268" y="220050"/>
                      <a:pt x="219021" y="258964"/>
                      <a:pt x="227273" y="279518"/>
                    </a:cubicBezTo>
                    <a:cubicBezTo>
                      <a:pt x="247641" y="323274"/>
                      <a:pt x="265933" y="395263"/>
                      <a:pt x="265933" y="512882"/>
                    </a:cubicBezTo>
                    <a:cubicBezTo>
                      <a:pt x="265933" y="526196"/>
                      <a:pt x="276750" y="536979"/>
                      <a:pt x="290014" y="536979"/>
                    </a:cubicBezTo>
                    <a:cubicBezTo>
                      <a:pt x="303311" y="536979"/>
                      <a:pt x="314094" y="526196"/>
                      <a:pt x="314094" y="512882"/>
                    </a:cubicBezTo>
                    <a:cubicBezTo>
                      <a:pt x="314094" y="474761"/>
                      <a:pt x="312255" y="440843"/>
                      <a:pt x="308948" y="410586"/>
                    </a:cubicBezTo>
                    <a:cubicBezTo>
                      <a:pt x="316626" y="373663"/>
                      <a:pt x="328202" y="347456"/>
                      <a:pt x="340200" y="328894"/>
                    </a:cubicBezTo>
                    <a:cubicBezTo>
                      <a:pt x="348081" y="313858"/>
                      <a:pt x="362610" y="288107"/>
                      <a:pt x="382185" y="261816"/>
                    </a:cubicBezTo>
                    <a:cubicBezTo>
                      <a:pt x="399634" y="238427"/>
                      <a:pt x="421116" y="214599"/>
                      <a:pt x="445433" y="197589"/>
                    </a:cubicBezTo>
                    <a:cubicBezTo>
                      <a:pt x="445433" y="197589"/>
                      <a:pt x="395567" y="252788"/>
                      <a:pt x="392344" y="306821"/>
                    </a:cubicBezTo>
                    <a:cubicBezTo>
                      <a:pt x="530094" y="314010"/>
                      <a:pt x="535427" y="97318"/>
                      <a:pt x="535427" y="97318"/>
                    </a:cubicBezTo>
                    <a:cubicBezTo>
                      <a:pt x="535427" y="97318"/>
                      <a:pt x="283382" y="105908"/>
                      <a:pt x="327054" y="269713"/>
                    </a:cubicBez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Tree>
    <p:extLst>
      <p:ext uri="{BB962C8B-B14F-4D97-AF65-F5344CB8AC3E}">
        <p14:creationId xmlns:p14="http://schemas.microsoft.com/office/powerpoint/2010/main" val="23858060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F9750-B0C2-4BC6-A19B-688732B619F3}"/>
              </a:ext>
            </a:extLst>
          </p:cNvPr>
          <p:cNvSpPr>
            <a:spLocks noGrp="1"/>
          </p:cNvSpPr>
          <p:nvPr>
            <p:ph type="title"/>
          </p:nvPr>
        </p:nvSpPr>
        <p:spPr>
          <a:xfrm>
            <a:off x="579722" y="290653"/>
            <a:ext cx="8643848" cy="480131"/>
          </a:xfrm>
        </p:spPr>
        <p:txBody>
          <a:bodyPr/>
          <a:lstStyle/>
          <a:p>
            <a:r>
              <a:rPr lang="en-US" altLang="zh-CN" dirty="0"/>
              <a:t>DRNG</a:t>
            </a:r>
            <a:r>
              <a:rPr lang="zh-CN" altLang="en-US" dirty="0"/>
              <a:t>的安全性要求</a:t>
            </a:r>
          </a:p>
        </p:txBody>
      </p:sp>
      <p:sp>
        <p:nvSpPr>
          <p:cNvPr id="3" name="内容占位符 2"/>
          <p:cNvSpPr>
            <a:spLocks noGrp="1"/>
          </p:cNvSpPr>
          <p:nvPr>
            <p:ph idx="4294967295"/>
          </p:nvPr>
        </p:nvSpPr>
        <p:spPr>
          <a:xfrm>
            <a:off x="374650" y="1469321"/>
            <a:ext cx="10971038" cy="1326635"/>
          </a:xfrm>
        </p:spPr>
        <p:txBody>
          <a:bodyPr/>
          <a:lstStyle/>
          <a:p>
            <a:pPr marL="285750" lvl="1" indent="-285750">
              <a:lnSpc>
                <a:spcPct val="150000"/>
              </a:lnSpc>
              <a:spcBef>
                <a:spcPts val="0"/>
              </a:spcBef>
              <a:buFont typeface="Wingdings" panose="05000000000000000000" pitchFamily="2" charset="2"/>
              <a:buChar char="Ø"/>
            </a:pPr>
            <a:r>
              <a:rPr lang="zh-CN" altLang="en-US" sz="2000" dirty="0">
                <a:latin typeface="Century Gothic" panose="020B0502020202020204" pitchFamily="34" charset="0"/>
              </a:rPr>
              <a:t>输出序列应有</a:t>
            </a:r>
            <a:r>
              <a:rPr lang="zh-CN" altLang="en-US" sz="2000" dirty="0">
                <a:solidFill>
                  <a:schemeClr val="accent4">
                    <a:lumMod val="60000"/>
                    <a:lumOff val="40000"/>
                  </a:schemeClr>
                </a:solidFill>
                <a:latin typeface="Century Gothic" panose="020B0502020202020204" pitchFamily="34" charset="0"/>
              </a:rPr>
              <a:t>良好的统计特性</a:t>
            </a:r>
            <a:r>
              <a:rPr lang="zh-CN" altLang="en-US" sz="2000" dirty="0">
                <a:latin typeface="Century Gothic" panose="020B0502020202020204" pitchFamily="34" charset="0"/>
              </a:rPr>
              <a:t>，且易于实现</a:t>
            </a:r>
          </a:p>
          <a:p>
            <a:pPr marL="285750" lvl="1" indent="-285750">
              <a:lnSpc>
                <a:spcPct val="150000"/>
              </a:lnSpc>
              <a:spcBef>
                <a:spcPts val="0"/>
              </a:spcBef>
              <a:buFont typeface="Wingdings" panose="05000000000000000000" pitchFamily="2" charset="2"/>
              <a:buChar char="Ø"/>
            </a:pPr>
            <a:r>
              <a:rPr lang="zh-CN" altLang="en-US" sz="2000" dirty="0">
                <a:latin typeface="Century Gothic" panose="020B0502020202020204" pitchFamily="34" charset="0"/>
              </a:rPr>
              <a:t>输出序列应有</a:t>
            </a:r>
            <a:r>
              <a:rPr lang="zh-CN" altLang="en-US" sz="2000" dirty="0">
                <a:solidFill>
                  <a:schemeClr val="accent4">
                    <a:lumMod val="60000"/>
                    <a:lumOff val="40000"/>
                  </a:schemeClr>
                </a:solidFill>
                <a:latin typeface="Century Gothic" panose="020B0502020202020204" pitchFamily="34" charset="0"/>
              </a:rPr>
              <a:t>不可预测性</a:t>
            </a:r>
            <a:r>
              <a:rPr lang="zh-CN" altLang="en-US" sz="2000" dirty="0">
                <a:latin typeface="Century Gothic" panose="020B0502020202020204" pitchFamily="34" charset="0"/>
              </a:rPr>
              <a:t>，与其周期有关</a:t>
            </a:r>
            <a:endParaRPr lang="en-US" altLang="zh-CN" sz="2000" dirty="0">
              <a:latin typeface="Century Gothic" panose="020B0502020202020204" pitchFamily="34" charset="0"/>
            </a:endParaRPr>
          </a:p>
          <a:p>
            <a:pPr marL="742950" lvl="2" indent="-285750">
              <a:lnSpc>
                <a:spcPct val="150000"/>
              </a:lnSpc>
              <a:spcBef>
                <a:spcPts val="0"/>
              </a:spcBef>
            </a:pPr>
            <a:r>
              <a:rPr lang="zh-CN" altLang="en-US" sz="1600" dirty="0">
                <a:solidFill>
                  <a:schemeClr val="accent4">
                    <a:lumMod val="60000"/>
                    <a:lumOff val="40000"/>
                  </a:schemeClr>
                </a:solidFill>
                <a:latin typeface="Century Gothic" panose="020B0502020202020204" pitchFamily="34" charset="0"/>
              </a:rPr>
              <a:t>周期</a:t>
            </a:r>
            <a:r>
              <a:rPr lang="en-US" altLang="zh-CN" sz="1600" dirty="0">
                <a:latin typeface="Century Gothic" panose="020B0502020202020204" pitchFamily="34" charset="0"/>
              </a:rPr>
              <a:t>——</a:t>
            </a:r>
            <a:r>
              <a:rPr lang="zh-CN" altLang="en-US" sz="1600" dirty="0">
                <a:latin typeface="Century Gothic" panose="020B0502020202020204" pitchFamily="34" charset="0"/>
              </a:rPr>
              <a:t>随机数开始重复之前的最大输出量，应尽可能大，但始终</a:t>
            </a:r>
            <a:r>
              <a:rPr lang="zh-CN" altLang="en-US" sz="1600" dirty="0">
                <a:solidFill>
                  <a:schemeClr val="accent4">
                    <a:lumMod val="60000"/>
                    <a:lumOff val="40000"/>
                  </a:schemeClr>
                </a:solidFill>
                <a:latin typeface="Century Gothic" panose="020B0502020202020204" pitchFamily="34" charset="0"/>
              </a:rPr>
              <a:t>大于使用的最长的</a:t>
            </a:r>
            <a:r>
              <a:rPr lang="zh-CN" altLang="en-US" sz="1600" dirty="0">
                <a:latin typeface="Century Gothic" panose="020B0502020202020204" pitchFamily="34" charset="0"/>
              </a:rPr>
              <a:t>数字序列</a:t>
            </a:r>
          </a:p>
        </p:txBody>
      </p:sp>
      <p:grpSp>
        <p:nvGrpSpPr>
          <p:cNvPr id="5" name="组合 4">
            <a:extLst>
              <a:ext uri="{FF2B5EF4-FFF2-40B4-BE49-F238E27FC236}">
                <a16:creationId xmlns:a16="http://schemas.microsoft.com/office/drawing/2014/main" id="{405B5662-F4DF-4933-948C-E49B58DFA85F}"/>
              </a:ext>
            </a:extLst>
          </p:cNvPr>
          <p:cNvGrpSpPr/>
          <p:nvPr/>
        </p:nvGrpSpPr>
        <p:grpSpPr>
          <a:xfrm>
            <a:off x="419542" y="994745"/>
            <a:ext cx="5676458" cy="558671"/>
            <a:chOff x="451292" y="4210050"/>
            <a:chExt cx="5676458" cy="558671"/>
          </a:xfrm>
        </p:grpSpPr>
        <p:sp>
          <p:nvSpPr>
            <p:cNvPr id="6" name="ïṡḷiḑé">
              <a:hlinkClick r:id="rId2" action="ppaction://hlinksldjump"/>
              <a:extLst>
                <a:ext uri="{FF2B5EF4-FFF2-40B4-BE49-F238E27FC236}">
                  <a16:creationId xmlns:a16="http://schemas.microsoft.com/office/drawing/2014/main" id="{65C8CE79-BF33-44E8-A5ED-48FF380242F6}"/>
                </a:ext>
              </a:extLst>
            </p:cNvPr>
            <p:cNvSpPr/>
            <p:nvPr/>
          </p:nvSpPr>
          <p:spPr>
            <a:xfrm>
              <a:off x="866303" y="4210050"/>
              <a:ext cx="5261447" cy="558671"/>
            </a:xfrm>
            <a:prstGeom prst="rect">
              <a:avLst/>
            </a:prstGeom>
          </p:spPr>
          <p:txBody>
            <a:bodyPr wrap="square" anchor="ctr" anchorCtr="0">
              <a:normAutofit/>
            </a:bodyPr>
            <a:lstStyle/>
            <a:p>
              <a:pPr eaLnBrk="0" hangingPunct="0">
                <a:spcBef>
                  <a:spcPct val="0"/>
                </a:spcBef>
              </a:pPr>
              <a:r>
                <a:rPr lang="zh-CN" altLang="en-US" sz="2000" b="1" spc="100" dirty="0">
                  <a:solidFill>
                    <a:schemeClr val="accent4"/>
                  </a:solidFill>
                  <a:latin typeface="Century Gothic" panose="020B0502020202020204" pitchFamily="34" charset="0"/>
                  <a:ea typeface="微软雅黑" panose="020B0503020204020204" pitchFamily="34" charset="-122"/>
                </a:rPr>
                <a:t>用于密码学的</a:t>
              </a:r>
              <a:r>
                <a:rPr lang="en-US" altLang="zh-CN" sz="2000" b="1" spc="100" dirty="0">
                  <a:solidFill>
                    <a:schemeClr val="accent4"/>
                  </a:solidFill>
                  <a:latin typeface="Century Gothic" panose="020B0502020202020204" pitchFamily="34" charset="0"/>
                  <a:ea typeface="微软雅黑" panose="020B0503020204020204" pitchFamily="34" charset="-122"/>
                </a:rPr>
                <a:t>RNG</a:t>
              </a:r>
              <a:r>
                <a:rPr lang="zh-CN" altLang="en-US" sz="2000" b="1" spc="100" dirty="0">
                  <a:solidFill>
                    <a:schemeClr val="accent4"/>
                  </a:solidFill>
                  <a:latin typeface="Century Gothic" panose="020B0502020202020204" pitchFamily="34" charset="0"/>
                  <a:ea typeface="微软雅黑" panose="020B0503020204020204" pitchFamily="34" charset="-122"/>
                </a:rPr>
                <a:t>的主要安全要求</a:t>
              </a:r>
            </a:p>
          </p:txBody>
        </p:sp>
        <p:grpSp>
          <p:nvGrpSpPr>
            <p:cNvPr id="7" name="组合 6">
              <a:extLst>
                <a:ext uri="{FF2B5EF4-FFF2-40B4-BE49-F238E27FC236}">
                  <a16:creationId xmlns:a16="http://schemas.microsoft.com/office/drawing/2014/main" id="{226E5AEE-4B1B-4714-9D54-7F919AD12B05}"/>
                </a:ext>
              </a:extLst>
            </p:cNvPr>
            <p:cNvGrpSpPr/>
            <p:nvPr/>
          </p:nvGrpSpPr>
          <p:grpSpPr>
            <a:xfrm>
              <a:off x="451292" y="4352476"/>
              <a:ext cx="364488" cy="352730"/>
              <a:chOff x="2523160" y="2467128"/>
              <a:chExt cx="523125" cy="506250"/>
            </a:xfrm>
            <a:solidFill>
              <a:schemeClr val="accent4"/>
            </a:solidFill>
          </p:grpSpPr>
          <p:sp>
            <p:nvSpPr>
              <p:cNvPr id="8" name="任意多边形: 形状 7">
                <a:extLst>
                  <a:ext uri="{FF2B5EF4-FFF2-40B4-BE49-F238E27FC236}">
                    <a16:creationId xmlns:a16="http://schemas.microsoft.com/office/drawing/2014/main" id="{EA6F1790-320A-42A9-BFD3-C7DFF5DB570B}"/>
                  </a:ext>
                </a:extLst>
              </p:cNvPr>
              <p:cNvSpPr/>
              <p:nvPr/>
            </p:nvSpPr>
            <p:spPr>
              <a:xfrm>
                <a:off x="2753308" y="2698109"/>
                <a:ext cx="16875" cy="16875"/>
              </a:xfrm>
              <a:custGeom>
                <a:avLst/>
                <a:gdLst>
                  <a:gd name="connsiteX0" fmla="*/ 0 w 0"/>
                  <a:gd name="connsiteY0" fmla="*/ 0 h 0"/>
                  <a:gd name="connsiteX1" fmla="*/ 68 w 0"/>
                  <a:gd name="connsiteY1" fmla="*/ 253 h 0"/>
                  <a:gd name="connsiteX2" fmla="*/ 135 w 0"/>
                  <a:gd name="connsiteY2" fmla="*/ 25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7" y="84"/>
                      <a:pt x="34" y="186"/>
                      <a:pt x="68" y="253"/>
                    </a:cubicBezTo>
                    <a:lnTo>
                      <a:pt x="135" y="253"/>
                    </a:lnTo>
                    <a:cubicBezTo>
                      <a:pt x="84" y="253"/>
                      <a:pt x="34" y="152"/>
                      <a:pt x="0"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14E28675-0FF7-4A76-ACE9-C8E01EE03581}"/>
                  </a:ext>
                </a:extLst>
              </p:cNvPr>
              <p:cNvSpPr/>
              <p:nvPr/>
            </p:nvSpPr>
            <p:spPr>
              <a:xfrm>
                <a:off x="2753055" y="2697046"/>
                <a:ext cx="16875" cy="16875"/>
              </a:xfrm>
              <a:custGeom>
                <a:avLst/>
                <a:gdLst>
                  <a:gd name="connsiteX0" fmla="*/ 253 w 0"/>
                  <a:gd name="connsiteY0" fmla="*/ 1063 h 0"/>
                  <a:gd name="connsiteX1" fmla="*/ 0 w 0"/>
                  <a:gd name="connsiteY1" fmla="*/ 0 h 0"/>
                  <a:gd name="connsiteX2" fmla="*/ 253 w 0"/>
                  <a:gd name="connsiteY2" fmla="*/ 1063 h 0"/>
                </a:gdLst>
                <a:ahLst/>
                <a:cxnLst>
                  <a:cxn ang="0">
                    <a:pos x="connsiteX0" y="connsiteY0"/>
                  </a:cxn>
                  <a:cxn ang="0">
                    <a:pos x="connsiteX1" y="connsiteY1"/>
                  </a:cxn>
                  <a:cxn ang="0">
                    <a:pos x="connsiteX2" y="connsiteY2"/>
                  </a:cxn>
                </a:cxnLst>
                <a:rect l="l" t="t" r="r" b="b"/>
                <a:pathLst>
                  <a:path>
                    <a:moveTo>
                      <a:pt x="253" y="1063"/>
                    </a:moveTo>
                    <a:cubicBezTo>
                      <a:pt x="186" y="709"/>
                      <a:pt x="118" y="304"/>
                      <a:pt x="0" y="0"/>
                    </a:cubicBezTo>
                    <a:cubicBezTo>
                      <a:pt x="118" y="338"/>
                      <a:pt x="186" y="776"/>
                      <a:pt x="253" y="106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E4DCE2B6-8A1D-48DA-B7D8-8073768E8EE4}"/>
                  </a:ext>
                </a:extLst>
              </p:cNvPr>
              <p:cNvSpPr/>
              <p:nvPr/>
            </p:nvSpPr>
            <p:spPr>
              <a:xfrm>
                <a:off x="2960550" y="2698345"/>
                <a:ext cx="16875" cy="16875"/>
              </a:xfrm>
              <a:custGeom>
                <a:avLst/>
                <a:gdLst>
                  <a:gd name="connsiteX0" fmla="*/ 0 w 0"/>
                  <a:gd name="connsiteY0" fmla="*/ 17 h 0"/>
                  <a:gd name="connsiteX1" fmla="*/ 34 w 0"/>
                  <a:gd name="connsiteY1" fmla="*/ 17 h 0"/>
                  <a:gd name="connsiteX2" fmla="*/ 34 w 0"/>
                  <a:gd name="connsiteY2" fmla="*/ 0 h 0"/>
                </a:gdLst>
                <a:ahLst/>
                <a:cxnLst>
                  <a:cxn ang="0">
                    <a:pos x="connsiteX0" y="connsiteY0"/>
                  </a:cxn>
                  <a:cxn ang="0">
                    <a:pos x="connsiteX1" y="connsiteY1"/>
                  </a:cxn>
                  <a:cxn ang="0">
                    <a:pos x="connsiteX2" y="connsiteY2"/>
                  </a:cxn>
                </a:cxnLst>
                <a:rect l="l" t="t" r="r" b="b"/>
                <a:pathLst>
                  <a:path>
                    <a:moveTo>
                      <a:pt x="0" y="17"/>
                    </a:moveTo>
                    <a:lnTo>
                      <a:pt x="34" y="17"/>
                    </a:lnTo>
                    <a:lnTo>
                      <a:pt x="34" y="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6DF8AC2D-5044-4E31-B583-28EC7BC66622}"/>
                  </a:ext>
                </a:extLst>
              </p:cNvPr>
              <p:cNvSpPr/>
              <p:nvPr/>
            </p:nvSpPr>
            <p:spPr>
              <a:xfrm>
                <a:off x="2960584" y="2698235"/>
                <a:ext cx="16875" cy="16875"/>
              </a:xfrm>
              <a:custGeom>
                <a:avLst/>
                <a:gdLst>
                  <a:gd name="connsiteX0" fmla="*/ 0 w 0"/>
                  <a:gd name="connsiteY0" fmla="*/ 110 h 0"/>
                  <a:gd name="connsiteX1" fmla="*/ 0 w 0"/>
                  <a:gd name="connsiteY1" fmla="*/ 110 h 0"/>
                  <a:gd name="connsiteX2" fmla="*/ 0 w 0"/>
                  <a:gd name="connsiteY2" fmla="*/ 110 h 0"/>
                </a:gdLst>
                <a:ahLst/>
                <a:cxnLst>
                  <a:cxn ang="0">
                    <a:pos x="connsiteX0" y="connsiteY0"/>
                  </a:cxn>
                  <a:cxn ang="0">
                    <a:pos x="connsiteX1" y="connsiteY1"/>
                  </a:cxn>
                  <a:cxn ang="0">
                    <a:pos x="connsiteX2" y="connsiteY2"/>
                  </a:cxn>
                </a:cxnLst>
                <a:rect l="l" t="t" r="r" b="b"/>
                <a:pathLst>
                  <a:path>
                    <a:moveTo>
                      <a:pt x="0" y="110"/>
                    </a:moveTo>
                    <a:cubicBezTo>
                      <a:pt x="67" y="59"/>
                      <a:pt x="67" y="-110"/>
                      <a:pt x="0" y="110"/>
                    </a:cubicBezTo>
                    <a:lnTo>
                      <a:pt x="0" y="11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31039755-6D6A-4C40-991A-39E176A660FA}"/>
                  </a:ext>
                </a:extLst>
              </p:cNvPr>
              <p:cNvSpPr/>
              <p:nvPr/>
            </p:nvSpPr>
            <p:spPr>
              <a:xfrm>
                <a:off x="2523160" y="2467128"/>
                <a:ext cx="523125" cy="506250"/>
              </a:xfrm>
              <a:custGeom>
                <a:avLst/>
                <a:gdLst>
                  <a:gd name="connsiteX0" fmla="*/ 495694 w 523125"/>
                  <a:gd name="connsiteY0" fmla="*/ 72778 h 506250"/>
                  <a:gd name="connsiteX1" fmla="*/ 215383 w 523125"/>
                  <a:gd name="connsiteY1" fmla="*/ 10914 h 506250"/>
                  <a:gd name="connsiteX2" fmla="*/ 37655 w 523125"/>
                  <a:gd name="connsiteY2" fmla="*/ 239840 h 506250"/>
                  <a:gd name="connsiteX3" fmla="*/ 30568 w 523125"/>
                  <a:gd name="connsiteY3" fmla="*/ 266823 h 506250"/>
                  <a:gd name="connsiteX4" fmla="*/ 1813 w 523125"/>
                  <a:gd name="connsiteY4" fmla="*/ 325531 h 506250"/>
                  <a:gd name="connsiteX5" fmla="*/ 1391 w 523125"/>
                  <a:gd name="connsiteY5" fmla="*/ 340297 h 506250"/>
                  <a:gd name="connsiteX6" fmla="*/ 12242 w 523125"/>
                  <a:gd name="connsiteY6" fmla="*/ 350321 h 506250"/>
                  <a:gd name="connsiteX7" fmla="*/ 21624 w 523125"/>
                  <a:gd name="connsiteY7" fmla="*/ 353476 h 506250"/>
                  <a:gd name="connsiteX8" fmla="*/ 34939 w 523125"/>
                  <a:gd name="connsiteY8" fmla="*/ 372410 h 506250"/>
                  <a:gd name="connsiteX9" fmla="*/ 157063 w 523125"/>
                  <a:gd name="connsiteY9" fmla="*/ 513384 h 506250"/>
                  <a:gd name="connsiteX10" fmla="*/ 420566 w 523125"/>
                  <a:gd name="connsiteY10" fmla="*/ 402043 h 506250"/>
                  <a:gd name="connsiteX11" fmla="*/ 495694 w 523125"/>
                  <a:gd name="connsiteY11" fmla="*/ 72778 h 506250"/>
                  <a:gd name="connsiteX12" fmla="*/ 464795 w 523125"/>
                  <a:gd name="connsiteY12" fmla="*/ 218662 h 506250"/>
                  <a:gd name="connsiteX13" fmla="*/ 451903 w 523125"/>
                  <a:gd name="connsiteY13" fmla="*/ 231234 h 506250"/>
                  <a:gd name="connsiteX14" fmla="*/ 437424 w 523125"/>
                  <a:gd name="connsiteY14" fmla="*/ 231234 h 506250"/>
                  <a:gd name="connsiteX15" fmla="*/ 437390 w 523125"/>
                  <a:gd name="connsiteY15" fmla="*/ 231369 h 506250"/>
                  <a:gd name="connsiteX16" fmla="*/ 425510 w 523125"/>
                  <a:gd name="connsiteY16" fmla="*/ 260174 h 506250"/>
                  <a:gd name="connsiteX17" fmla="*/ 435635 w 523125"/>
                  <a:gd name="connsiteY17" fmla="*/ 270384 h 506250"/>
                  <a:gd name="connsiteX18" fmla="*/ 435635 w 523125"/>
                  <a:gd name="connsiteY18" fmla="*/ 288727 h 506250"/>
                  <a:gd name="connsiteX19" fmla="*/ 417005 w 523125"/>
                  <a:gd name="connsiteY19" fmla="*/ 307391 h 506250"/>
                  <a:gd name="connsiteX20" fmla="*/ 398679 w 523125"/>
                  <a:gd name="connsiteY20" fmla="*/ 307391 h 506250"/>
                  <a:gd name="connsiteX21" fmla="*/ 388520 w 523125"/>
                  <a:gd name="connsiteY21" fmla="*/ 297215 h 506250"/>
                  <a:gd name="connsiteX22" fmla="*/ 360407 w 523125"/>
                  <a:gd name="connsiteY22" fmla="*/ 308926 h 506250"/>
                  <a:gd name="connsiteX23" fmla="*/ 360238 w 523125"/>
                  <a:gd name="connsiteY23" fmla="*/ 323338 h 506250"/>
                  <a:gd name="connsiteX24" fmla="*/ 347295 w 523125"/>
                  <a:gd name="connsiteY24" fmla="*/ 336163 h 506250"/>
                  <a:gd name="connsiteX25" fmla="*/ 320919 w 523125"/>
                  <a:gd name="connsiteY25" fmla="*/ 336163 h 506250"/>
                  <a:gd name="connsiteX26" fmla="*/ 311722 w 523125"/>
                  <a:gd name="connsiteY26" fmla="*/ 332349 h 506250"/>
                  <a:gd name="connsiteX27" fmla="*/ 307959 w 523125"/>
                  <a:gd name="connsiteY27" fmla="*/ 323135 h 506250"/>
                  <a:gd name="connsiteX28" fmla="*/ 308111 w 523125"/>
                  <a:gd name="connsiteY28" fmla="*/ 309163 h 506250"/>
                  <a:gd name="connsiteX29" fmla="*/ 279086 w 523125"/>
                  <a:gd name="connsiteY29" fmla="*/ 297215 h 506250"/>
                  <a:gd name="connsiteX30" fmla="*/ 268978 w 523125"/>
                  <a:gd name="connsiteY30" fmla="*/ 307391 h 506250"/>
                  <a:gd name="connsiteX31" fmla="*/ 259798 w 523125"/>
                  <a:gd name="connsiteY31" fmla="*/ 311204 h 506250"/>
                  <a:gd name="connsiteX32" fmla="*/ 250635 w 523125"/>
                  <a:gd name="connsiteY32" fmla="*/ 307391 h 506250"/>
                  <a:gd name="connsiteX33" fmla="*/ 231920 w 523125"/>
                  <a:gd name="connsiteY33" fmla="*/ 288744 h 506250"/>
                  <a:gd name="connsiteX34" fmla="*/ 228157 w 523125"/>
                  <a:gd name="connsiteY34" fmla="*/ 279581 h 506250"/>
                  <a:gd name="connsiteX35" fmla="*/ 231920 w 523125"/>
                  <a:gd name="connsiteY35" fmla="*/ 270418 h 506250"/>
                  <a:gd name="connsiteX36" fmla="*/ 242079 w 523125"/>
                  <a:gd name="connsiteY36" fmla="*/ 260276 h 506250"/>
                  <a:gd name="connsiteX37" fmla="*/ 230233 w 523125"/>
                  <a:gd name="connsiteY37" fmla="*/ 231571 h 506250"/>
                  <a:gd name="connsiteX38" fmla="*/ 230165 w 523125"/>
                  <a:gd name="connsiteY38" fmla="*/ 231251 h 506250"/>
                  <a:gd name="connsiteX39" fmla="*/ 216159 w 523125"/>
                  <a:gd name="connsiteY39" fmla="*/ 231251 h 506250"/>
                  <a:gd name="connsiteX40" fmla="*/ 203334 w 523125"/>
                  <a:gd name="connsiteY40" fmla="*/ 218679 h 506250"/>
                  <a:gd name="connsiteX41" fmla="*/ 203334 w 523125"/>
                  <a:gd name="connsiteY41" fmla="*/ 192253 h 506250"/>
                  <a:gd name="connsiteX42" fmla="*/ 216227 w 523125"/>
                  <a:gd name="connsiteY42" fmla="*/ 179293 h 506250"/>
                  <a:gd name="connsiteX43" fmla="*/ 230368 w 523125"/>
                  <a:gd name="connsiteY43" fmla="*/ 179293 h 506250"/>
                  <a:gd name="connsiteX44" fmla="*/ 230385 w 523125"/>
                  <a:gd name="connsiteY44" fmla="*/ 179259 h 506250"/>
                  <a:gd name="connsiteX45" fmla="*/ 242113 w 523125"/>
                  <a:gd name="connsiteY45" fmla="*/ 150926 h 506250"/>
                  <a:gd name="connsiteX46" fmla="*/ 231920 w 523125"/>
                  <a:gd name="connsiteY46" fmla="*/ 140750 h 506250"/>
                  <a:gd name="connsiteX47" fmla="*/ 231920 w 523125"/>
                  <a:gd name="connsiteY47" fmla="*/ 122424 h 506250"/>
                  <a:gd name="connsiteX48" fmla="*/ 250618 w 523125"/>
                  <a:gd name="connsiteY48" fmla="*/ 103743 h 506250"/>
                  <a:gd name="connsiteX49" fmla="*/ 259798 w 523125"/>
                  <a:gd name="connsiteY49" fmla="*/ 99963 h 506250"/>
                  <a:gd name="connsiteX50" fmla="*/ 268978 w 523125"/>
                  <a:gd name="connsiteY50" fmla="*/ 103743 h 506250"/>
                  <a:gd name="connsiteX51" fmla="*/ 279103 w 523125"/>
                  <a:gd name="connsiteY51" fmla="*/ 113885 h 506250"/>
                  <a:gd name="connsiteX52" fmla="*/ 308162 w 523125"/>
                  <a:gd name="connsiteY52" fmla="*/ 101887 h 506250"/>
                  <a:gd name="connsiteX53" fmla="*/ 307976 w 523125"/>
                  <a:gd name="connsiteY53" fmla="*/ 87729 h 506250"/>
                  <a:gd name="connsiteX54" fmla="*/ 311790 w 523125"/>
                  <a:gd name="connsiteY54" fmla="*/ 78515 h 506250"/>
                  <a:gd name="connsiteX55" fmla="*/ 320987 w 523125"/>
                  <a:gd name="connsiteY55" fmla="*/ 74718 h 506250"/>
                  <a:gd name="connsiteX56" fmla="*/ 347345 w 523125"/>
                  <a:gd name="connsiteY56" fmla="*/ 74718 h 506250"/>
                  <a:gd name="connsiteX57" fmla="*/ 360305 w 523125"/>
                  <a:gd name="connsiteY57" fmla="*/ 87560 h 506250"/>
                  <a:gd name="connsiteX58" fmla="*/ 360474 w 523125"/>
                  <a:gd name="connsiteY58" fmla="*/ 102208 h 506250"/>
                  <a:gd name="connsiteX59" fmla="*/ 388554 w 523125"/>
                  <a:gd name="connsiteY59" fmla="*/ 113936 h 506250"/>
                  <a:gd name="connsiteX60" fmla="*/ 398730 w 523125"/>
                  <a:gd name="connsiteY60" fmla="*/ 103760 h 506250"/>
                  <a:gd name="connsiteX61" fmla="*/ 407910 w 523125"/>
                  <a:gd name="connsiteY61" fmla="*/ 99963 h 506250"/>
                  <a:gd name="connsiteX62" fmla="*/ 417073 w 523125"/>
                  <a:gd name="connsiteY62" fmla="*/ 103743 h 506250"/>
                  <a:gd name="connsiteX63" fmla="*/ 435770 w 523125"/>
                  <a:gd name="connsiteY63" fmla="*/ 122424 h 506250"/>
                  <a:gd name="connsiteX64" fmla="*/ 435770 w 523125"/>
                  <a:gd name="connsiteY64" fmla="*/ 140733 h 506250"/>
                  <a:gd name="connsiteX65" fmla="*/ 425578 w 523125"/>
                  <a:gd name="connsiteY65" fmla="*/ 150909 h 506250"/>
                  <a:gd name="connsiteX66" fmla="*/ 437340 w 523125"/>
                  <a:gd name="connsiteY66" fmla="*/ 179411 h 506250"/>
                  <a:gd name="connsiteX67" fmla="*/ 437374 w 523125"/>
                  <a:gd name="connsiteY67" fmla="*/ 179647 h 506250"/>
                  <a:gd name="connsiteX68" fmla="*/ 451970 w 523125"/>
                  <a:gd name="connsiteY68" fmla="*/ 179647 h 506250"/>
                  <a:gd name="connsiteX69" fmla="*/ 464846 w 523125"/>
                  <a:gd name="connsiteY69" fmla="*/ 192253 h 506250"/>
                  <a:gd name="connsiteX70" fmla="*/ 464846 w 523125"/>
                  <a:gd name="connsiteY70" fmla="*/ 218662 h 506250"/>
                  <a:gd name="connsiteX71" fmla="*/ 464795 w 523125"/>
                  <a:gd name="connsiteY71" fmla="*/ 218662 h 5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23125" h="506250">
                    <a:moveTo>
                      <a:pt x="495694" y="72778"/>
                    </a:moveTo>
                    <a:cubicBezTo>
                      <a:pt x="450485" y="18541"/>
                      <a:pt x="323012" y="-19782"/>
                      <a:pt x="215383" y="10914"/>
                    </a:cubicBezTo>
                    <a:cubicBezTo>
                      <a:pt x="102084" y="43213"/>
                      <a:pt x="45131" y="114256"/>
                      <a:pt x="37655" y="239840"/>
                    </a:cubicBezTo>
                    <a:cubicBezTo>
                      <a:pt x="37099" y="249189"/>
                      <a:pt x="34685" y="258419"/>
                      <a:pt x="30568" y="266823"/>
                    </a:cubicBezTo>
                    <a:lnTo>
                      <a:pt x="1813" y="325531"/>
                    </a:lnTo>
                    <a:cubicBezTo>
                      <a:pt x="-448" y="330138"/>
                      <a:pt x="-600" y="335555"/>
                      <a:pt x="1391" y="340297"/>
                    </a:cubicBezTo>
                    <a:cubicBezTo>
                      <a:pt x="3399" y="345039"/>
                      <a:pt x="7348" y="348701"/>
                      <a:pt x="12242" y="350321"/>
                    </a:cubicBezTo>
                    <a:lnTo>
                      <a:pt x="21624" y="353476"/>
                    </a:lnTo>
                    <a:cubicBezTo>
                      <a:pt x="29758" y="356176"/>
                      <a:pt x="35141" y="363838"/>
                      <a:pt x="34939" y="372410"/>
                    </a:cubicBezTo>
                    <a:cubicBezTo>
                      <a:pt x="32407" y="484747"/>
                      <a:pt x="38212" y="513384"/>
                      <a:pt x="157063" y="513384"/>
                    </a:cubicBezTo>
                    <a:cubicBezTo>
                      <a:pt x="283744" y="513384"/>
                      <a:pt x="267493" y="420217"/>
                      <a:pt x="420566" y="402043"/>
                    </a:cubicBezTo>
                    <a:cubicBezTo>
                      <a:pt x="533730" y="388559"/>
                      <a:pt x="573268" y="165877"/>
                      <a:pt x="495694" y="72778"/>
                    </a:cubicBezTo>
                    <a:close/>
                    <a:moveTo>
                      <a:pt x="464795" y="218662"/>
                    </a:moveTo>
                    <a:cubicBezTo>
                      <a:pt x="464795" y="225817"/>
                      <a:pt x="459075" y="231234"/>
                      <a:pt x="451903" y="231234"/>
                    </a:cubicBezTo>
                    <a:lnTo>
                      <a:pt x="437424" y="231234"/>
                    </a:lnTo>
                    <a:cubicBezTo>
                      <a:pt x="437407" y="231284"/>
                      <a:pt x="437390" y="231318"/>
                      <a:pt x="437390" y="231369"/>
                    </a:cubicBezTo>
                    <a:cubicBezTo>
                      <a:pt x="434809" y="241595"/>
                      <a:pt x="430775" y="251332"/>
                      <a:pt x="425510" y="260174"/>
                    </a:cubicBezTo>
                    <a:lnTo>
                      <a:pt x="435635" y="270384"/>
                    </a:lnTo>
                    <a:cubicBezTo>
                      <a:pt x="440732" y="275429"/>
                      <a:pt x="440732" y="283664"/>
                      <a:pt x="435635" y="288727"/>
                    </a:cubicBezTo>
                    <a:lnTo>
                      <a:pt x="417005" y="307391"/>
                    </a:lnTo>
                    <a:cubicBezTo>
                      <a:pt x="411943" y="312453"/>
                      <a:pt x="403759" y="312453"/>
                      <a:pt x="398679" y="307391"/>
                    </a:cubicBezTo>
                    <a:lnTo>
                      <a:pt x="388520" y="297215"/>
                    </a:lnTo>
                    <a:cubicBezTo>
                      <a:pt x="379880" y="302413"/>
                      <a:pt x="370447" y="306361"/>
                      <a:pt x="360407" y="308926"/>
                    </a:cubicBezTo>
                    <a:cubicBezTo>
                      <a:pt x="360373" y="308926"/>
                      <a:pt x="360339" y="316284"/>
                      <a:pt x="360238" y="323338"/>
                    </a:cubicBezTo>
                    <a:cubicBezTo>
                      <a:pt x="360204" y="330459"/>
                      <a:pt x="354416" y="336163"/>
                      <a:pt x="347295" y="336163"/>
                    </a:cubicBezTo>
                    <a:lnTo>
                      <a:pt x="320919" y="336163"/>
                    </a:lnTo>
                    <a:cubicBezTo>
                      <a:pt x="317460" y="336163"/>
                      <a:pt x="314203" y="334813"/>
                      <a:pt x="311722" y="332349"/>
                    </a:cubicBezTo>
                    <a:cubicBezTo>
                      <a:pt x="309275" y="329885"/>
                      <a:pt x="307909" y="326578"/>
                      <a:pt x="307959" y="323135"/>
                    </a:cubicBezTo>
                    <a:lnTo>
                      <a:pt x="308111" y="309163"/>
                    </a:lnTo>
                    <a:cubicBezTo>
                      <a:pt x="297750" y="306598"/>
                      <a:pt x="288030" y="302531"/>
                      <a:pt x="279086" y="297215"/>
                    </a:cubicBezTo>
                    <a:lnTo>
                      <a:pt x="268978" y="307391"/>
                    </a:lnTo>
                    <a:cubicBezTo>
                      <a:pt x="266531" y="309838"/>
                      <a:pt x="263240" y="311204"/>
                      <a:pt x="259798" y="311204"/>
                    </a:cubicBezTo>
                    <a:cubicBezTo>
                      <a:pt x="256355" y="311204"/>
                      <a:pt x="253065" y="309838"/>
                      <a:pt x="250635" y="307391"/>
                    </a:cubicBezTo>
                    <a:lnTo>
                      <a:pt x="231920" y="288744"/>
                    </a:lnTo>
                    <a:cubicBezTo>
                      <a:pt x="229507" y="286297"/>
                      <a:pt x="228157" y="283023"/>
                      <a:pt x="228157" y="279581"/>
                    </a:cubicBezTo>
                    <a:cubicBezTo>
                      <a:pt x="228157" y="276138"/>
                      <a:pt x="229507" y="272864"/>
                      <a:pt x="231920" y="270418"/>
                    </a:cubicBezTo>
                    <a:lnTo>
                      <a:pt x="242079" y="260276"/>
                    </a:lnTo>
                    <a:cubicBezTo>
                      <a:pt x="236814" y="251450"/>
                      <a:pt x="232781" y="241814"/>
                      <a:pt x="230233" y="231571"/>
                    </a:cubicBezTo>
                    <a:cubicBezTo>
                      <a:pt x="230199" y="231470"/>
                      <a:pt x="230182" y="231369"/>
                      <a:pt x="230165" y="231251"/>
                    </a:cubicBezTo>
                    <a:lnTo>
                      <a:pt x="216159" y="231251"/>
                    </a:lnTo>
                    <a:cubicBezTo>
                      <a:pt x="209021" y="231251"/>
                      <a:pt x="203334" y="225817"/>
                      <a:pt x="203334" y="218679"/>
                    </a:cubicBezTo>
                    <a:lnTo>
                      <a:pt x="203334" y="192253"/>
                    </a:lnTo>
                    <a:cubicBezTo>
                      <a:pt x="203334" y="185098"/>
                      <a:pt x="209089" y="179293"/>
                      <a:pt x="216227" y="179293"/>
                    </a:cubicBezTo>
                    <a:lnTo>
                      <a:pt x="230368" y="179293"/>
                    </a:lnTo>
                    <a:cubicBezTo>
                      <a:pt x="230368" y="179293"/>
                      <a:pt x="230351" y="179293"/>
                      <a:pt x="230385" y="179259"/>
                    </a:cubicBezTo>
                    <a:cubicBezTo>
                      <a:pt x="232916" y="169168"/>
                      <a:pt x="236915" y="159633"/>
                      <a:pt x="242113" y="150926"/>
                    </a:cubicBezTo>
                    <a:lnTo>
                      <a:pt x="231920" y="140750"/>
                    </a:lnTo>
                    <a:cubicBezTo>
                      <a:pt x="226892" y="135688"/>
                      <a:pt x="226892" y="127503"/>
                      <a:pt x="231920" y="122424"/>
                    </a:cubicBezTo>
                    <a:lnTo>
                      <a:pt x="250618" y="103743"/>
                    </a:lnTo>
                    <a:cubicBezTo>
                      <a:pt x="253065" y="101313"/>
                      <a:pt x="256355" y="99963"/>
                      <a:pt x="259798" y="99963"/>
                    </a:cubicBezTo>
                    <a:cubicBezTo>
                      <a:pt x="263240" y="99963"/>
                      <a:pt x="266531" y="101330"/>
                      <a:pt x="268978" y="103743"/>
                    </a:cubicBezTo>
                    <a:lnTo>
                      <a:pt x="279103" y="113885"/>
                    </a:lnTo>
                    <a:cubicBezTo>
                      <a:pt x="288047" y="108536"/>
                      <a:pt x="297767" y="104081"/>
                      <a:pt x="308162" y="101887"/>
                    </a:cubicBezTo>
                    <a:lnTo>
                      <a:pt x="307976" y="87729"/>
                    </a:lnTo>
                    <a:cubicBezTo>
                      <a:pt x="307959" y="84253"/>
                      <a:pt x="309309" y="80979"/>
                      <a:pt x="311790" y="78515"/>
                    </a:cubicBezTo>
                    <a:cubicBezTo>
                      <a:pt x="314237" y="76068"/>
                      <a:pt x="317494" y="74718"/>
                      <a:pt x="320987" y="74718"/>
                    </a:cubicBezTo>
                    <a:lnTo>
                      <a:pt x="347345" y="74718"/>
                    </a:lnTo>
                    <a:cubicBezTo>
                      <a:pt x="354467" y="74718"/>
                      <a:pt x="360272" y="80439"/>
                      <a:pt x="360305" y="87560"/>
                    </a:cubicBezTo>
                    <a:cubicBezTo>
                      <a:pt x="360373" y="94732"/>
                      <a:pt x="360407" y="102191"/>
                      <a:pt x="360474" y="102208"/>
                    </a:cubicBezTo>
                    <a:cubicBezTo>
                      <a:pt x="370498" y="104756"/>
                      <a:pt x="379914" y="108755"/>
                      <a:pt x="388554" y="113936"/>
                    </a:cubicBezTo>
                    <a:lnTo>
                      <a:pt x="398730" y="103760"/>
                    </a:lnTo>
                    <a:cubicBezTo>
                      <a:pt x="401194" y="101330"/>
                      <a:pt x="404467" y="99963"/>
                      <a:pt x="407910" y="99963"/>
                    </a:cubicBezTo>
                    <a:cubicBezTo>
                      <a:pt x="411352" y="99963"/>
                      <a:pt x="414626" y="101330"/>
                      <a:pt x="417073" y="103743"/>
                    </a:cubicBezTo>
                    <a:lnTo>
                      <a:pt x="435770" y="122424"/>
                    </a:lnTo>
                    <a:cubicBezTo>
                      <a:pt x="440782" y="127486"/>
                      <a:pt x="440799" y="135671"/>
                      <a:pt x="435770" y="140733"/>
                    </a:cubicBezTo>
                    <a:lnTo>
                      <a:pt x="425578" y="150909"/>
                    </a:lnTo>
                    <a:cubicBezTo>
                      <a:pt x="430792" y="159616"/>
                      <a:pt x="434809" y="169319"/>
                      <a:pt x="437340" y="179411"/>
                    </a:cubicBezTo>
                    <a:cubicBezTo>
                      <a:pt x="437357" y="179444"/>
                      <a:pt x="437357" y="179647"/>
                      <a:pt x="437374" y="179647"/>
                    </a:cubicBezTo>
                    <a:lnTo>
                      <a:pt x="451970" y="179647"/>
                    </a:lnTo>
                    <a:cubicBezTo>
                      <a:pt x="459125" y="179647"/>
                      <a:pt x="464846" y="185098"/>
                      <a:pt x="464846" y="192253"/>
                    </a:cubicBezTo>
                    <a:lnTo>
                      <a:pt x="464846" y="218662"/>
                    </a:lnTo>
                    <a:lnTo>
                      <a:pt x="464795" y="21866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9550EECD-B889-48C5-BDE2-690471860C33}"/>
                  </a:ext>
                </a:extLst>
              </p:cNvPr>
              <p:cNvSpPr/>
              <p:nvPr/>
            </p:nvSpPr>
            <p:spPr>
              <a:xfrm>
                <a:off x="2820538" y="2636262"/>
                <a:ext cx="67500" cy="67500"/>
              </a:xfrm>
              <a:custGeom>
                <a:avLst/>
                <a:gdLst>
                  <a:gd name="connsiteX0" fmla="*/ 72866 w 67500"/>
                  <a:gd name="connsiteY0" fmla="*/ 36433 h 67500"/>
                  <a:gd name="connsiteX1" fmla="*/ 36433 w 67500"/>
                  <a:gd name="connsiteY1" fmla="*/ 72866 h 67500"/>
                  <a:gd name="connsiteX2" fmla="*/ 0 w 67500"/>
                  <a:gd name="connsiteY2" fmla="*/ 36433 h 67500"/>
                  <a:gd name="connsiteX3" fmla="*/ 36433 w 67500"/>
                  <a:gd name="connsiteY3" fmla="*/ 0 h 67500"/>
                  <a:gd name="connsiteX4" fmla="*/ 72866 w 67500"/>
                  <a:gd name="connsiteY4" fmla="*/ 36433 h 6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0" h="67500">
                    <a:moveTo>
                      <a:pt x="72866" y="36433"/>
                    </a:moveTo>
                    <a:cubicBezTo>
                      <a:pt x="72866" y="56555"/>
                      <a:pt x="56555" y="72866"/>
                      <a:pt x="36433" y="72866"/>
                    </a:cubicBezTo>
                    <a:cubicBezTo>
                      <a:pt x="16312" y="72866"/>
                      <a:pt x="0" y="56555"/>
                      <a:pt x="0" y="36433"/>
                    </a:cubicBezTo>
                    <a:cubicBezTo>
                      <a:pt x="0" y="16312"/>
                      <a:pt x="16312" y="0"/>
                      <a:pt x="36433" y="0"/>
                    </a:cubicBezTo>
                    <a:cubicBezTo>
                      <a:pt x="56555" y="0"/>
                      <a:pt x="72866" y="16312"/>
                      <a:pt x="72866" y="3643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18" name="组合 17">
            <a:extLst>
              <a:ext uri="{FF2B5EF4-FFF2-40B4-BE49-F238E27FC236}">
                <a16:creationId xmlns:a16="http://schemas.microsoft.com/office/drawing/2014/main" id="{455FBF65-4887-4165-994B-13F1879B7AFE}"/>
              </a:ext>
            </a:extLst>
          </p:cNvPr>
          <p:cNvGrpSpPr/>
          <p:nvPr/>
        </p:nvGrpSpPr>
        <p:grpSpPr>
          <a:xfrm>
            <a:off x="419542" y="3061503"/>
            <a:ext cx="11004108" cy="3025713"/>
            <a:chOff x="419542" y="3273246"/>
            <a:chExt cx="11004108" cy="3025713"/>
          </a:xfrm>
        </p:grpSpPr>
        <p:sp>
          <p:nvSpPr>
            <p:cNvPr id="14" name="内容占位符 2">
              <a:extLst>
                <a:ext uri="{FF2B5EF4-FFF2-40B4-BE49-F238E27FC236}">
                  <a16:creationId xmlns:a16="http://schemas.microsoft.com/office/drawing/2014/main" id="{B6BED37C-07AE-42FC-838A-E9D0792942E3}"/>
                </a:ext>
              </a:extLst>
            </p:cNvPr>
            <p:cNvSpPr txBox="1">
              <a:spLocks/>
            </p:cNvSpPr>
            <p:nvPr/>
          </p:nvSpPr>
          <p:spPr bwMode="auto">
            <a:xfrm>
              <a:off x="419542" y="3731497"/>
              <a:ext cx="11004108" cy="256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50000"/>
                </a:lnSpc>
                <a:spcBef>
                  <a:spcPts val="0"/>
                </a:spcBef>
                <a:buFont typeface="Wingdings" panose="05000000000000000000" pitchFamily="2" charset="2"/>
                <a:buChar char="Ø"/>
              </a:pPr>
              <a:r>
                <a:rPr lang="zh-CN" altLang="en-US" sz="2000" dirty="0">
                  <a:latin typeface="Century Gothic" panose="020B0502020202020204" pitchFamily="34" charset="0"/>
                </a:rPr>
                <a:t>为了保证</a:t>
              </a:r>
              <a:r>
                <a:rPr lang="en-US" altLang="zh-CN" sz="2000" dirty="0">
                  <a:latin typeface="Century Gothic" panose="020B0502020202020204" pitchFamily="34" charset="0"/>
                </a:rPr>
                <a:t>DRNG</a:t>
              </a:r>
              <a:r>
                <a:rPr lang="zh-CN" altLang="en-US" sz="2000" dirty="0">
                  <a:latin typeface="Century Gothic" panose="020B0502020202020204" pitchFamily="34" charset="0"/>
                </a:rPr>
                <a:t>输出的不可预测性，底层算法必须通过</a:t>
              </a:r>
              <a:r>
                <a:rPr lang="zh-CN" altLang="en-US" sz="2000" dirty="0">
                  <a:solidFill>
                    <a:schemeClr val="accent4">
                      <a:lumMod val="60000"/>
                      <a:lumOff val="40000"/>
                    </a:schemeClr>
                  </a:solidFill>
                  <a:latin typeface="Century Gothic" panose="020B0502020202020204" pitchFamily="34" charset="0"/>
                </a:rPr>
                <a:t>加密增强</a:t>
              </a:r>
              <a:r>
                <a:rPr lang="zh-CN" altLang="en-US" sz="2000" dirty="0">
                  <a:latin typeface="Century Gothic" panose="020B0502020202020204" pitchFamily="34" charset="0"/>
                </a:rPr>
                <a:t>，从输出和</a:t>
              </a:r>
              <a:r>
                <a:rPr lang="en-US" altLang="zh-CN" sz="2000" dirty="0">
                  <a:latin typeface="Century Gothic" panose="020B0502020202020204" pitchFamily="34" charset="0"/>
                </a:rPr>
                <a:t>/</a:t>
              </a:r>
              <a:r>
                <a:rPr lang="zh-CN" altLang="en-US" sz="2000" dirty="0">
                  <a:latin typeface="Century Gothic" panose="020B0502020202020204" pitchFamily="34" charset="0"/>
                </a:rPr>
                <a:t>或</a:t>
              </a:r>
              <a:r>
                <a:rPr lang="zh-CN" altLang="en-US" sz="2000" dirty="0">
                  <a:solidFill>
                    <a:schemeClr val="accent4">
                      <a:lumMod val="60000"/>
                      <a:lumOff val="40000"/>
                    </a:schemeClr>
                  </a:solidFill>
                  <a:latin typeface="Century Gothic" panose="020B0502020202020204" pitchFamily="34" charset="0"/>
                </a:rPr>
                <a:t>内部状态</a:t>
              </a:r>
              <a:r>
                <a:rPr lang="zh-CN" altLang="en-US" sz="2000" dirty="0">
                  <a:latin typeface="Century Gothic" panose="020B0502020202020204" pitchFamily="34" charset="0"/>
                </a:rPr>
                <a:t>的知识来</a:t>
              </a:r>
              <a:r>
                <a:rPr lang="zh-CN" altLang="en-US" sz="2000" dirty="0">
                  <a:solidFill>
                    <a:schemeClr val="accent4">
                      <a:lumMod val="60000"/>
                      <a:lumOff val="40000"/>
                    </a:schemeClr>
                  </a:solidFill>
                  <a:latin typeface="Century Gothic" panose="020B0502020202020204" pitchFamily="34" charset="0"/>
                </a:rPr>
                <a:t>预测其行为</a:t>
              </a:r>
              <a:r>
                <a:rPr lang="zh-CN" altLang="en-US" sz="2000" dirty="0">
                  <a:latin typeface="Century Gothic" panose="020B0502020202020204" pitchFamily="34" charset="0"/>
                </a:rPr>
                <a:t>必然在计算上是</a:t>
              </a:r>
              <a:r>
                <a:rPr lang="zh-CN" altLang="en-US" sz="2000" dirty="0">
                  <a:solidFill>
                    <a:schemeClr val="accent4">
                      <a:lumMod val="60000"/>
                      <a:lumOff val="40000"/>
                    </a:schemeClr>
                  </a:solidFill>
                  <a:latin typeface="Century Gothic" panose="020B0502020202020204" pitchFamily="34" charset="0"/>
                </a:rPr>
                <a:t>困难的</a:t>
              </a:r>
              <a:endParaRPr lang="en-US" altLang="zh-CN" sz="2000" dirty="0">
                <a:solidFill>
                  <a:schemeClr val="accent4">
                    <a:lumMod val="60000"/>
                    <a:lumOff val="40000"/>
                  </a:schemeClr>
                </a:solidFill>
                <a:latin typeface="Century Gothic" panose="020B0502020202020204" pitchFamily="34" charset="0"/>
              </a:endParaRPr>
            </a:p>
            <a:p>
              <a:pPr marL="342900" lvl="1" indent="-342900">
                <a:lnSpc>
                  <a:spcPct val="150000"/>
                </a:lnSpc>
                <a:spcBef>
                  <a:spcPts val="0"/>
                </a:spcBef>
                <a:buFont typeface="Wingdings" panose="05000000000000000000" pitchFamily="2" charset="2"/>
                <a:buChar char="Ø"/>
              </a:pPr>
              <a:r>
                <a:rPr lang="zh-CN" altLang="en-US" sz="2000" dirty="0">
                  <a:solidFill>
                    <a:schemeClr val="accent4">
                      <a:lumMod val="60000"/>
                      <a:lumOff val="40000"/>
                    </a:schemeClr>
                  </a:solidFill>
                  <a:latin typeface="Century Gothic" panose="020B0502020202020204" pitchFamily="34" charset="0"/>
                </a:rPr>
                <a:t>三种</a:t>
              </a:r>
              <a:r>
                <a:rPr lang="zh-CN" altLang="en-US" sz="2000" dirty="0">
                  <a:latin typeface="Century Gothic" panose="020B0502020202020204" pitchFamily="34" charset="0"/>
                </a:rPr>
                <a:t>密码学算法常用来构造</a:t>
              </a:r>
              <a:r>
                <a:rPr lang="en-US" altLang="zh-CN" sz="2000" dirty="0">
                  <a:latin typeface="Century Gothic" panose="020B0502020202020204" pitchFamily="34" charset="0"/>
                </a:rPr>
                <a:t>DRNG </a:t>
              </a:r>
              <a:endParaRPr lang="zh-CN" altLang="en-US" sz="2000" dirty="0">
                <a:latin typeface="Century Gothic" panose="020B0502020202020204" pitchFamily="34" charset="0"/>
              </a:endParaRPr>
            </a:p>
            <a:p>
              <a:pPr marL="741600" lvl="2" indent="-284400">
                <a:lnSpc>
                  <a:spcPct val="150000"/>
                </a:lnSpc>
                <a:spcBef>
                  <a:spcPts val="0"/>
                </a:spcBef>
              </a:pPr>
              <a:r>
                <a:rPr lang="zh-CN" altLang="en-US" sz="1800" dirty="0">
                  <a:latin typeface="Century Gothic" panose="020B0502020202020204" pitchFamily="34" charset="0"/>
                </a:rPr>
                <a:t>对称分组密码</a:t>
              </a:r>
              <a:endParaRPr lang="en-US" altLang="zh-CN" sz="1800" dirty="0">
                <a:latin typeface="Century Gothic" panose="020B0502020202020204" pitchFamily="34" charset="0"/>
              </a:endParaRPr>
            </a:p>
            <a:p>
              <a:pPr marL="741600" lvl="2" indent="-284400">
                <a:lnSpc>
                  <a:spcPct val="150000"/>
                </a:lnSpc>
                <a:spcBef>
                  <a:spcPts val="0"/>
                </a:spcBef>
              </a:pPr>
              <a:r>
                <a:rPr lang="zh-CN" altLang="en-US" sz="1800" dirty="0">
                  <a:latin typeface="Century Gothic" panose="020B0502020202020204" pitchFamily="34" charset="0"/>
                </a:rPr>
                <a:t>非对称密码</a:t>
              </a:r>
            </a:p>
            <a:p>
              <a:pPr marL="741600" lvl="2" indent="-284400">
                <a:lnSpc>
                  <a:spcPct val="150000"/>
                </a:lnSpc>
                <a:spcBef>
                  <a:spcPts val="0"/>
                </a:spcBef>
              </a:pPr>
              <a:r>
                <a:rPr lang="en-US" altLang="zh-CN" sz="1800" dirty="0">
                  <a:latin typeface="Century Gothic" panose="020B0502020202020204" pitchFamily="34" charset="0"/>
                </a:rPr>
                <a:t>Hash </a:t>
              </a:r>
              <a:r>
                <a:rPr lang="zh-CN" altLang="en-US" sz="1800" dirty="0">
                  <a:latin typeface="Century Gothic" panose="020B0502020202020204" pitchFamily="34" charset="0"/>
                </a:rPr>
                <a:t>函数和消息鉴别码</a:t>
              </a:r>
            </a:p>
            <a:p>
              <a:pPr lvl="1"/>
              <a:endParaRPr lang="zh-CN" altLang="en-US" sz="2000" dirty="0"/>
            </a:p>
          </p:txBody>
        </p:sp>
        <p:grpSp>
          <p:nvGrpSpPr>
            <p:cNvPr id="17" name="组合 16">
              <a:extLst>
                <a:ext uri="{FF2B5EF4-FFF2-40B4-BE49-F238E27FC236}">
                  <a16:creationId xmlns:a16="http://schemas.microsoft.com/office/drawing/2014/main" id="{4FC5F0C1-A383-4CED-B21B-030A50F8BFC3}"/>
                </a:ext>
              </a:extLst>
            </p:cNvPr>
            <p:cNvGrpSpPr/>
            <p:nvPr/>
          </p:nvGrpSpPr>
          <p:grpSpPr>
            <a:xfrm>
              <a:off x="461010" y="3273246"/>
              <a:ext cx="3901440" cy="526076"/>
              <a:chOff x="461010" y="3273246"/>
              <a:chExt cx="3901440" cy="526076"/>
            </a:xfrm>
          </p:grpSpPr>
          <p:sp>
            <p:nvSpPr>
              <p:cNvPr id="15" name="îṣlîḍe">
                <a:hlinkClick r:id="" action="ppaction://noaction"/>
                <a:extLst>
                  <a:ext uri="{FF2B5EF4-FFF2-40B4-BE49-F238E27FC236}">
                    <a16:creationId xmlns:a16="http://schemas.microsoft.com/office/drawing/2014/main" id="{A3BA75B6-F7EE-4774-85F6-F11B7C717831}"/>
                  </a:ext>
                </a:extLst>
              </p:cNvPr>
              <p:cNvSpPr/>
              <p:nvPr/>
            </p:nvSpPr>
            <p:spPr>
              <a:xfrm>
                <a:off x="845064" y="3273246"/>
                <a:ext cx="3517386" cy="526076"/>
              </a:xfrm>
              <a:prstGeom prst="rect">
                <a:avLst/>
              </a:prstGeom>
            </p:spPr>
            <p:txBody>
              <a:bodyPr wrap="square" anchor="ctr" anchorCtr="0">
                <a:normAutofit/>
              </a:bodyPr>
              <a:lstStyle/>
              <a:p>
                <a:pPr lvl="0"/>
                <a:r>
                  <a:rPr lang="zh-CN" altLang="en-US" sz="2000" b="1" spc="100" dirty="0">
                    <a:solidFill>
                      <a:schemeClr val="accent4"/>
                    </a:solidFill>
                  </a:rPr>
                  <a:t>构造原则和思路</a:t>
                </a:r>
                <a:endParaRPr lang="zh-CN" altLang="en-US" sz="2000" b="1" dirty="0">
                  <a:solidFill>
                    <a:schemeClr val="accent4"/>
                  </a:solidFill>
                </a:endParaRPr>
              </a:p>
            </p:txBody>
          </p:sp>
          <p:sp>
            <p:nvSpPr>
              <p:cNvPr id="16" name="任意多边形: 形状 15">
                <a:extLst>
                  <a:ext uri="{FF2B5EF4-FFF2-40B4-BE49-F238E27FC236}">
                    <a16:creationId xmlns:a16="http://schemas.microsoft.com/office/drawing/2014/main" id="{6F002CCB-D8ED-452C-A06D-6B3195ACA6D7}"/>
                  </a:ext>
                </a:extLst>
              </p:cNvPr>
              <p:cNvSpPr/>
              <p:nvPr/>
            </p:nvSpPr>
            <p:spPr>
              <a:xfrm>
                <a:off x="461010" y="3361766"/>
                <a:ext cx="425522" cy="281211"/>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Tree>
    <p:extLst>
      <p:ext uri="{BB962C8B-B14F-4D97-AF65-F5344CB8AC3E}">
        <p14:creationId xmlns:p14="http://schemas.microsoft.com/office/powerpoint/2010/main" val="20856118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9DB1ED3-B1A5-4306-8752-9B5BDF7BE21F}"/>
              </a:ext>
            </a:extLst>
          </p:cNvPr>
          <p:cNvSpPr>
            <a:spLocks noGrp="1"/>
          </p:cNvSpPr>
          <p:nvPr>
            <p:ph type="title"/>
          </p:nvPr>
        </p:nvSpPr>
        <p:spPr/>
        <p:txBody>
          <a:bodyPr/>
          <a:lstStyle/>
          <a:p>
            <a:r>
              <a:rPr lang="en-US" altLang="zh-CN" dirty="0"/>
              <a:t>DRNG</a:t>
            </a:r>
            <a:r>
              <a:rPr lang="zh-CN" altLang="en-US" dirty="0"/>
              <a:t>一般结构</a:t>
            </a:r>
          </a:p>
        </p:txBody>
      </p:sp>
      <p:sp>
        <p:nvSpPr>
          <p:cNvPr id="2" name="内容占位符 1">
            <a:extLst>
              <a:ext uri="{FF2B5EF4-FFF2-40B4-BE49-F238E27FC236}">
                <a16:creationId xmlns:a16="http://schemas.microsoft.com/office/drawing/2014/main" id="{958B1E4D-7418-4DC5-8250-21729E76E219}"/>
              </a:ext>
            </a:extLst>
          </p:cNvPr>
          <p:cNvSpPr>
            <a:spLocks noGrp="1"/>
          </p:cNvSpPr>
          <p:nvPr>
            <p:ph idx="4294967295"/>
          </p:nvPr>
        </p:nvSpPr>
        <p:spPr>
          <a:xfrm>
            <a:off x="2030501" y="3642065"/>
            <a:ext cx="8229600" cy="2844800"/>
          </a:xfrm>
        </p:spPr>
        <p:txBody>
          <a:bodyPr/>
          <a:lstStyle/>
          <a:p>
            <a:pPr marL="342900" lvl="1" indent="-342900">
              <a:lnSpc>
                <a:spcPct val="150000"/>
              </a:lnSpc>
              <a:spcBef>
                <a:spcPts val="0"/>
              </a:spcBef>
              <a:buFont typeface="Wingdings" panose="05000000000000000000" pitchFamily="2" charset="2"/>
              <a:buChar char="Ø"/>
            </a:pPr>
            <a:r>
              <a:rPr lang="zh-CN" altLang="en-US" sz="2000" dirty="0">
                <a:latin typeface="Century Gothic" panose="020B0502020202020204" pitchFamily="34" charset="0"/>
              </a:rPr>
              <a:t>与生成的序列相关的因素</a:t>
            </a:r>
            <a:endParaRPr lang="en-US" altLang="zh-CN" sz="2000" dirty="0">
              <a:latin typeface="Century Gothic" panose="020B0502020202020204" pitchFamily="34" charset="0"/>
            </a:endParaRPr>
          </a:p>
          <a:p>
            <a:pPr lvl="1">
              <a:lnSpc>
                <a:spcPct val="150000"/>
              </a:lnSpc>
              <a:spcBef>
                <a:spcPts val="0"/>
              </a:spcBef>
            </a:pPr>
            <a:r>
              <a:rPr lang="zh-CN" altLang="en-US" sz="1800" dirty="0">
                <a:latin typeface="Century Gothic" panose="020B0502020202020204" pitchFamily="34" charset="0"/>
              </a:rPr>
              <a:t>随机数发生器的初始状态</a:t>
            </a:r>
            <a:r>
              <a:rPr lang="en-US" altLang="zh-CN" sz="1800" dirty="0">
                <a:latin typeface="Century Gothic" panose="020B0502020202020204" pitchFamily="34" charset="0"/>
              </a:rPr>
              <a:t>——</a:t>
            </a:r>
            <a:r>
              <a:rPr lang="zh-CN" altLang="en-US" sz="1800" dirty="0">
                <a:solidFill>
                  <a:schemeClr val="accent4">
                    <a:lumMod val="60000"/>
                    <a:lumOff val="40000"/>
                  </a:schemeClr>
                </a:solidFill>
                <a:latin typeface="Century Gothic" panose="020B0502020202020204" pitchFamily="34" charset="0"/>
              </a:rPr>
              <a:t>种子</a:t>
            </a:r>
            <a:endParaRPr lang="en-US" altLang="zh-CN" sz="1800" dirty="0">
              <a:solidFill>
                <a:schemeClr val="accent4">
                  <a:lumMod val="60000"/>
                  <a:lumOff val="40000"/>
                </a:schemeClr>
              </a:solidFill>
              <a:latin typeface="Century Gothic" panose="020B0502020202020204" pitchFamily="34" charset="0"/>
            </a:endParaRPr>
          </a:p>
          <a:p>
            <a:pPr lvl="1">
              <a:lnSpc>
                <a:spcPct val="150000"/>
              </a:lnSpc>
              <a:spcBef>
                <a:spcPts val="0"/>
              </a:spcBef>
            </a:pPr>
            <a:r>
              <a:rPr lang="zh-CN" altLang="en-US" sz="1800" dirty="0">
                <a:solidFill>
                  <a:schemeClr val="accent4">
                    <a:lumMod val="60000"/>
                    <a:lumOff val="40000"/>
                  </a:schemeClr>
                </a:solidFill>
                <a:latin typeface="Century Gothic" panose="020B0502020202020204" pitchFamily="34" charset="0"/>
              </a:rPr>
              <a:t>下一个状态</a:t>
            </a:r>
            <a:r>
              <a:rPr lang="zh-CN" altLang="en-US" sz="1800" dirty="0">
                <a:latin typeface="Century Gothic" panose="020B0502020202020204" pitchFamily="34" charset="0"/>
              </a:rPr>
              <a:t>的算法</a:t>
            </a:r>
            <a:endParaRPr lang="en-US" altLang="zh-CN" sz="1800" dirty="0">
              <a:latin typeface="Century Gothic" panose="020B0502020202020204" pitchFamily="34" charset="0"/>
            </a:endParaRPr>
          </a:p>
          <a:p>
            <a:pPr lvl="1">
              <a:lnSpc>
                <a:spcPct val="150000"/>
              </a:lnSpc>
              <a:spcBef>
                <a:spcPts val="0"/>
              </a:spcBef>
            </a:pPr>
            <a:r>
              <a:rPr lang="zh-CN" altLang="en-US" sz="1800" dirty="0">
                <a:latin typeface="Century Gothic" panose="020B0502020202020204" pitchFamily="34" charset="0"/>
              </a:rPr>
              <a:t>其他一些</a:t>
            </a:r>
            <a:r>
              <a:rPr lang="zh-CN" altLang="en-US" sz="1800" dirty="0">
                <a:solidFill>
                  <a:schemeClr val="accent4">
                    <a:lumMod val="60000"/>
                    <a:lumOff val="40000"/>
                  </a:schemeClr>
                </a:solidFill>
                <a:latin typeface="Century Gothic" panose="020B0502020202020204" pitchFamily="34" charset="0"/>
              </a:rPr>
              <a:t>可选参数</a:t>
            </a:r>
            <a:endParaRPr lang="en-US" altLang="zh-CN" sz="1800" dirty="0">
              <a:solidFill>
                <a:schemeClr val="accent4">
                  <a:lumMod val="60000"/>
                  <a:lumOff val="40000"/>
                </a:schemeClr>
              </a:solidFill>
              <a:latin typeface="Century Gothic" panose="020B0502020202020204" pitchFamily="34" charset="0"/>
            </a:endParaRPr>
          </a:p>
          <a:p>
            <a:pPr marL="342900" lvl="1" indent="-342900">
              <a:lnSpc>
                <a:spcPct val="150000"/>
              </a:lnSpc>
              <a:spcBef>
                <a:spcPts val="0"/>
              </a:spcBef>
              <a:buFont typeface="Wingdings" panose="05000000000000000000" pitchFamily="2" charset="2"/>
              <a:buChar char="Ø"/>
            </a:pPr>
            <a:r>
              <a:rPr lang="zh-CN" altLang="en-US" sz="2000" dirty="0">
                <a:latin typeface="Century Gothic" panose="020B0502020202020204" pitchFamily="34" charset="0"/>
              </a:rPr>
              <a:t>输出函数的作用</a:t>
            </a:r>
            <a:endParaRPr lang="en-US" altLang="zh-CN" sz="2000" dirty="0">
              <a:latin typeface="Century Gothic" panose="020B0502020202020204" pitchFamily="34" charset="0"/>
            </a:endParaRPr>
          </a:p>
          <a:p>
            <a:pPr lvl="1">
              <a:lnSpc>
                <a:spcPct val="150000"/>
              </a:lnSpc>
              <a:spcBef>
                <a:spcPts val="0"/>
              </a:spcBef>
            </a:pPr>
            <a:r>
              <a:rPr lang="zh-CN" altLang="en-US" sz="1800" dirty="0">
                <a:latin typeface="Century Gothic" panose="020B0502020202020204" pitchFamily="34" charset="0"/>
              </a:rPr>
              <a:t>将</a:t>
            </a:r>
            <a:r>
              <a:rPr lang="en-US" altLang="zh-CN" sz="1800" dirty="0">
                <a:latin typeface="Century Gothic" panose="020B0502020202020204" pitchFamily="34" charset="0"/>
              </a:rPr>
              <a:t>DRNG</a:t>
            </a:r>
            <a:r>
              <a:rPr lang="zh-CN" altLang="en-US" sz="1800" dirty="0">
                <a:latin typeface="Century Gothic" panose="020B0502020202020204" pitchFamily="34" charset="0"/>
              </a:rPr>
              <a:t>输出与其内部</a:t>
            </a:r>
            <a:r>
              <a:rPr lang="zh-CN" altLang="en-US" sz="1800" dirty="0">
                <a:solidFill>
                  <a:schemeClr val="accent4">
                    <a:lumMod val="60000"/>
                    <a:lumOff val="40000"/>
                  </a:schemeClr>
                </a:solidFill>
                <a:latin typeface="Century Gothic" panose="020B0502020202020204" pitchFamily="34" charset="0"/>
              </a:rPr>
              <a:t>状态隔离</a:t>
            </a:r>
            <a:r>
              <a:rPr lang="zh-CN" altLang="en-US" sz="1800" dirty="0">
                <a:latin typeface="Century Gothic" panose="020B0502020202020204" pitchFamily="34" charset="0"/>
              </a:rPr>
              <a:t>（不能从外部观察到内部状态）</a:t>
            </a:r>
          </a:p>
        </p:txBody>
      </p:sp>
      <p:pic>
        <p:nvPicPr>
          <p:cNvPr id="5" name="图片 4">
            <a:extLst>
              <a:ext uri="{FF2B5EF4-FFF2-40B4-BE49-F238E27FC236}">
                <a16:creationId xmlns:a16="http://schemas.microsoft.com/office/drawing/2014/main" id="{8B02D7F0-B566-478D-AD3A-D49784948D16}"/>
              </a:ext>
            </a:extLst>
          </p:cNvPr>
          <p:cNvPicPr>
            <a:picLocks noChangeAspect="1"/>
          </p:cNvPicPr>
          <p:nvPr/>
        </p:nvPicPr>
        <p:blipFill>
          <a:blip r:embed="rId3"/>
          <a:stretch>
            <a:fillRect/>
          </a:stretch>
        </p:blipFill>
        <p:spPr>
          <a:xfrm>
            <a:off x="2030501" y="1041977"/>
            <a:ext cx="8386619" cy="2409376"/>
          </a:xfrm>
          <a:prstGeom prst="rect">
            <a:avLst/>
          </a:prstGeom>
          <a:ln>
            <a:noFill/>
          </a:ln>
          <a:effectLst>
            <a:outerShdw blurRad="292100" dist="139700" dir="2700000" algn="tl" rotWithShape="0">
              <a:srgbClr val="333333">
                <a:alpha val="65000"/>
              </a:srgbClr>
            </a:outerShdw>
          </a:effectLst>
        </p:spPr>
      </p:pic>
      <p:grpSp>
        <p:nvGrpSpPr>
          <p:cNvPr id="7" name="组合 6">
            <a:extLst>
              <a:ext uri="{FF2B5EF4-FFF2-40B4-BE49-F238E27FC236}">
                <a16:creationId xmlns:a16="http://schemas.microsoft.com/office/drawing/2014/main" id="{F2A2FCB6-5663-44A8-9AF4-4C2A11632C8B}"/>
              </a:ext>
            </a:extLst>
          </p:cNvPr>
          <p:cNvGrpSpPr/>
          <p:nvPr/>
        </p:nvGrpSpPr>
        <p:grpSpPr>
          <a:xfrm rot="16200000" flipH="1">
            <a:off x="3624644" y="1916409"/>
            <a:ext cx="1400944" cy="3292380"/>
            <a:chOff x="5365595" y="-380069"/>
            <a:chExt cx="1400944" cy="3292380"/>
          </a:xfrm>
        </p:grpSpPr>
        <p:sp>
          <p:nvSpPr>
            <p:cNvPr id="8" name="椭圆 7">
              <a:extLst>
                <a:ext uri="{FF2B5EF4-FFF2-40B4-BE49-F238E27FC236}">
                  <a16:creationId xmlns:a16="http://schemas.microsoft.com/office/drawing/2014/main" id="{186881AD-D22F-4552-A854-593089949B8C}"/>
                </a:ext>
              </a:extLst>
            </p:cNvPr>
            <p:cNvSpPr/>
            <p:nvPr/>
          </p:nvSpPr>
          <p:spPr>
            <a:xfrm>
              <a:off x="5365595" y="-38006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BE2BEA4-243B-4136-88EF-B6679D49C5FA}"/>
                </a:ext>
              </a:extLst>
            </p:cNvPr>
            <p:cNvSpPr/>
            <p:nvPr/>
          </p:nvSpPr>
          <p:spPr>
            <a:xfrm>
              <a:off x="6689797" y="283556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486A3AC-68E9-4C0B-9768-686B3C4034B0}"/>
                </a:ext>
              </a:extLst>
            </p:cNvPr>
            <p:cNvCxnSpPr>
              <a:cxnSpLocks/>
            </p:cNvCxnSpPr>
            <p:nvPr/>
          </p:nvCxnSpPr>
          <p:spPr>
            <a:xfrm rot="16200000" flipH="1">
              <a:off x="5723448" y="-622810"/>
              <a:ext cx="0" cy="562223"/>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3E54792-7EC9-4C99-9686-6829510475A2}"/>
                </a:ext>
              </a:extLst>
            </p:cNvPr>
            <p:cNvCxnSpPr>
              <a:cxnSpLocks/>
            </p:cNvCxnSpPr>
            <p:nvPr/>
          </p:nvCxnSpPr>
          <p:spPr>
            <a:xfrm rot="16200000">
              <a:off x="6558843" y="2715387"/>
              <a:ext cx="1" cy="322050"/>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AED5A38-0FFB-4800-9F94-E58714DA5094}"/>
                </a:ext>
              </a:extLst>
            </p:cNvPr>
            <p:cNvCxnSpPr>
              <a:cxnSpLocks/>
            </p:cNvCxnSpPr>
            <p:nvPr/>
          </p:nvCxnSpPr>
          <p:spPr>
            <a:xfrm rot="16200000" flipH="1">
              <a:off x="4590279" y="1072583"/>
              <a:ext cx="3213522" cy="384959"/>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2A29B3F4-0E4D-48CC-AA02-4946D3D9F34B}"/>
              </a:ext>
            </a:extLst>
          </p:cNvPr>
          <p:cNvGrpSpPr/>
          <p:nvPr/>
        </p:nvGrpSpPr>
        <p:grpSpPr>
          <a:xfrm rot="5400000">
            <a:off x="3774407" y="1684846"/>
            <a:ext cx="2643067" cy="3374195"/>
            <a:chOff x="5365595" y="-380069"/>
            <a:chExt cx="2643067" cy="3374195"/>
          </a:xfrm>
        </p:grpSpPr>
        <p:sp>
          <p:nvSpPr>
            <p:cNvPr id="19" name="椭圆 18">
              <a:extLst>
                <a:ext uri="{FF2B5EF4-FFF2-40B4-BE49-F238E27FC236}">
                  <a16:creationId xmlns:a16="http://schemas.microsoft.com/office/drawing/2014/main" id="{8ACAF838-4E3A-4D25-B59F-E460E2F0E82A}"/>
                </a:ext>
              </a:extLst>
            </p:cNvPr>
            <p:cNvSpPr/>
            <p:nvPr/>
          </p:nvSpPr>
          <p:spPr>
            <a:xfrm>
              <a:off x="5365595" y="-38006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027C7E-8F35-4F6E-BC1C-36EB200AAAFE}"/>
                </a:ext>
              </a:extLst>
            </p:cNvPr>
            <p:cNvSpPr/>
            <p:nvPr/>
          </p:nvSpPr>
          <p:spPr>
            <a:xfrm>
              <a:off x="7931920" y="2917384"/>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D108B045-AA80-49AE-8CEF-7209CD184128}"/>
                </a:ext>
              </a:extLst>
            </p:cNvPr>
            <p:cNvCxnSpPr>
              <a:cxnSpLocks/>
            </p:cNvCxnSpPr>
            <p:nvPr/>
          </p:nvCxnSpPr>
          <p:spPr>
            <a:xfrm rot="16200000">
              <a:off x="6344511" y="-1243873"/>
              <a:ext cx="0" cy="1804348"/>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360D197-F946-4F0B-A5A5-FCAC08F0F546}"/>
                </a:ext>
              </a:extLst>
            </p:cNvPr>
            <p:cNvCxnSpPr>
              <a:cxnSpLocks/>
            </p:cNvCxnSpPr>
            <p:nvPr/>
          </p:nvCxnSpPr>
          <p:spPr>
            <a:xfrm rot="16200000">
              <a:off x="7800966" y="2797202"/>
              <a:ext cx="1" cy="322050"/>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E25DDC4-1E49-49BF-99B5-B9A5C38C8249}"/>
                </a:ext>
              </a:extLst>
            </p:cNvPr>
            <p:cNvCxnSpPr>
              <a:cxnSpLocks/>
            </p:cNvCxnSpPr>
            <p:nvPr/>
          </p:nvCxnSpPr>
          <p:spPr>
            <a:xfrm rot="16200000" flipH="1">
              <a:off x="5791497" y="1113490"/>
              <a:ext cx="3295336" cy="384959"/>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F93FEBC0-9992-4A80-93F6-558747D4F984}"/>
              </a:ext>
            </a:extLst>
          </p:cNvPr>
          <p:cNvGrpSpPr/>
          <p:nvPr/>
        </p:nvGrpSpPr>
        <p:grpSpPr>
          <a:xfrm rot="5400000">
            <a:off x="5031217" y="2400815"/>
            <a:ext cx="2486433" cy="4060557"/>
            <a:chOff x="5365595" y="-380069"/>
            <a:chExt cx="2486433" cy="4060557"/>
          </a:xfrm>
        </p:grpSpPr>
        <p:sp>
          <p:nvSpPr>
            <p:cNvPr id="27" name="椭圆 26">
              <a:extLst>
                <a:ext uri="{FF2B5EF4-FFF2-40B4-BE49-F238E27FC236}">
                  <a16:creationId xmlns:a16="http://schemas.microsoft.com/office/drawing/2014/main" id="{CFDA99CF-F1CC-4CAB-A7AC-EEEA1D41137A}"/>
                </a:ext>
              </a:extLst>
            </p:cNvPr>
            <p:cNvSpPr/>
            <p:nvPr/>
          </p:nvSpPr>
          <p:spPr>
            <a:xfrm>
              <a:off x="5365595" y="-38006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8BE9DCB-B2F3-415F-8145-FD3AB0B31EAC}"/>
                </a:ext>
              </a:extLst>
            </p:cNvPr>
            <p:cNvSpPr/>
            <p:nvPr/>
          </p:nvSpPr>
          <p:spPr>
            <a:xfrm>
              <a:off x="7775286" y="3603746"/>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23AAFCCC-4CC2-450D-9CB7-D06E2EC51AF5}"/>
                </a:ext>
              </a:extLst>
            </p:cNvPr>
            <p:cNvCxnSpPr>
              <a:cxnSpLocks/>
            </p:cNvCxnSpPr>
            <p:nvPr/>
          </p:nvCxnSpPr>
          <p:spPr>
            <a:xfrm rot="16200000">
              <a:off x="6344511" y="-1243873"/>
              <a:ext cx="0" cy="1804348"/>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BD71A73-D72E-4D00-956F-2970B29AB238}"/>
                </a:ext>
              </a:extLst>
            </p:cNvPr>
            <p:cNvCxnSpPr>
              <a:cxnSpLocks/>
              <a:endCxn id="28" idx="0"/>
            </p:cNvCxnSpPr>
            <p:nvPr/>
          </p:nvCxnSpPr>
          <p:spPr>
            <a:xfrm rot="16200000" flipH="1">
              <a:off x="5557449" y="1347538"/>
              <a:ext cx="3945446" cy="566971"/>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41894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49067"/>
            <a:ext cx="8643848" cy="480131"/>
          </a:xfrm>
        </p:spPr>
        <p:txBody>
          <a:bodyPr/>
          <a:lstStyle/>
          <a:p>
            <a:r>
              <a:rPr lang="zh-CN" altLang="en-US" dirty="0"/>
              <a:t>构造密码学安全的</a:t>
            </a:r>
            <a:r>
              <a:rPr lang="en-US" altLang="zh-CN" dirty="0"/>
              <a:t> DRNGs</a:t>
            </a:r>
            <a:endParaRPr lang="zh-CN" altLang="en-US" dirty="0"/>
          </a:p>
        </p:txBody>
      </p:sp>
      <p:sp>
        <p:nvSpPr>
          <p:cNvPr id="3" name="内容占位符 2"/>
          <p:cNvSpPr>
            <a:spLocks noGrp="1"/>
          </p:cNvSpPr>
          <p:nvPr>
            <p:ph idx="4294967295"/>
          </p:nvPr>
        </p:nvSpPr>
        <p:spPr>
          <a:xfrm>
            <a:off x="500870" y="849893"/>
            <a:ext cx="7474730" cy="5423907"/>
          </a:xfrm>
        </p:spPr>
        <p:txBody>
          <a:bodyPr/>
          <a:lstStyle/>
          <a:p>
            <a:pPr marL="284400" indent="-284400">
              <a:lnSpc>
                <a:spcPct val="150000"/>
              </a:lnSpc>
              <a:spcBef>
                <a:spcPts val="0"/>
              </a:spcBef>
              <a:buFont typeface="Wingdings" panose="05000000000000000000" pitchFamily="2" charset="2"/>
              <a:buChar char="Ø"/>
            </a:pPr>
            <a:r>
              <a:rPr lang="zh-CN" altLang="en-US" sz="2000" dirty="0">
                <a:latin typeface="Century Gothic" panose="020B0502020202020204" pitchFamily="34" charset="0"/>
              </a:rPr>
              <a:t>任何</a:t>
            </a:r>
            <a:r>
              <a:rPr lang="zh-CN" altLang="en-US" sz="2000" dirty="0">
                <a:solidFill>
                  <a:schemeClr val="accent4">
                    <a:lumMod val="60000"/>
                    <a:lumOff val="40000"/>
                  </a:schemeClr>
                </a:solidFill>
                <a:latin typeface="Century Gothic" panose="020B0502020202020204" pitchFamily="34" charset="0"/>
              </a:rPr>
              <a:t>安全的分组密码算法</a:t>
            </a:r>
            <a:r>
              <a:rPr lang="zh-CN" altLang="en-US" sz="2000" dirty="0">
                <a:latin typeface="Century Gothic" panose="020B0502020202020204" pitchFamily="34" charset="0"/>
              </a:rPr>
              <a:t>都可以构造</a:t>
            </a:r>
            <a:r>
              <a:rPr lang="en-US" altLang="zh-CN" sz="2000" dirty="0">
                <a:latin typeface="Century Gothic" panose="020B0502020202020204" pitchFamily="34" charset="0"/>
              </a:rPr>
              <a:t>DRNG</a:t>
            </a:r>
          </a:p>
          <a:p>
            <a:pPr lvl="1">
              <a:lnSpc>
                <a:spcPct val="150000"/>
              </a:lnSpc>
              <a:spcBef>
                <a:spcPts val="0"/>
              </a:spcBef>
            </a:pPr>
            <a:r>
              <a:rPr lang="zh-CN" altLang="en-US" sz="1800" b="1" dirty="0">
                <a:latin typeface="Century Gothic" panose="020B0502020202020204" pitchFamily="34" charset="0"/>
              </a:rPr>
              <a:t>例如</a:t>
            </a:r>
            <a:r>
              <a:rPr lang="zh-CN" altLang="en-US" sz="1800" dirty="0">
                <a:latin typeface="Century Gothic" panose="020B0502020202020204" pitchFamily="34" charset="0"/>
              </a:rPr>
              <a:t>：计数器模式下的</a:t>
            </a:r>
            <a:r>
              <a:rPr lang="en-US" altLang="zh-CN" sz="1800" dirty="0">
                <a:latin typeface="Century Gothic" panose="020B0502020202020204" pitchFamily="34" charset="0"/>
              </a:rPr>
              <a:t>AES</a:t>
            </a:r>
            <a:r>
              <a:rPr lang="zh-CN" altLang="en-US" sz="1800" dirty="0">
                <a:latin typeface="Century Gothic" panose="020B0502020202020204" pitchFamily="34" charset="0"/>
              </a:rPr>
              <a:t>密码算法使用随机</a:t>
            </a:r>
            <a:r>
              <a:rPr lang="en-US" altLang="zh-CN" sz="1800" dirty="0">
                <a:latin typeface="Century Gothic" panose="020B0502020202020204" pitchFamily="34" charset="0"/>
              </a:rPr>
              <a:t>key</a:t>
            </a:r>
            <a:r>
              <a:rPr lang="zh-CN" altLang="en-US" sz="1800" dirty="0">
                <a:latin typeface="Century Gothic" panose="020B0502020202020204" pitchFamily="34" charset="0"/>
              </a:rPr>
              <a:t>生成周期为</a:t>
            </a:r>
            <a:r>
              <a:rPr lang="en-US" altLang="zh-CN" sz="1800" dirty="0">
                <a:latin typeface="Century Gothic" panose="020B0502020202020204" pitchFamily="34" charset="0"/>
              </a:rPr>
              <a:t>2</a:t>
            </a:r>
            <a:r>
              <a:rPr lang="en-US" altLang="zh-CN" sz="1800" baseline="30000" dirty="0">
                <a:latin typeface="Century Gothic" panose="020B0502020202020204" pitchFamily="34" charset="0"/>
              </a:rPr>
              <a:t>128</a:t>
            </a:r>
            <a:r>
              <a:rPr lang="zh-CN" altLang="en-US" sz="1800" dirty="0">
                <a:latin typeface="Century Gothic" panose="020B0502020202020204" pitchFamily="34" charset="0"/>
              </a:rPr>
              <a:t>的序列</a:t>
            </a:r>
            <a:endParaRPr lang="en-US" altLang="zh-CN" sz="1800" dirty="0">
              <a:latin typeface="Century Gothic" panose="020B0502020202020204" pitchFamily="34" charset="0"/>
            </a:endParaRPr>
          </a:p>
          <a:p>
            <a:pPr lvl="1">
              <a:lnSpc>
                <a:spcPct val="150000"/>
              </a:lnSpc>
              <a:spcBef>
                <a:spcPts val="0"/>
              </a:spcBef>
            </a:pPr>
            <a:r>
              <a:rPr lang="zh-CN" altLang="en-US" sz="1800" b="1" dirty="0">
                <a:latin typeface="Century Gothic" panose="020B0502020202020204" pitchFamily="34" charset="0"/>
              </a:rPr>
              <a:t>注意</a:t>
            </a:r>
            <a:r>
              <a:rPr lang="zh-CN" altLang="en-US" sz="1800" dirty="0">
                <a:latin typeface="Century Gothic" panose="020B0502020202020204" pitchFamily="34" charset="0"/>
              </a:rPr>
              <a:t>：计数器的初始值和密钥必须保密</a:t>
            </a:r>
            <a:endParaRPr lang="en-US" altLang="zh-CN" sz="1800" dirty="0">
              <a:latin typeface="Century Gothic" panose="020B0502020202020204" pitchFamily="34" charset="0"/>
            </a:endParaRPr>
          </a:p>
          <a:p>
            <a:pPr marL="284400" indent="-284400">
              <a:lnSpc>
                <a:spcPct val="150000"/>
              </a:lnSpc>
              <a:spcBef>
                <a:spcPts val="0"/>
              </a:spcBef>
              <a:buFont typeface="Wingdings" panose="05000000000000000000" pitchFamily="2" charset="2"/>
              <a:buChar char="Ø"/>
            </a:pPr>
            <a:r>
              <a:rPr lang="zh-CN" altLang="en-US" sz="2000" dirty="0">
                <a:latin typeface="Century Gothic" panose="020B0502020202020204" pitchFamily="34" charset="0"/>
              </a:rPr>
              <a:t>任何</a:t>
            </a:r>
            <a:r>
              <a:rPr lang="zh-CN" altLang="en-US" sz="2000" dirty="0">
                <a:solidFill>
                  <a:schemeClr val="accent4">
                    <a:lumMod val="60000"/>
                    <a:lumOff val="40000"/>
                  </a:schemeClr>
                </a:solidFill>
                <a:latin typeface="Century Gothic" panose="020B0502020202020204" pitchFamily="34" charset="0"/>
              </a:rPr>
              <a:t>安全的</a:t>
            </a:r>
            <a:r>
              <a:rPr lang="en-US" altLang="zh-CN" sz="2000" dirty="0">
                <a:solidFill>
                  <a:schemeClr val="accent4">
                    <a:lumMod val="60000"/>
                    <a:lumOff val="40000"/>
                  </a:schemeClr>
                </a:solidFill>
                <a:latin typeface="Century Gothic" panose="020B0502020202020204" pitchFamily="34" charset="0"/>
              </a:rPr>
              <a:t>HASH</a:t>
            </a:r>
            <a:r>
              <a:rPr lang="zh-CN" altLang="en-US" sz="2000" dirty="0">
                <a:solidFill>
                  <a:schemeClr val="accent4">
                    <a:lumMod val="60000"/>
                    <a:lumOff val="40000"/>
                  </a:schemeClr>
                </a:solidFill>
                <a:latin typeface="Century Gothic" panose="020B0502020202020204" pitchFamily="34" charset="0"/>
              </a:rPr>
              <a:t>函数</a:t>
            </a:r>
            <a:r>
              <a:rPr lang="zh-CN" altLang="en-US" sz="2000" dirty="0">
                <a:latin typeface="Century Gothic" panose="020B0502020202020204" pitchFamily="34" charset="0"/>
              </a:rPr>
              <a:t>也可以构造</a:t>
            </a:r>
            <a:r>
              <a:rPr lang="en-US" altLang="zh-CN" sz="2000" dirty="0">
                <a:latin typeface="Century Gothic" panose="020B0502020202020204" pitchFamily="34" charset="0"/>
              </a:rPr>
              <a:t>DRNG</a:t>
            </a:r>
          </a:p>
          <a:p>
            <a:pPr lvl="1">
              <a:lnSpc>
                <a:spcPct val="150000"/>
              </a:lnSpc>
              <a:spcBef>
                <a:spcPts val="0"/>
              </a:spcBef>
            </a:pPr>
            <a:r>
              <a:rPr lang="zh-CN" altLang="en-US" sz="1800" b="1" dirty="0">
                <a:latin typeface="Century Gothic" panose="020B0502020202020204" pitchFamily="34" charset="0"/>
              </a:rPr>
              <a:t>例如</a:t>
            </a:r>
            <a:r>
              <a:rPr lang="zh-CN" altLang="en-US" sz="1800" dirty="0">
                <a:latin typeface="Century Gothic" panose="020B0502020202020204" pitchFamily="34" charset="0"/>
              </a:rPr>
              <a:t>：</a:t>
            </a:r>
            <a:r>
              <a:rPr lang="en-US" altLang="zh-CN" sz="1800" dirty="0">
                <a:latin typeface="Century Gothic" panose="020B0502020202020204" pitchFamily="34" charset="0"/>
              </a:rPr>
              <a:t> SHA-3</a:t>
            </a:r>
            <a:r>
              <a:rPr lang="zh-CN" altLang="en-US" sz="1800" dirty="0">
                <a:latin typeface="Century Gothic" panose="020B0502020202020204" pitchFamily="34" charset="0"/>
              </a:rPr>
              <a:t>哈希函数采用计数器输入</a:t>
            </a:r>
            <a:endParaRPr lang="en-US" altLang="zh-CN" sz="1800" dirty="0">
              <a:latin typeface="Century Gothic" panose="020B0502020202020204" pitchFamily="34" charset="0"/>
            </a:endParaRPr>
          </a:p>
          <a:p>
            <a:pPr lvl="1">
              <a:lnSpc>
                <a:spcPct val="150000"/>
              </a:lnSpc>
              <a:spcBef>
                <a:spcPts val="0"/>
              </a:spcBef>
            </a:pPr>
            <a:r>
              <a:rPr lang="zh-CN" altLang="en-US" sz="1800" b="1" dirty="0">
                <a:latin typeface="Century Gothic" panose="020B0502020202020204" pitchFamily="34" charset="0"/>
              </a:rPr>
              <a:t>注意</a:t>
            </a:r>
            <a:r>
              <a:rPr lang="zh-CN" altLang="en-US" sz="1800" dirty="0">
                <a:latin typeface="Century Gothic" panose="020B0502020202020204" pitchFamily="34" charset="0"/>
              </a:rPr>
              <a:t>：计数器的初始值必须保密</a:t>
            </a:r>
            <a:endParaRPr lang="en-US" altLang="zh-CN" sz="1800" dirty="0">
              <a:latin typeface="Century Gothic" panose="020B0502020202020204" pitchFamily="34" charset="0"/>
            </a:endParaRPr>
          </a:p>
          <a:p>
            <a:pPr marL="284400" indent="-284400">
              <a:lnSpc>
                <a:spcPct val="150000"/>
              </a:lnSpc>
              <a:spcBef>
                <a:spcPts val="0"/>
              </a:spcBef>
              <a:buFont typeface="Wingdings" panose="05000000000000000000" pitchFamily="2" charset="2"/>
              <a:buChar char="Ø"/>
            </a:pPr>
            <a:r>
              <a:rPr lang="en-US" altLang="zh-CN" sz="2000" dirty="0">
                <a:latin typeface="Century Gothic" panose="020B0502020202020204" pitchFamily="34" charset="0"/>
              </a:rPr>
              <a:t>NIST</a:t>
            </a:r>
            <a:r>
              <a:rPr lang="zh-CN" altLang="en-US" sz="2000" dirty="0">
                <a:latin typeface="Century Gothic" panose="020B0502020202020204" pitchFamily="34" charset="0"/>
              </a:rPr>
              <a:t>标准的密码安全</a:t>
            </a:r>
            <a:r>
              <a:rPr lang="en-US" altLang="zh-CN" sz="2000" dirty="0">
                <a:latin typeface="Century Gothic" panose="020B0502020202020204" pitchFamily="34" charset="0"/>
              </a:rPr>
              <a:t>DRNGs</a:t>
            </a:r>
          </a:p>
          <a:p>
            <a:pPr lvl="1">
              <a:lnSpc>
                <a:spcPct val="150000"/>
              </a:lnSpc>
              <a:spcBef>
                <a:spcPts val="0"/>
              </a:spcBef>
            </a:pPr>
            <a:r>
              <a:rPr lang="zh-CN" altLang="en-US" sz="1800" dirty="0">
                <a:latin typeface="Century Gothic" panose="020B0502020202020204" pitchFamily="34" charset="0"/>
              </a:rPr>
              <a:t>数字签名标准</a:t>
            </a:r>
            <a:r>
              <a:rPr lang="en-US" altLang="zh-CN" sz="1800" dirty="0">
                <a:latin typeface="Century Gothic" panose="020B0502020202020204" pitchFamily="34" charset="0"/>
              </a:rPr>
              <a:t>(DSS)- FIPS 186-2  </a:t>
            </a:r>
            <a:r>
              <a:rPr lang="zh-CN" altLang="en-US" sz="1800" dirty="0">
                <a:latin typeface="Century Gothic" panose="020B0502020202020204" pitchFamily="34" charset="0"/>
              </a:rPr>
              <a:t>附录</a:t>
            </a:r>
            <a:r>
              <a:rPr lang="en-US" altLang="zh-CN" sz="1800" dirty="0">
                <a:latin typeface="Century Gothic" panose="020B0502020202020204" pitchFamily="34" charset="0"/>
              </a:rPr>
              <a:t> 3.1 </a:t>
            </a:r>
            <a:r>
              <a:rPr lang="zh-CN" altLang="en-US" sz="1800" dirty="0">
                <a:latin typeface="Century Gothic" panose="020B0502020202020204" pitchFamily="34" charset="0"/>
              </a:rPr>
              <a:t>和附录</a:t>
            </a:r>
            <a:r>
              <a:rPr lang="en-US" altLang="zh-CN" sz="1800" dirty="0">
                <a:latin typeface="Century Gothic" panose="020B0502020202020204" pitchFamily="34" charset="0"/>
              </a:rPr>
              <a:t>3.2</a:t>
            </a:r>
            <a:r>
              <a:rPr lang="zh-CN" altLang="en-US" sz="1800" dirty="0">
                <a:latin typeface="Century Gothic" panose="020B0502020202020204" pitchFamily="34" charset="0"/>
              </a:rPr>
              <a:t>给出的算法</a:t>
            </a:r>
            <a:endParaRPr lang="en-US" altLang="zh-CN" sz="1800" dirty="0">
              <a:latin typeface="Century Gothic" panose="020B0502020202020204" pitchFamily="34" charset="0"/>
            </a:endParaRPr>
          </a:p>
          <a:p>
            <a:pPr lvl="1">
              <a:lnSpc>
                <a:spcPct val="150000"/>
              </a:lnSpc>
              <a:spcBef>
                <a:spcPts val="0"/>
              </a:spcBef>
            </a:pPr>
            <a:r>
              <a:rPr lang="en-US" altLang="zh-CN" sz="1800" dirty="0">
                <a:latin typeface="Century Gothic" panose="020B0502020202020204" pitchFamily="34" charset="0"/>
              </a:rPr>
              <a:t>ANSI X9.31 </a:t>
            </a:r>
            <a:r>
              <a:rPr lang="zh-CN" altLang="en-US" sz="1800" dirty="0">
                <a:latin typeface="Century Gothic" panose="020B0502020202020204" pitchFamily="34" charset="0"/>
              </a:rPr>
              <a:t>标准附录</a:t>
            </a:r>
            <a:r>
              <a:rPr lang="en-US" altLang="zh-CN" sz="1800" dirty="0">
                <a:latin typeface="Century Gothic" panose="020B0502020202020204" pitchFamily="34" charset="0"/>
              </a:rPr>
              <a:t> A.2.4 </a:t>
            </a:r>
            <a:r>
              <a:rPr lang="zh-CN" altLang="en-US" sz="1800" dirty="0">
                <a:latin typeface="Century Gothic" panose="020B0502020202020204" pitchFamily="34" charset="0"/>
              </a:rPr>
              <a:t>给出的算法</a:t>
            </a:r>
            <a:endParaRPr lang="en-US" altLang="zh-CN" sz="1800" dirty="0">
              <a:latin typeface="Century Gothic" panose="020B0502020202020204" pitchFamily="34" charset="0"/>
            </a:endParaRPr>
          </a:p>
          <a:p>
            <a:pPr lvl="1">
              <a:lnSpc>
                <a:spcPct val="150000"/>
              </a:lnSpc>
              <a:spcBef>
                <a:spcPts val="0"/>
              </a:spcBef>
            </a:pPr>
            <a:r>
              <a:rPr lang="en-US" altLang="zh-CN" sz="1800" dirty="0">
                <a:latin typeface="Century Gothic" panose="020B0502020202020204" pitchFamily="34" charset="0"/>
              </a:rPr>
              <a:t>NIST SP 800-90A  </a:t>
            </a:r>
            <a:r>
              <a:rPr lang="zh-CN" altLang="en-US" sz="1800" dirty="0">
                <a:latin typeface="Century Gothic" panose="020B0502020202020204" pitchFamily="34" charset="0"/>
              </a:rPr>
              <a:t>标准给出的</a:t>
            </a:r>
            <a:r>
              <a:rPr lang="zh-CN" altLang="en-US" sz="1800" dirty="0">
                <a:solidFill>
                  <a:schemeClr val="accent4">
                    <a:lumMod val="60000"/>
                    <a:lumOff val="40000"/>
                  </a:schemeClr>
                </a:solidFill>
                <a:latin typeface="Century Gothic" panose="020B0502020202020204" pitchFamily="34" charset="0"/>
              </a:rPr>
              <a:t>四个算法</a:t>
            </a:r>
            <a:r>
              <a:rPr lang="zh-CN" altLang="en-US" sz="1800" dirty="0">
                <a:latin typeface="Century Gothic" panose="020B0502020202020204" pitchFamily="34" charset="0"/>
              </a:rPr>
              <a:t>：</a:t>
            </a:r>
            <a:r>
              <a:rPr lang="en-US" altLang="zh-CN" sz="1800" dirty="0">
                <a:latin typeface="Century Gothic" panose="020B0502020202020204" pitchFamily="34" charset="0"/>
              </a:rPr>
              <a:t>Hash-DRBG</a:t>
            </a:r>
            <a:r>
              <a:rPr lang="zh-CN" altLang="en-US" sz="1800" dirty="0">
                <a:latin typeface="Century Gothic" panose="020B0502020202020204" pitchFamily="34" charset="0"/>
              </a:rPr>
              <a:t>、</a:t>
            </a:r>
            <a:r>
              <a:rPr lang="en-US" altLang="zh-CN" sz="1800" dirty="0">
                <a:latin typeface="Century Gothic" panose="020B0502020202020204" pitchFamily="34" charset="0"/>
              </a:rPr>
              <a:t>HMAC-DRBG</a:t>
            </a:r>
            <a:r>
              <a:rPr lang="zh-CN" altLang="en-US" sz="1800" dirty="0">
                <a:latin typeface="Century Gothic" panose="020B0502020202020204" pitchFamily="34" charset="0"/>
              </a:rPr>
              <a:t>、</a:t>
            </a:r>
            <a:r>
              <a:rPr lang="en-US" altLang="zh-CN" sz="1800" dirty="0">
                <a:latin typeface="Century Gothic" panose="020B0502020202020204" pitchFamily="34" charset="0"/>
              </a:rPr>
              <a:t>CTR-DRBG</a:t>
            </a:r>
            <a:r>
              <a:rPr lang="zh-CN" altLang="en-US" sz="1800" dirty="0">
                <a:latin typeface="Century Gothic" panose="020B0502020202020204" pitchFamily="34" charset="0"/>
              </a:rPr>
              <a:t>、</a:t>
            </a:r>
            <a:r>
              <a:rPr lang="en-US" altLang="zh-CN" sz="1800" dirty="0">
                <a:latin typeface="Century Gothic" panose="020B0502020202020204" pitchFamily="34" charset="0"/>
              </a:rPr>
              <a:t>Dual-EC-DRBG</a:t>
            </a:r>
          </a:p>
          <a:p>
            <a:pPr marL="741600" lvl="1" indent="-284400">
              <a:lnSpc>
                <a:spcPct val="150000"/>
              </a:lnSpc>
              <a:spcBef>
                <a:spcPts val="0"/>
              </a:spcBef>
              <a:buFont typeface="Wingdings" panose="05000000000000000000" pitchFamily="2" charset="2"/>
              <a:buChar char="Ø"/>
            </a:pPr>
            <a:endParaRPr lang="zh-CN" altLang="en-US" sz="1800" b="1" dirty="0">
              <a:latin typeface="Century Gothic" panose="020B0502020202020204" pitchFamily="34" charset="0"/>
            </a:endParaRPr>
          </a:p>
          <a:p>
            <a:pPr>
              <a:lnSpc>
                <a:spcPct val="150000"/>
              </a:lnSpc>
              <a:spcBef>
                <a:spcPts val="0"/>
              </a:spcBef>
            </a:pPr>
            <a:endParaRPr lang="en-US" altLang="zh-CN" sz="2400" dirty="0">
              <a:latin typeface="Century Gothic" panose="020B0502020202020204" pitchFamily="34" charset="0"/>
            </a:endParaRPr>
          </a:p>
        </p:txBody>
      </p:sp>
      <p:pic>
        <p:nvPicPr>
          <p:cNvPr id="7" name="图片 6">
            <a:extLst>
              <a:ext uri="{FF2B5EF4-FFF2-40B4-BE49-F238E27FC236}">
                <a16:creationId xmlns:a16="http://schemas.microsoft.com/office/drawing/2014/main" id="{458EE149-15F1-42FD-B99D-F5E1643F3F11}"/>
              </a:ext>
            </a:extLst>
          </p:cNvPr>
          <p:cNvPicPr>
            <a:picLocks noChangeAspect="1"/>
          </p:cNvPicPr>
          <p:nvPr/>
        </p:nvPicPr>
        <p:blipFill>
          <a:blip r:embed="rId3"/>
          <a:stretch>
            <a:fillRect/>
          </a:stretch>
        </p:blipFill>
        <p:spPr>
          <a:xfrm>
            <a:off x="8305391" y="849893"/>
            <a:ext cx="3042060" cy="3929328"/>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EEBBF8A0-9C7D-4721-B1C4-F961E80B4994}"/>
              </a:ext>
            </a:extLst>
          </p:cNvPr>
          <p:cNvPicPr>
            <a:picLocks noChangeAspect="1"/>
          </p:cNvPicPr>
          <p:nvPr/>
        </p:nvPicPr>
        <p:blipFill>
          <a:blip r:embed="rId4"/>
          <a:stretch>
            <a:fillRect/>
          </a:stretch>
        </p:blipFill>
        <p:spPr>
          <a:xfrm>
            <a:off x="9052213" y="1720850"/>
            <a:ext cx="3042060" cy="3925664"/>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B083C8BA-910F-45FD-983F-78370674D5C3}"/>
              </a:ext>
            </a:extLst>
          </p:cNvPr>
          <p:cNvPicPr>
            <a:picLocks noChangeAspect="1"/>
          </p:cNvPicPr>
          <p:nvPr/>
        </p:nvPicPr>
        <p:blipFill>
          <a:blip r:embed="rId5"/>
          <a:stretch>
            <a:fillRect/>
          </a:stretch>
        </p:blipFill>
        <p:spPr>
          <a:xfrm>
            <a:off x="7975600" y="2799573"/>
            <a:ext cx="3080144" cy="3985019"/>
          </a:xfrm>
          <a:prstGeom prst="rect">
            <a:avLst/>
          </a:prstGeom>
          <a:ln>
            <a:noFill/>
          </a:ln>
          <a:effectLst>
            <a:outerShdw blurRad="292100" dist="139700" dir="2700000" algn="tl" rotWithShape="0">
              <a:srgbClr val="333333">
                <a:alpha val="65000"/>
              </a:srgbClr>
            </a:outerShdw>
          </a:effectLst>
        </p:spPr>
      </p:pic>
      <p:grpSp>
        <p:nvGrpSpPr>
          <p:cNvPr id="13" name="组合 12">
            <a:extLst>
              <a:ext uri="{FF2B5EF4-FFF2-40B4-BE49-F238E27FC236}">
                <a16:creationId xmlns:a16="http://schemas.microsoft.com/office/drawing/2014/main" id="{D3F7B07F-A069-44A5-B374-B2873CA1338B}"/>
              </a:ext>
            </a:extLst>
          </p:cNvPr>
          <p:cNvGrpSpPr/>
          <p:nvPr/>
        </p:nvGrpSpPr>
        <p:grpSpPr>
          <a:xfrm>
            <a:off x="3394865" y="5555110"/>
            <a:ext cx="4656935" cy="1417711"/>
            <a:chOff x="3394865" y="5555110"/>
            <a:chExt cx="4656935" cy="1417711"/>
          </a:xfrm>
        </p:grpSpPr>
        <p:sp>
          <p:nvSpPr>
            <p:cNvPr id="10" name="ïṡḷiḑé">
              <a:extLst>
                <a:ext uri="{FF2B5EF4-FFF2-40B4-BE49-F238E27FC236}">
                  <a16:creationId xmlns:a16="http://schemas.microsoft.com/office/drawing/2014/main" id="{665EBF66-B4C9-45A7-8D4F-69976ABF7E67}"/>
                </a:ext>
              </a:extLst>
            </p:cNvPr>
            <p:cNvSpPr/>
            <p:nvPr/>
          </p:nvSpPr>
          <p:spPr>
            <a:xfrm>
              <a:off x="3724656" y="5848350"/>
              <a:ext cx="4327144" cy="1124471"/>
            </a:xfrm>
            <a:prstGeom prst="rect">
              <a:avLst/>
            </a:prstGeom>
          </p:spPr>
          <p:txBody>
            <a:bodyPr wrap="square" anchor="ctr" anchorCtr="0">
              <a:normAutofit fontScale="77500" lnSpcReduction="20000"/>
            </a:bodyPr>
            <a:lstStyle/>
            <a:p>
              <a:pPr eaLnBrk="0" hangingPunct="0">
                <a:lnSpc>
                  <a:spcPct val="150000"/>
                </a:lnSpc>
                <a:spcBef>
                  <a:spcPct val="0"/>
                </a:spcBef>
              </a:pPr>
              <a:r>
                <a:rPr lang="zh-CN" altLang="en-US" sz="2400" b="1" spc="100" dirty="0">
                  <a:solidFill>
                    <a:schemeClr val="accent4"/>
                  </a:solidFill>
                  <a:latin typeface="Century Gothic" panose="020B0502020202020204" pitchFamily="34" charset="0"/>
                  <a:ea typeface="微软雅黑" panose="020B0503020204020204" pitchFamily="34" charset="-122"/>
                </a:rPr>
                <a:t>已经被证明是密码学弱的，可能有一个由美国国家安全局引入的后门！</a:t>
              </a:r>
            </a:p>
          </p:txBody>
        </p:sp>
        <p:sp>
          <p:nvSpPr>
            <p:cNvPr id="11" name="Freeform 29">
              <a:extLst>
                <a:ext uri="{FF2B5EF4-FFF2-40B4-BE49-F238E27FC236}">
                  <a16:creationId xmlns:a16="http://schemas.microsoft.com/office/drawing/2014/main" id="{90E7A359-E21E-4A31-ACB2-E78A151D2A5B}"/>
                </a:ext>
              </a:extLst>
            </p:cNvPr>
            <p:cNvSpPr>
              <a:spLocks noEditPoints="1"/>
            </p:cNvSpPr>
            <p:nvPr/>
          </p:nvSpPr>
          <p:spPr bwMode="auto">
            <a:xfrm>
              <a:off x="3394865" y="6020749"/>
              <a:ext cx="278872" cy="506102"/>
            </a:xfrm>
            <a:custGeom>
              <a:avLst/>
              <a:gdLst>
                <a:gd name="T0" fmla="*/ 21 w 82"/>
                <a:gd name="T1" fmla="*/ 132 h 148"/>
                <a:gd name="T2" fmla="*/ 29 w 82"/>
                <a:gd name="T3" fmla="*/ 140 h 148"/>
                <a:gd name="T4" fmla="*/ 29 w 82"/>
                <a:gd name="T5" fmla="*/ 140 h 148"/>
                <a:gd name="T6" fmla="*/ 29 w 82"/>
                <a:gd name="T7" fmla="*/ 141 h 148"/>
                <a:gd name="T8" fmla="*/ 36 w 82"/>
                <a:gd name="T9" fmla="*/ 148 h 148"/>
                <a:gd name="T10" fmla="*/ 46 w 82"/>
                <a:gd name="T11" fmla="*/ 148 h 148"/>
                <a:gd name="T12" fmla="*/ 53 w 82"/>
                <a:gd name="T13" fmla="*/ 141 h 148"/>
                <a:gd name="T14" fmla="*/ 53 w 82"/>
                <a:gd name="T15" fmla="*/ 140 h 148"/>
                <a:gd name="T16" fmla="*/ 53 w 82"/>
                <a:gd name="T17" fmla="*/ 140 h 148"/>
                <a:gd name="T18" fmla="*/ 62 w 82"/>
                <a:gd name="T19" fmla="*/ 132 h 148"/>
                <a:gd name="T20" fmla="*/ 62 w 82"/>
                <a:gd name="T21" fmla="*/ 116 h 148"/>
                <a:gd name="T22" fmla="*/ 21 w 82"/>
                <a:gd name="T23" fmla="*/ 116 h 148"/>
                <a:gd name="T24" fmla="*/ 21 w 82"/>
                <a:gd name="T25" fmla="*/ 132 h 148"/>
                <a:gd name="T26" fmla="*/ 41 w 82"/>
                <a:gd name="T27" fmla="*/ 107 h 148"/>
                <a:gd name="T28" fmla="*/ 61 w 82"/>
                <a:gd name="T29" fmla="*/ 108 h 148"/>
                <a:gd name="T30" fmla="*/ 82 w 82"/>
                <a:gd name="T31" fmla="*/ 41 h 148"/>
                <a:gd name="T32" fmla="*/ 41 w 82"/>
                <a:gd name="T33" fmla="*/ 0 h 148"/>
                <a:gd name="T34" fmla="*/ 0 w 82"/>
                <a:gd name="T35" fmla="*/ 41 h 148"/>
                <a:gd name="T36" fmla="*/ 21 w 82"/>
                <a:gd name="T37" fmla="*/ 108 h 148"/>
                <a:gd name="T38" fmla="*/ 41 w 82"/>
                <a:gd name="T39" fmla="*/ 10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48">
                  <a:moveTo>
                    <a:pt x="21" y="132"/>
                  </a:moveTo>
                  <a:cubicBezTo>
                    <a:pt x="21" y="137"/>
                    <a:pt x="24" y="140"/>
                    <a:pt x="29" y="140"/>
                  </a:cubicBezTo>
                  <a:cubicBezTo>
                    <a:pt x="29" y="140"/>
                    <a:pt x="29" y="140"/>
                    <a:pt x="29" y="140"/>
                  </a:cubicBezTo>
                  <a:cubicBezTo>
                    <a:pt x="29" y="141"/>
                    <a:pt x="29" y="141"/>
                    <a:pt x="29" y="141"/>
                  </a:cubicBezTo>
                  <a:cubicBezTo>
                    <a:pt x="29" y="145"/>
                    <a:pt x="32" y="148"/>
                    <a:pt x="36" y="148"/>
                  </a:cubicBezTo>
                  <a:cubicBezTo>
                    <a:pt x="46" y="148"/>
                    <a:pt x="46" y="148"/>
                    <a:pt x="46" y="148"/>
                  </a:cubicBezTo>
                  <a:cubicBezTo>
                    <a:pt x="50" y="148"/>
                    <a:pt x="53" y="145"/>
                    <a:pt x="53" y="141"/>
                  </a:cubicBezTo>
                  <a:cubicBezTo>
                    <a:pt x="53" y="141"/>
                    <a:pt x="53" y="141"/>
                    <a:pt x="53" y="140"/>
                  </a:cubicBezTo>
                  <a:cubicBezTo>
                    <a:pt x="53" y="140"/>
                    <a:pt x="53" y="140"/>
                    <a:pt x="53" y="140"/>
                  </a:cubicBezTo>
                  <a:cubicBezTo>
                    <a:pt x="58" y="140"/>
                    <a:pt x="62" y="137"/>
                    <a:pt x="62" y="132"/>
                  </a:cubicBezTo>
                  <a:cubicBezTo>
                    <a:pt x="62" y="116"/>
                    <a:pt x="62" y="116"/>
                    <a:pt x="62" y="116"/>
                  </a:cubicBezTo>
                  <a:cubicBezTo>
                    <a:pt x="21" y="116"/>
                    <a:pt x="21" y="116"/>
                    <a:pt x="21" y="116"/>
                  </a:cubicBezTo>
                  <a:lnTo>
                    <a:pt x="21" y="132"/>
                  </a:lnTo>
                  <a:close/>
                  <a:moveTo>
                    <a:pt x="41" y="107"/>
                  </a:moveTo>
                  <a:cubicBezTo>
                    <a:pt x="45" y="107"/>
                    <a:pt x="52" y="107"/>
                    <a:pt x="61" y="108"/>
                  </a:cubicBezTo>
                  <a:cubicBezTo>
                    <a:pt x="61" y="75"/>
                    <a:pt x="82" y="74"/>
                    <a:pt x="82" y="41"/>
                  </a:cubicBezTo>
                  <a:cubicBezTo>
                    <a:pt x="82" y="19"/>
                    <a:pt x="64" y="0"/>
                    <a:pt x="41" y="0"/>
                  </a:cubicBezTo>
                  <a:cubicBezTo>
                    <a:pt x="18" y="0"/>
                    <a:pt x="0" y="19"/>
                    <a:pt x="0" y="41"/>
                  </a:cubicBezTo>
                  <a:cubicBezTo>
                    <a:pt x="0" y="74"/>
                    <a:pt x="21" y="75"/>
                    <a:pt x="21" y="108"/>
                  </a:cubicBezTo>
                  <a:cubicBezTo>
                    <a:pt x="31" y="107"/>
                    <a:pt x="37" y="107"/>
                    <a:pt x="41" y="107"/>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矩形 11">
              <a:extLst>
                <a:ext uri="{FF2B5EF4-FFF2-40B4-BE49-F238E27FC236}">
                  <a16:creationId xmlns:a16="http://schemas.microsoft.com/office/drawing/2014/main" id="{E83CB1DF-EEF3-449E-92E0-DBA7C77E2BCE}"/>
                </a:ext>
              </a:extLst>
            </p:cNvPr>
            <p:cNvSpPr/>
            <p:nvPr/>
          </p:nvSpPr>
          <p:spPr bwMode="auto">
            <a:xfrm>
              <a:off x="3394865" y="5555110"/>
              <a:ext cx="1843967" cy="405291"/>
            </a:xfrm>
            <a:prstGeom prst="rect">
              <a:avLst/>
            </a:prstGeom>
            <a:noFill/>
            <a:ln w="25400" cap="sq" cmpd="sng" algn="ctr">
              <a:solidFill>
                <a:srgbClr val="A13F0B"/>
              </a:solidFill>
              <a:prstDash val="solid"/>
              <a:round/>
              <a:headEnd type="none" w="sm" len="sm"/>
              <a:tailEnd type="none" w="sm" len="sm"/>
            </a:ln>
            <a:effectLst/>
            <a:scene3d>
              <a:camera prst="orthographicFront"/>
              <a:lightRig rig="soft" dir="t"/>
            </a:scene3d>
            <a:sp3d/>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eaLnBrk="1" fontAlgn="auto" hangingPunct="1">
                <a:spcBef>
                  <a:spcPts val="0"/>
                </a:spcBef>
                <a:spcAft>
                  <a:spcPts val="0"/>
                </a:spcAft>
              </a:pPr>
              <a:endParaRPr lang="zh-CN" altLang="en-US" sz="1400" kern="0">
                <a:ea typeface="+mn-ea"/>
              </a:endParaRPr>
            </a:p>
          </p:txBody>
        </p:sp>
      </p:grpSp>
    </p:spTree>
    <p:extLst>
      <p:ext uri="{BB962C8B-B14F-4D97-AF65-F5344CB8AC3E}">
        <p14:creationId xmlns:p14="http://schemas.microsoft.com/office/powerpoint/2010/main" val="35445394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3B1DAC7F-8AB4-44F2-B8AE-67C2E6E73C63}"/>
              </a:ext>
            </a:extLst>
          </p:cNvPr>
          <p:cNvSpPr>
            <a:spLocks noGrp="1"/>
          </p:cNvSpPr>
          <p:nvPr>
            <p:ph type="title"/>
          </p:nvPr>
        </p:nvSpPr>
        <p:spPr>
          <a:xfrm>
            <a:off x="577850" y="249067"/>
            <a:ext cx="8643848" cy="480131"/>
          </a:xfrm>
        </p:spPr>
        <p:txBody>
          <a:bodyPr/>
          <a:lstStyle/>
          <a:p>
            <a:r>
              <a:rPr lang="zh-CN" altLang="en-US" b="1" dirty="0">
                <a:latin typeface="微软雅黑" panose="020B0503020204020204" pitchFamily="34" charset="-122"/>
                <a:ea typeface="微软雅黑" panose="020B0503020204020204" pitchFamily="34" charset="-122"/>
              </a:rPr>
              <a:t>基于分组密码的伪随机数发生器</a:t>
            </a:r>
            <a:endParaRPr lang="zh-CN" altLang="en-US" dirty="0"/>
          </a:p>
        </p:txBody>
      </p:sp>
      <p:sp>
        <p:nvSpPr>
          <p:cNvPr id="3" name="内容占位符 2"/>
          <p:cNvSpPr>
            <a:spLocks noGrp="1"/>
          </p:cNvSpPr>
          <p:nvPr>
            <p:ph idx="4294967295"/>
          </p:nvPr>
        </p:nvSpPr>
        <p:spPr>
          <a:xfrm>
            <a:off x="524911" y="1088446"/>
            <a:ext cx="10962841" cy="1029111"/>
          </a:xfrm>
        </p:spPr>
        <p:txBody>
          <a:bodyPr/>
          <a:lstStyle/>
          <a:p>
            <a:pPr marL="284400" indent="-284400">
              <a:lnSpc>
                <a:spcPct val="150000"/>
              </a:lnSpc>
              <a:spcBef>
                <a:spcPts val="0"/>
              </a:spcBef>
              <a:buFont typeface="Wingdings" panose="05000000000000000000" pitchFamily="2" charset="2"/>
              <a:buChar char="Ø"/>
            </a:pPr>
            <a:r>
              <a:rPr lang="zh-CN" altLang="en-US" sz="2000" dirty="0">
                <a:latin typeface="Century Gothic" panose="020B0502020202020204" pitchFamily="34" charset="0"/>
              </a:rPr>
              <a:t>两种使用分组密码构建</a:t>
            </a:r>
            <a:r>
              <a:rPr lang="en-US" altLang="zh-CN" sz="2000" dirty="0">
                <a:latin typeface="Century Gothic" panose="020B0502020202020204" pitchFamily="34" charset="0"/>
              </a:rPr>
              <a:t>DRNG</a:t>
            </a:r>
            <a:r>
              <a:rPr lang="zh-CN" altLang="en-US" sz="2000" dirty="0">
                <a:latin typeface="Century Gothic" panose="020B0502020202020204" pitchFamily="34" charset="0"/>
              </a:rPr>
              <a:t>的方法获得了广泛的接受：</a:t>
            </a:r>
            <a:r>
              <a:rPr lang="en-US" altLang="zh-CN" sz="2000" dirty="0">
                <a:solidFill>
                  <a:schemeClr val="accent4">
                    <a:lumMod val="60000"/>
                    <a:lumOff val="40000"/>
                  </a:schemeClr>
                </a:solidFill>
                <a:latin typeface="Century Gothic" panose="020B0502020202020204" pitchFamily="34" charset="0"/>
              </a:rPr>
              <a:t>CTR </a:t>
            </a:r>
            <a:r>
              <a:rPr lang="zh-CN" altLang="en-US" sz="2000" dirty="0">
                <a:solidFill>
                  <a:schemeClr val="accent4">
                    <a:lumMod val="60000"/>
                    <a:lumOff val="40000"/>
                  </a:schemeClr>
                </a:solidFill>
                <a:latin typeface="Century Gothic" panose="020B0502020202020204" pitchFamily="34" charset="0"/>
              </a:rPr>
              <a:t>（</a:t>
            </a:r>
            <a:r>
              <a:rPr lang="en-US" altLang="zh-CN" sz="2000" dirty="0">
                <a:solidFill>
                  <a:schemeClr val="accent4">
                    <a:lumMod val="60000"/>
                    <a:lumOff val="40000"/>
                  </a:schemeClr>
                </a:solidFill>
                <a:latin typeface="Century Gothic" panose="020B0502020202020204" pitchFamily="34" charset="0"/>
              </a:rPr>
              <a:t>Counter</a:t>
            </a:r>
            <a:r>
              <a:rPr lang="zh-CN" altLang="en-US" sz="2000" dirty="0">
                <a:solidFill>
                  <a:schemeClr val="accent4">
                    <a:lumMod val="60000"/>
                    <a:lumOff val="40000"/>
                  </a:schemeClr>
                </a:solidFill>
                <a:latin typeface="Century Gothic" panose="020B0502020202020204" pitchFamily="34" charset="0"/>
              </a:rPr>
              <a:t>）模式、</a:t>
            </a:r>
            <a:r>
              <a:rPr lang="en-US" altLang="zh-CN" sz="2000" dirty="0">
                <a:solidFill>
                  <a:schemeClr val="accent4">
                    <a:lumMod val="60000"/>
                    <a:lumOff val="40000"/>
                  </a:schemeClr>
                </a:solidFill>
                <a:latin typeface="Century Gothic" panose="020B0502020202020204" pitchFamily="34" charset="0"/>
              </a:rPr>
              <a:t>OFB </a:t>
            </a:r>
            <a:r>
              <a:rPr lang="zh-CN" altLang="en-US" sz="2000" dirty="0">
                <a:solidFill>
                  <a:schemeClr val="accent4">
                    <a:lumMod val="60000"/>
                    <a:lumOff val="40000"/>
                  </a:schemeClr>
                </a:solidFill>
                <a:latin typeface="Century Gothic" panose="020B0502020202020204" pitchFamily="34" charset="0"/>
              </a:rPr>
              <a:t>（</a:t>
            </a:r>
            <a:r>
              <a:rPr lang="en-US" altLang="zh-CN" sz="2000" dirty="0">
                <a:solidFill>
                  <a:schemeClr val="accent4">
                    <a:lumMod val="60000"/>
                    <a:lumOff val="40000"/>
                  </a:schemeClr>
                </a:solidFill>
                <a:latin typeface="Century Gothic" panose="020B0502020202020204" pitchFamily="34" charset="0"/>
              </a:rPr>
              <a:t>output feedback</a:t>
            </a:r>
            <a:r>
              <a:rPr lang="zh-CN" altLang="en-US" sz="2000" dirty="0">
                <a:solidFill>
                  <a:schemeClr val="accent4">
                    <a:lumMod val="60000"/>
                    <a:lumOff val="40000"/>
                  </a:schemeClr>
                </a:solidFill>
                <a:latin typeface="Century Gothic" panose="020B0502020202020204" pitchFamily="34" charset="0"/>
              </a:rPr>
              <a:t>）模式</a:t>
            </a:r>
            <a:endParaRPr lang="en-US" altLang="zh-CN" sz="2000" dirty="0">
              <a:solidFill>
                <a:schemeClr val="accent4">
                  <a:lumMod val="60000"/>
                  <a:lumOff val="40000"/>
                </a:schemeClr>
              </a:solidFill>
              <a:latin typeface="Century Gothic" panose="020B0502020202020204" pitchFamily="34" charset="0"/>
            </a:endParaRPr>
          </a:p>
          <a:p>
            <a:endParaRPr lang="en-US" altLang="zh-CN" sz="2000" dirty="0">
              <a:latin typeface="Times New Roman" panose="02020603050405020304" pitchFamily="18" charset="0"/>
              <a:ea typeface="Adobe 宋体 Std L" panose="02020300000000000000" pitchFamily="18" charset="-122"/>
            </a:endParaRPr>
          </a:p>
          <a:p>
            <a:endParaRPr lang="en-US" altLang="zh-CN" sz="1800" dirty="0">
              <a:latin typeface="Times New Roman" panose="02020603050405020304" pitchFamily="18" charset="0"/>
              <a:ea typeface="Adobe 宋体 Std L" panose="02020300000000000000" pitchFamily="18" charset="-122"/>
            </a:endParaRPr>
          </a:p>
          <a:p>
            <a:endParaRPr lang="en-US" altLang="zh-CN" sz="1800" dirty="0">
              <a:latin typeface="Times New Roman" panose="02020603050405020304" pitchFamily="18" charset="0"/>
              <a:ea typeface="Adobe 宋体 Std L" panose="02020300000000000000" pitchFamily="18" charset="-122"/>
            </a:endParaRPr>
          </a:p>
          <a:p>
            <a:pPr marL="0" indent="0">
              <a:buNone/>
            </a:pPr>
            <a:r>
              <a:rPr lang="en-US" altLang="zh-CN" sz="2000" dirty="0">
                <a:latin typeface="Times New Roman" panose="02020603050405020304" pitchFamily="18" charset="0"/>
                <a:ea typeface="Adobe 宋体 Std L" panose="02020300000000000000" pitchFamily="18" charset="-122"/>
              </a:rPr>
              <a:t>		</a:t>
            </a:r>
            <a:endParaRPr lang="en-US" altLang="zh-CN" sz="1800" dirty="0">
              <a:latin typeface="Times New Roman" panose="02020603050405020304" pitchFamily="18" charset="0"/>
              <a:ea typeface="Adobe 宋体 Std L" panose="02020300000000000000" pitchFamily="18" charset="-122"/>
            </a:endParaRPr>
          </a:p>
          <a:p>
            <a:endParaRPr lang="zh-CN" altLang="en-US" sz="1800" dirty="0">
              <a:latin typeface="Times New Roman" panose="02020603050405020304" pitchFamily="18" charset="0"/>
              <a:ea typeface="Adobe 宋体 Std L" panose="02020300000000000000" pitchFamily="18" charset="-122"/>
            </a:endParaRPr>
          </a:p>
        </p:txBody>
      </p:sp>
      <p:pic>
        <p:nvPicPr>
          <p:cNvPr id="5" name="图片 4"/>
          <p:cNvPicPr>
            <a:picLocks noChangeAspect="1"/>
          </p:cNvPicPr>
          <p:nvPr/>
        </p:nvPicPr>
        <p:blipFill>
          <a:blip r:embed="rId2"/>
          <a:stretch>
            <a:fillRect/>
          </a:stretch>
        </p:blipFill>
        <p:spPr>
          <a:xfrm>
            <a:off x="7069258" y="2409438"/>
            <a:ext cx="4379993" cy="3183777"/>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1752601" y="4145280"/>
            <a:ext cx="184731" cy="369332"/>
          </a:xfrm>
          <a:prstGeom prst="rect">
            <a:avLst/>
          </a:prstGeom>
          <a:noFill/>
        </p:spPr>
        <p:txBody>
          <a:bodyPr wrap="none" rtlCol="0">
            <a:spAutoFit/>
          </a:bodyPr>
          <a:lstStyle/>
          <a:p>
            <a:endParaRPr lang="zh-CN" altLang="en-US">
              <a:latin typeface="Times New Roman" panose="02020603050405020304" pitchFamily="18" charset="0"/>
              <a:ea typeface="Adobe 宋体 Std L" panose="02020300000000000000" pitchFamily="18" charset="-122"/>
            </a:endParaRPr>
          </a:p>
        </p:txBody>
      </p:sp>
      <p:sp>
        <p:nvSpPr>
          <p:cNvPr id="7" name="内容占位符 2"/>
          <p:cNvSpPr txBox="1">
            <a:spLocks/>
          </p:cNvSpPr>
          <p:nvPr/>
        </p:nvSpPr>
        <p:spPr>
          <a:xfrm>
            <a:off x="458002" y="2072545"/>
            <a:ext cx="6106427" cy="4164626"/>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Perpetua" panose="02020502060401020303" pitchFamily="18" charset="0"/>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Perpetua" panose="02020502060401020303" pitchFamily="18" charset="0"/>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Perpetua" panose="02020502060401020303" pitchFamily="18" charset="0"/>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Perpetua" panose="02020502060401020303" pitchFamily="18" charset="0"/>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Perpetua" panose="02020502060401020303"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85750">
              <a:lnSpc>
                <a:spcPct val="150000"/>
              </a:lnSpc>
              <a:spcBef>
                <a:spcPts val="0"/>
              </a:spcBef>
              <a:buFont typeface="Wingdings" panose="05000000000000000000" pitchFamily="2" charset="2"/>
              <a:buChar char="Ø"/>
            </a:pPr>
            <a:r>
              <a:rPr lang="zh-CN" altLang="en-US" sz="2000" dirty="0">
                <a:latin typeface="Century Gothic" panose="020B0502020202020204" pitchFamily="34" charset="0"/>
              </a:rPr>
              <a:t>每一种模式里</a:t>
            </a:r>
            <a:r>
              <a:rPr lang="zh-CN" altLang="en-US" sz="2000" b="1" dirty="0">
                <a:latin typeface="Century Gothic" panose="020B0502020202020204" pitchFamily="34" charset="0"/>
              </a:rPr>
              <a:t>种子由两部分组成</a:t>
            </a:r>
            <a:r>
              <a:rPr lang="zh-CN" altLang="en-US" sz="2000" dirty="0">
                <a:latin typeface="Century Gothic" panose="020B0502020202020204" pitchFamily="34" charset="0"/>
              </a:rPr>
              <a:t>：</a:t>
            </a:r>
            <a:r>
              <a:rPr lang="zh-CN" altLang="en-US" sz="2000" dirty="0">
                <a:solidFill>
                  <a:schemeClr val="accent4">
                    <a:lumMod val="60000"/>
                    <a:lumOff val="40000"/>
                  </a:schemeClr>
                </a:solidFill>
                <a:latin typeface="Century Gothic" panose="020B0502020202020204" pitchFamily="34" charset="0"/>
              </a:rPr>
              <a:t>加密密钥值</a:t>
            </a:r>
            <a:r>
              <a:rPr lang="zh-CN" altLang="en-US" sz="2000" dirty="0">
                <a:latin typeface="Century Gothic" panose="020B0502020202020204" pitchFamily="34" charset="0"/>
              </a:rPr>
              <a:t>以及每产生一个随机数分组后都要更新的</a:t>
            </a:r>
            <a:r>
              <a:rPr lang="en-US" altLang="zh-CN" sz="2000" dirty="0">
                <a:solidFill>
                  <a:schemeClr val="accent4">
                    <a:lumMod val="60000"/>
                    <a:lumOff val="40000"/>
                  </a:schemeClr>
                </a:solidFill>
                <a:latin typeface="Century Gothic" panose="020B0502020202020204" pitchFamily="34" charset="0"/>
              </a:rPr>
              <a:t>V</a:t>
            </a:r>
            <a:r>
              <a:rPr lang="zh-CN" altLang="en-US" sz="2000" dirty="0">
                <a:solidFill>
                  <a:schemeClr val="accent4">
                    <a:lumMod val="60000"/>
                    <a:lumOff val="40000"/>
                  </a:schemeClr>
                </a:solidFill>
                <a:latin typeface="Century Gothic" panose="020B0502020202020204" pitchFamily="34" charset="0"/>
              </a:rPr>
              <a:t>值</a:t>
            </a:r>
            <a:endParaRPr lang="en-US" altLang="zh-CN" sz="2000" dirty="0">
              <a:latin typeface="Century Gothic" panose="020B0502020202020204" pitchFamily="34" charset="0"/>
            </a:endParaRPr>
          </a:p>
          <a:p>
            <a:pPr marL="685800" lvl="1" indent="-228600">
              <a:lnSpc>
                <a:spcPct val="150000"/>
              </a:lnSpc>
              <a:spcBef>
                <a:spcPts val="0"/>
              </a:spcBef>
              <a:buFont typeface="Arial" panose="020B0604020202020204" pitchFamily="34" charset="0"/>
              <a:buChar char="•"/>
            </a:pPr>
            <a:r>
              <a:rPr lang="zh-CN" altLang="en-US" sz="1800" dirty="0">
                <a:latin typeface="Century Gothic" panose="020B0502020202020204" pitchFamily="34" charset="0"/>
              </a:rPr>
              <a:t>例如：基于</a:t>
            </a:r>
            <a:r>
              <a:rPr lang="en-US" altLang="zh-CN" sz="1800" dirty="0">
                <a:latin typeface="Century Gothic" panose="020B0502020202020204" pitchFamily="34" charset="0"/>
              </a:rPr>
              <a:t>AES</a:t>
            </a:r>
            <a:r>
              <a:rPr lang="zh-CN" altLang="en-US" sz="1800" dirty="0">
                <a:latin typeface="Century Gothic" panose="020B0502020202020204" pitchFamily="34" charset="0"/>
              </a:rPr>
              <a:t>的</a:t>
            </a:r>
            <a:r>
              <a:rPr lang="en-US" altLang="zh-CN" sz="1800" dirty="0">
                <a:latin typeface="Century Gothic" panose="020B0502020202020204" pitchFamily="34" charset="0"/>
              </a:rPr>
              <a:t>DRNG</a:t>
            </a:r>
            <a:r>
              <a:rPr lang="zh-CN" altLang="en-US" sz="1800" dirty="0">
                <a:latin typeface="Century Gothic" panose="020B0502020202020204" pitchFamily="34" charset="0"/>
              </a:rPr>
              <a:t>，种子由</a:t>
            </a:r>
            <a:r>
              <a:rPr lang="en-US" altLang="zh-CN" sz="1800" dirty="0">
                <a:latin typeface="Century Gothic" panose="020B0502020202020204" pitchFamily="34" charset="0"/>
              </a:rPr>
              <a:t>128</a:t>
            </a:r>
            <a:r>
              <a:rPr lang="zh-CN" altLang="en-US" sz="1800" dirty="0">
                <a:latin typeface="Century Gothic" panose="020B0502020202020204" pitchFamily="34" charset="0"/>
              </a:rPr>
              <a:t>位的密钥和</a:t>
            </a:r>
            <a:r>
              <a:rPr lang="en-US" altLang="zh-CN" sz="1800" dirty="0">
                <a:latin typeface="Century Gothic" panose="020B0502020202020204" pitchFamily="34" charset="0"/>
              </a:rPr>
              <a:t>128 </a:t>
            </a:r>
            <a:r>
              <a:rPr lang="zh-CN" altLang="en-US" sz="1800" dirty="0">
                <a:latin typeface="Century Gothic" panose="020B0502020202020204" pitchFamily="34" charset="0"/>
              </a:rPr>
              <a:t>位的</a:t>
            </a:r>
            <a:r>
              <a:rPr lang="en-US" altLang="zh-CN" sz="1800" dirty="0">
                <a:latin typeface="Century Gothic" panose="020B0502020202020204" pitchFamily="34" charset="0"/>
              </a:rPr>
              <a:t>V</a:t>
            </a:r>
            <a:r>
              <a:rPr lang="zh-CN" altLang="en-US" sz="1800" dirty="0">
                <a:latin typeface="Century Gothic" panose="020B0502020202020204" pitchFamily="34" charset="0"/>
              </a:rPr>
              <a:t>值构成（明文位置）</a:t>
            </a:r>
            <a:endParaRPr lang="en-US" altLang="zh-CN" sz="1800" dirty="0">
              <a:latin typeface="Century Gothic" panose="020B0502020202020204" pitchFamily="34" charset="0"/>
            </a:endParaRPr>
          </a:p>
          <a:p>
            <a:pPr indent="-285750">
              <a:lnSpc>
                <a:spcPct val="150000"/>
              </a:lnSpc>
              <a:spcBef>
                <a:spcPts val="0"/>
              </a:spcBef>
              <a:buFont typeface="Wingdings" panose="05000000000000000000" pitchFamily="2" charset="2"/>
              <a:buChar char="Ø"/>
            </a:pPr>
            <a:r>
              <a:rPr lang="en-US" altLang="zh-CN" sz="1800" dirty="0">
                <a:latin typeface="Century Gothic" panose="020B0502020202020204" pitchFamily="34" charset="0"/>
              </a:rPr>
              <a:t>CTR </a:t>
            </a:r>
            <a:r>
              <a:rPr lang="zh-CN" altLang="en-US" sz="1800" dirty="0">
                <a:latin typeface="Century Gothic" panose="020B0502020202020204" pitchFamily="34" charset="0"/>
              </a:rPr>
              <a:t>模式，</a:t>
            </a:r>
            <a:r>
              <a:rPr lang="en-US" altLang="zh-CN" sz="1800" dirty="0">
                <a:latin typeface="Century Gothic" panose="020B0502020202020204" pitchFamily="34" charset="0"/>
              </a:rPr>
              <a:t>V </a:t>
            </a:r>
            <a:r>
              <a:rPr lang="zh-CN" altLang="en-US" sz="1800" dirty="0">
                <a:latin typeface="Century Gothic" panose="020B0502020202020204" pitchFamily="34" charset="0"/>
              </a:rPr>
              <a:t>的值每加密一次后</a:t>
            </a:r>
            <a:r>
              <a:rPr lang="zh-CN" altLang="en-US" sz="1800" dirty="0">
                <a:solidFill>
                  <a:schemeClr val="accent4">
                    <a:lumMod val="60000"/>
                    <a:lumOff val="40000"/>
                  </a:schemeClr>
                </a:solidFill>
                <a:latin typeface="Century Gothic" panose="020B0502020202020204" pitchFamily="34" charset="0"/>
              </a:rPr>
              <a:t>增加</a:t>
            </a:r>
            <a:r>
              <a:rPr lang="en-US" altLang="zh-CN" sz="1800" dirty="0">
                <a:solidFill>
                  <a:schemeClr val="accent4">
                    <a:lumMod val="60000"/>
                    <a:lumOff val="40000"/>
                  </a:schemeClr>
                </a:solidFill>
                <a:latin typeface="Century Gothic" panose="020B0502020202020204" pitchFamily="34" charset="0"/>
              </a:rPr>
              <a:t>1</a:t>
            </a:r>
            <a:r>
              <a:rPr lang="zh-CN" altLang="en-US" sz="1800" dirty="0">
                <a:latin typeface="Century Gothic" panose="020B0502020202020204" pitchFamily="34" charset="0"/>
              </a:rPr>
              <a:t>；</a:t>
            </a:r>
            <a:r>
              <a:rPr lang="en-US" altLang="zh-CN" sz="1800" dirty="0">
                <a:latin typeface="Century Gothic" panose="020B0502020202020204" pitchFamily="34" charset="0"/>
              </a:rPr>
              <a:t>OFB </a:t>
            </a:r>
            <a:r>
              <a:rPr lang="zh-CN" altLang="en-US" sz="1800" dirty="0">
                <a:latin typeface="Century Gothic" panose="020B0502020202020204" pitchFamily="34" charset="0"/>
              </a:rPr>
              <a:t>模式，</a:t>
            </a:r>
            <a:r>
              <a:rPr lang="en-US" altLang="zh-CN" sz="1800" dirty="0">
                <a:latin typeface="Century Gothic" panose="020B0502020202020204" pitchFamily="34" charset="0"/>
              </a:rPr>
              <a:t>V </a:t>
            </a:r>
            <a:r>
              <a:rPr lang="zh-CN" altLang="en-US" sz="1800" dirty="0">
                <a:latin typeface="Century Gothic" panose="020B0502020202020204" pitchFamily="34" charset="0"/>
              </a:rPr>
              <a:t>的值更新为</a:t>
            </a:r>
            <a:r>
              <a:rPr lang="zh-CN" altLang="en-US" sz="1800" dirty="0">
                <a:solidFill>
                  <a:schemeClr val="accent4">
                    <a:lumMod val="60000"/>
                    <a:lumOff val="40000"/>
                  </a:schemeClr>
                </a:solidFill>
                <a:latin typeface="Century Gothic" panose="020B0502020202020204" pitchFamily="34" charset="0"/>
              </a:rPr>
              <a:t>前一个</a:t>
            </a:r>
            <a:r>
              <a:rPr lang="en-US" altLang="zh-CN" sz="1800" dirty="0">
                <a:solidFill>
                  <a:schemeClr val="accent4">
                    <a:lumMod val="60000"/>
                    <a:lumOff val="40000"/>
                  </a:schemeClr>
                </a:solidFill>
                <a:latin typeface="Century Gothic" panose="020B0502020202020204" pitchFamily="34" charset="0"/>
              </a:rPr>
              <a:t>DRNG</a:t>
            </a:r>
            <a:r>
              <a:rPr lang="zh-CN" altLang="en-US" sz="1800" dirty="0">
                <a:solidFill>
                  <a:schemeClr val="accent4">
                    <a:lumMod val="60000"/>
                    <a:lumOff val="40000"/>
                  </a:schemeClr>
                </a:solidFill>
                <a:latin typeface="Century Gothic" panose="020B0502020202020204" pitchFamily="34" charset="0"/>
              </a:rPr>
              <a:t>分组</a:t>
            </a:r>
            <a:r>
              <a:rPr lang="zh-CN" altLang="en-US" sz="1800" dirty="0">
                <a:latin typeface="Century Gothic" panose="020B0502020202020204" pitchFamily="34" charset="0"/>
              </a:rPr>
              <a:t>的值，两种模式下每次产生一个伪随机</a:t>
            </a:r>
            <a:r>
              <a:rPr lang="zh-CN" altLang="en-US" sz="1800" dirty="0">
                <a:solidFill>
                  <a:schemeClr val="accent4">
                    <a:lumMod val="60000"/>
                    <a:lumOff val="40000"/>
                  </a:schemeClr>
                </a:solidFill>
                <a:latin typeface="Century Gothic" panose="020B0502020202020204" pitchFamily="34" charset="0"/>
              </a:rPr>
              <a:t>分组</a:t>
            </a:r>
            <a:endParaRPr lang="en-US" altLang="zh-CN" sz="1800" dirty="0">
              <a:solidFill>
                <a:schemeClr val="accent4">
                  <a:lumMod val="60000"/>
                  <a:lumOff val="40000"/>
                </a:schemeClr>
              </a:solidFill>
              <a:latin typeface="Century Gothic" panose="020B0502020202020204" pitchFamily="34" charset="0"/>
            </a:endParaRPr>
          </a:p>
          <a:p>
            <a:pPr marL="685800" lvl="1" indent="-228600">
              <a:lnSpc>
                <a:spcPct val="150000"/>
              </a:lnSpc>
              <a:spcBef>
                <a:spcPts val="0"/>
              </a:spcBef>
              <a:buFont typeface="Arial" panose="020B0604020202020204" pitchFamily="34" charset="0"/>
              <a:buChar char="•"/>
            </a:pPr>
            <a:r>
              <a:rPr lang="zh-CN" altLang="en-US" sz="1800" dirty="0">
                <a:latin typeface="Century Gothic" panose="020B0502020202020204" pitchFamily="34" charset="0"/>
              </a:rPr>
              <a:t>例如：基于</a:t>
            </a:r>
            <a:r>
              <a:rPr lang="en-US" altLang="zh-CN" sz="1800" dirty="0">
                <a:latin typeface="Century Gothic" panose="020B0502020202020204" pitchFamily="34" charset="0"/>
              </a:rPr>
              <a:t>AES</a:t>
            </a:r>
            <a:r>
              <a:rPr lang="zh-CN" altLang="en-US" sz="1800" dirty="0">
                <a:latin typeface="Century Gothic" panose="020B0502020202020204" pitchFamily="34" charset="0"/>
              </a:rPr>
              <a:t>的</a:t>
            </a:r>
            <a:r>
              <a:rPr lang="en-US" altLang="zh-CN" sz="1800" dirty="0">
                <a:latin typeface="Century Gothic" panose="020B0502020202020204" pitchFamily="34" charset="0"/>
              </a:rPr>
              <a:t>DRNG</a:t>
            </a:r>
            <a:r>
              <a:rPr lang="zh-CN" altLang="en-US" sz="1800" dirty="0">
                <a:latin typeface="Century Gothic" panose="020B0502020202020204" pitchFamily="34" charset="0"/>
              </a:rPr>
              <a:t>，一次产生</a:t>
            </a:r>
            <a:r>
              <a:rPr lang="en-US" altLang="zh-CN" sz="1800" dirty="0">
                <a:latin typeface="Century Gothic" panose="020B0502020202020204" pitchFamily="34" charset="0"/>
              </a:rPr>
              <a:t>128 </a:t>
            </a:r>
            <a:r>
              <a:rPr lang="zh-CN" altLang="en-US" sz="1800" dirty="0">
                <a:latin typeface="Century Gothic" panose="020B0502020202020204" pitchFamily="34" charset="0"/>
              </a:rPr>
              <a:t>位的</a:t>
            </a:r>
            <a:r>
              <a:rPr lang="en-US" altLang="zh-CN" sz="1800" dirty="0">
                <a:latin typeface="Century Gothic" panose="020B0502020202020204" pitchFamily="34" charset="0"/>
              </a:rPr>
              <a:t>DRNG </a:t>
            </a:r>
            <a:r>
              <a:rPr lang="zh-CN" altLang="en-US" sz="1800" dirty="0">
                <a:latin typeface="Century Gothic" panose="020B0502020202020204" pitchFamily="34" charset="0"/>
              </a:rPr>
              <a:t>位（密文位置）</a:t>
            </a:r>
          </a:p>
          <a:p>
            <a:pPr algn="just"/>
            <a:endParaRPr lang="en-US" altLang="zh-CN" sz="2000" dirty="0">
              <a:latin typeface="Times New Roman" panose="02020603050405020304" pitchFamily="18" charset="0"/>
              <a:ea typeface="Adobe 宋体 Std L" panose="02020300000000000000" pitchFamily="18" charset="-122"/>
            </a:endParaRPr>
          </a:p>
          <a:p>
            <a:pPr marL="0" indent="0" algn="just">
              <a:buNone/>
            </a:pPr>
            <a:r>
              <a:rPr lang="en-US" altLang="zh-CN" sz="2400" dirty="0">
                <a:latin typeface="Times New Roman" panose="02020603050405020304" pitchFamily="18" charset="0"/>
                <a:ea typeface="Adobe 宋体 Std L" panose="02020300000000000000" pitchFamily="18" charset="-122"/>
              </a:rPr>
              <a:t>		</a:t>
            </a:r>
            <a:endParaRPr lang="en-US" altLang="zh-CN" sz="2000" dirty="0">
              <a:latin typeface="Times New Roman" panose="02020603050405020304" pitchFamily="18" charset="0"/>
              <a:ea typeface="Adobe 宋体 Std L" panose="02020300000000000000" pitchFamily="18" charset="-122"/>
            </a:endParaRPr>
          </a:p>
          <a:p>
            <a:pPr algn="just"/>
            <a:endParaRPr lang="zh-CN" altLang="en-US" sz="2000" dirty="0">
              <a:latin typeface="Times New Roman" panose="02020603050405020304" pitchFamily="18" charset="0"/>
              <a:ea typeface="Adobe 宋体 Std L" panose="02020300000000000000" pitchFamily="18" charset="-122"/>
            </a:endParaRPr>
          </a:p>
        </p:txBody>
      </p:sp>
    </p:spTree>
    <p:extLst>
      <p:ext uri="{BB962C8B-B14F-4D97-AF65-F5344CB8AC3E}">
        <p14:creationId xmlns:p14="http://schemas.microsoft.com/office/powerpoint/2010/main" val="400657208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21367"/>
            <a:ext cx="8643848" cy="535531"/>
          </a:xfrm>
        </p:spPr>
        <p:txBody>
          <a:bodyPr/>
          <a:lstStyle/>
          <a:p>
            <a:r>
              <a:rPr lang="zh-CN" altLang="en-US" sz="3200" dirty="0">
                <a:latin typeface="Times New Roman" panose="02020603050405020304" pitchFamily="18" charset="0"/>
                <a:cs typeface="Times New Roman" panose="02020603050405020304" pitchFamily="18" charset="0"/>
              </a:rPr>
              <a:t>例：</a:t>
            </a:r>
            <a:r>
              <a:rPr lang="en-US" altLang="zh-CN" sz="3200" dirty="0">
                <a:latin typeface="Times New Roman" panose="02020603050405020304" pitchFamily="18" charset="0"/>
                <a:cs typeface="Times New Roman" panose="02020603050405020304" pitchFamily="18" charset="0"/>
              </a:rPr>
              <a:t>NIST CTR_DRBG</a:t>
            </a:r>
            <a:endParaRPr lang="zh-CN" altLang="en-US" sz="32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4294967295"/>
          </p:nvPr>
        </p:nvSpPr>
        <p:spPr>
          <a:xfrm>
            <a:off x="577850" y="906256"/>
            <a:ext cx="10949671" cy="1795327"/>
          </a:xfrm>
        </p:spPr>
        <p:txBody>
          <a:bodyPr/>
          <a:lstStyle/>
          <a:p>
            <a:pPr marL="284400"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定义于</a:t>
            </a:r>
            <a:r>
              <a:rPr lang="en-US" altLang="zh-CN" sz="1800" dirty="0">
                <a:latin typeface="Century Gothic" panose="020B0502020202020204" pitchFamily="34" charset="0"/>
              </a:rPr>
              <a:t>NIST SP 800-90A</a:t>
            </a:r>
            <a:r>
              <a:rPr lang="zh-CN" altLang="en-US" sz="1800" dirty="0">
                <a:latin typeface="Century Gothic" panose="020B0502020202020204" pitchFamily="34" charset="0"/>
              </a:rPr>
              <a:t>中，全称</a:t>
            </a:r>
            <a:r>
              <a:rPr lang="en-US" altLang="zh-CN" sz="1800" dirty="0">
                <a:latin typeface="Century Gothic" panose="020B0502020202020204" pitchFamily="34" charset="0"/>
              </a:rPr>
              <a:t>counter mode deterministic random bit generator </a:t>
            </a:r>
          </a:p>
          <a:p>
            <a:pPr marL="284400"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是</a:t>
            </a:r>
            <a:r>
              <a:rPr lang="en-US" altLang="zh-CN" sz="1800" dirty="0">
                <a:solidFill>
                  <a:schemeClr val="accent4">
                    <a:lumMod val="60000"/>
                    <a:lumOff val="40000"/>
                  </a:schemeClr>
                </a:solidFill>
                <a:latin typeface="Century Gothic" panose="020B0502020202020204" pitchFamily="34" charset="0"/>
              </a:rPr>
              <a:t>Intel </a:t>
            </a:r>
            <a:r>
              <a:rPr lang="zh-CN" altLang="en-US" sz="1800" dirty="0">
                <a:solidFill>
                  <a:schemeClr val="accent4">
                    <a:lumMod val="60000"/>
                    <a:lumOff val="40000"/>
                  </a:schemeClr>
                </a:solidFill>
                <a:latin typeface="Century Gothic" panose="020B0502020202020204" pitchFamily="34" charset="0"/>
              </a:rPr>
              <a:t>处理器芯片</a:t>
            </a:r>
            <a:r>
              <a:rPr lang="zh-CN" altLang="en-US" sz="1800" dirty="0">
                <a:latin typeface="Century Gothic" panose="020B0502020202020204" pitchFamily="34" charset="0"/>
              </a:rPr>
              <a:t>的硬件随机数发生器的一部分，应用广泛</a:t>
            </a:r>
            <a:endParaRPr lang="en-US" altLang="zh-CN" sz="1800" dirty="0">
              <a:latin typeface="Century Gothic" panose="020B0502020202020204" pitchFamily="34" charset="0"/>
            </a:endParaRPr>
          </a:p>
          <a:p>
            <a:pPr marL="284400"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假设熵源可提供随机位串，通常是基于一些</a:t>
            </a:r>
            <a:r>
              <a:rPr lang="zh-CN" altLang="en-US" sz="1800" dirty="0">
                <a:solidFill>
                  <a:schemeClr val="accent4">
                    <a:lumMod val="60000"/>
                    <a:lumOff val="40000"/>
                  </a:schemeClr>
                </a:solidFill>
                <a:latin typeface="Century Gothic" panose="020B0502020202020204" pitchFamily="34" charset="0"/>
              </a:rPr>
              <a:t>物理源的</a:t>
            </a:r>
            <a:r>
              <a:rPr lang="en-US" altLang="zh-CN" sz="1800" dirty="0">
                <a:solidFill>
                  <a:schemeClr val="accent4">
                    <a:lumMod val="60000"/>
                    <a:lumOff val="40000"/>
                  </a:schemeClr>
                </a:solidFill>
                <a:latin typeface="Century Gothic" panose="020B0502020202020204" pitchFamily="34" charset="0"/>
              </a:rPr>
              <a:t>TRNG</a:t>
            </a:r>
          </a:p>
          <a:p>
            <a:pPr marL="284400" indent="-284400">
              <a:lnSpc>
                <a:spcPct val="150000"/>
              </a:lnSpc>
              <a:spcBef>
                <a:spcPts val="0"/>
              </a:spcBef>
              <a:buFont typeface="Wingdings" panose="05000000000000000000" pitchFamily="2" charset="2"/>
              <a:buChar char="Ø"/>
            </a:pPr>
            <a:r>
              <a:rPr lang="en-US" altLang="zh-CN" sz="1800" dirty="0">
                <a:latin typeface="Century Gothic" panose="020B0502020202020204" pitchFamily="34" charset="0"/>
              </a:rPr>
              <a:t>DRBG </a:t>
            </a:r>
            <a:r>
              <a:rPr lang="zh-CN" altLang="en-US" sz="1800" dirty="0">
                <a:latin typeface="Century Gothic" panose="020B0502020202020204" pitchFamily="34" charset="0"/>
              </a:rPr>
              <a:t>使用的加密算法：带三个密钥的</a:t>
            </a:r>
            <a:r>
              <a:rPr lang="en-US" altLang="zh-CN" sz="1800" dirty="0">
                <a:solidFill>
                  <a:schemeClr val="accent4">
                    <a:lumMod val="60000"/>
                    <a:lumOff val="40000"/>
                  </a:schemeClr>
                </a:solidFill>
                <a:latin typeface="Century Gothic" panose="020B0502020202020204" pitchFamily="34" charset="0"/>
              </a:rPr>
              <a:t>3DES</a:t>
            </a:r>
            <a:r>
              <a:rPr lang="zh-CN" altLang="en-US" sz="1800" dirty="0">
                <a:latin typeface="Century Gothic" panose="020B0502020202020204" pitchFamily="34" charset="0"/>
              </a:rPr>
              <a:t>，密钥长度为</a:t>
            </a:r>
            <a:r>
              <a:rPr lang="en-US" altLang="zh-CN" sz="1800" dirty="0">
                <a:latin typeface="Century Gothic" panose="020B0502020202020204" pitchFamily="34" charset="0"/>
              </a:rPr>
              <a:t>128 </a:t>
            </a:r>
            <a:r>
              <a:rPr lang="zh-CN" altLang="en-US" sz="1800" dirty="0">
                <a:latin typeface="Century Gothic" panose="020B0502020202020204" pitchFamily="34" charset="0"/>
              </a:rPr>
              <a:t>位、</a:t>
            </a:r>
            <a:r>
              <a:rPr lang="en-US" altLang="zh-CN" sz="1800" dirty="0">
                <a:latin typeface="Century Gothic" panose="020B0502020202020204" pitchFamily="34" charset="0"/>
              </a:rPr>
              <a:t>192 </a:t>
            </a:r>
            <a:r>
              <a:rPr lang="zh-CN" altLang="en-US" sz="1800" dirty="0">
                <a:latin typeface="Century Gothic" panose="020B0502020202020204" pitchFamily="34" charset="0"/>
              </a:rPr>
              <a:t>位或</a:t>
            </a:r>
            <a:r>
              <a:rPr lang="en-US" altLang="zh-CN" sz="1800" dirty="0">
                <a:latin typeface="Century Gothic" panose="020B0502020202020204" pitchFamily="34" charset="0"/>
              </a:rPr>
              <a:t>256</a:t>
            </a:r>
            <a:r>
              <a:rPr lang="zh-CN" altLang="en-US" sz="1800" dirty="0">
                <a:latin typeface="Century Gothic" panose="020B0502020202020204" pitchFamily="34" charset="0"/>
              </a:rPr>
              <a:t>位的</a:t>
            </a:r>
            <a:r>
              <a:rPr lang="en-US" altLang="zh-CN" sz="1800" dirty="0">
                <a:solidFill>
                  <a:schemeClr val="accent4">
                    <a:lumMod val="60000"/>
                    <a:lumOff val="40000"/>
                  </a:schemeClr>
                </a:solidFill>
                <a:latin typeface="Century Gothic" panose="020B0502020202020204" pitchFamily="34" charset="0"/>
              </a:rPr>
              <a:t>AES</a:t>
            </a:r>
            <a:endParaRPr lang="zh-CN" altLang="en-US" sz="1800" dirty="0">
              <a:solidFill>
                <a:schemeClr val="accent4">
                  <a:lumMod val="60000"/>
                  <a:lumOff val="40000"/>
                </a:schemeClr>
              </a:solidFill>
              <a:latin typeface="Century Gothic" panose="020B0502020202020204" pitchFamily="34" charset="0"/>
            </a:endParaRPr>
          </a:p>
        </p:txBody>
      </p:sp>
      <p:sp>
        <p:nvSpPr>
          <p:cNvPr id="5" name="内容占位符 2">
            <a:extLst>
              <a:ext uri="{FF2B5EF4-FFF2-40B4-BE49-F238E27FC236}">
                <a16:creationId xmlns:a16="http://schemas.microsoft.com/office/drawing/2014/main" id="{E0B33972-4A38-4010-8D65-59318B8D6297}"/>
              </a:ext>
            </a:extLst>
          </p:cNvPr>
          <p:cNvSpPr txBox="1">
            <a:spLocks/>
          </p:cNvSpPr>
          <p:nvPr/>
        </p:nvSpPr>
        <p:spPr bwMode="auto">
          <a:xfrm>
            <a:off x="611541" y="3938233"/>
            <a:ext cx="10949671" cy="241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00" indent="-284400">
              <a:lnSpc>
                <a:spcPct val="150000"/>
              </a:lnSpc>
              <a:spcBef>
                <a:spcPts val="0"/>
              </a:spcBef>
              <a:buFont typeface="Wingdings" panose="05000000000000000000" pitchFamily="2" charset="2"/>
              <a:buChar char="Ø"/>
            </a:pPr>
            <a:r>
              <a:rPr lang="en-US" altLang="zh-CN" sz="1800" dirty="0">
                <a:latin typeface="Century Gothic" panose="020B0502020202020204" pitchFamily="34" charset="0"/>
              </a:rPr>
              <a:t>4 </a:t>
            </a:r>
            <a:r>
              <a:rPr lang="zh-CN" altLang="en-US" sz="1800" dirty="0">
                <a:latin typeface="Century Gothic" panose="020B0502020202020204" pitchFamily="34" charset="0"/>
              </a:rPr>
              <a:t>个重要参数：</a:t>
            </a:r>
          </a:p>
          <a:p>
            <a:pPr marL="742950" lvl="2" indent="-285750">
              <a:lnSpc>
                <a:spcPct val="150000"/>
              </a:lnSpc>
              <a:spcBef>
                <a:spcPts val="0"/>
              </a:spcBef>
            </a:pPr>
            <a:r>
              <a:rPr lang="zh-CN" altLang="en-US" sz="1600" dirty="0">
                <a:latin typeface="Century Gothic" panose="020B0502020202020204" pitchFamily="34" charset="0"/>
              </a:rPr>
              <a:t>输出分组长度（</a:t>
            </a:r>
            <a:r>
              <a:rPr lang="en-US" altLang="zh-CN" sz="1600" dirty="0" err="1">
                <a:latin typeface="Century Gothic" panose="020B0502020202020204" pitchFamily="34" charset="0"/>
              </a:rPr>
              <a:t>outlen</a:t>
            </a:r>
            <a:r>
              <a:rPr lang="zh-CN" altLang="en-US" sz="1600" dirty="0">
                <a:latin typeface="Century Gothic" panose="020B0502020202020204" pitchFamily="34" charset="0"/>
              </a:rPr>
              <a:t>）：加密算法的输出分组的长度</a:t>
            </a:r>
          </a:p>
          <a:p>
            <a:pPr marL="742950" lvl="2" indent="-285750">
              <a:lnSpc>
                <a:spcPct val="150000"/>
              </a:lnSpc>
              <a:spcBef>
                <a:spcPts val="0"/>
              </a:spcBef>
            </a:pPr>
            <a:r>
              <a:rPr lang="zh-CN" altLang="en-US" sz="1600" dirty="0">
                <a:latin typeface="Century Gothic" panose="020B0502020202020204" pitchFamily="34" charset="0"/>
              </a:rPr>
              <a:t>密钥长度（</a:t>
            </a:r>
            <a:r>
              <a:rPr lang="en-US" altLang="zh-CN" sz="1600" dirty="0" err="1">
                <a:latin typeface="Century Gothic" panose="020B0502020202020204" pitchFamily="34" charset="0"/>
              </a:rPr>
              <a:t>keylen</a:t>
            </a:r>
            <a:r>
              <a:rPr lang="zh-CN" altLang="en-US" sz="1600" dirty="0">
                <a:latin typeface="Century Gothic" panose="020B0502020202020204" pitchFamily="34" charset="0"/>
              </a:rPr>
              <a:t>）： 加密密钥的长度</a:t>
            </a:r>
          </a:p>
          <a:p>
            <a:pPr marL="742950" lvl="2" indent="-285750">
              <a:lnSpc>
                <a:spcPct val="150000"/>
              </a:lnSpc>
              <a:spcBef>
                <a:spcPts val="0"/>
              </a:spcBef>
            </a:pPr>
            <a:r>
              <a:rPr lang="zh-CN" altLang="en-US" sz="1600" dirty="0">
                <a:latin typeface="Century Gothic" panose="020B0502020202020204" pitchFamily="34" charset="0"/>
              </a:rPr>
              <a:t>种子长度（</a:t>
            </a:r>
            <a:r>
              <a:rPr lang="en-US" altLang="zh-CN" sz="1600" dirty="0" err="1">
                <a:latin typeface="Century Gothic" panose="020B0502020202020204" pitchFamily="34" charset="0"/>
              </a:rPr>
              <a:t>seedlen</a:t>
            </a:r>
            <a:r>
              <a:rPr lang="zh-CN" altLang="en-US" sz="1600" dirty="0">
                <a:latin typeface="Century Gothic" panose="020B0502020202020204" pitchFamily="34" charset="0"/>
              </a:rPr>
              <a:t>）： </a:t>
            </a:r>
            <a:r>
              <a:rPr lang="en-US" altLang="zh-CN" sz="1600" dirty="0" err="1">
                <a:solidFill>
                  <a:schemeClr val="accent4">
                    <a:lumMod val="60000"/>
                    <a:lumOff val="40000"/>
                  </a:schemeClr>
                </a:solidFill>
                <a:latin typeface="Century Gothic" panose="020B0502020202020204" pitchFamily="34" charset="0"/>
              </a:rPr>
              <a:t>seedlen</a:t>
            </a:r>
            <a:r>
              <a:rPr lang="zh-CN" altLang="en-US" sz="1600" dirty="0">
                <a:solidFill>
                  <a:schemeClr val="accent4">
                    <a:lumMod val="60000"/>
                    <a:lumOff val="40000"/>
                  </a:schemeClr>
                </a:solidFill>
                <a:latin typeface="Century Gothic" panose="020B0502020202020204" pitchFamily="34" charset="0"/>
              </a:rPr>
              <a:t>＝ </a:t>
            </a:r>
            <a:r>
              <a:rPr lang="en-US" altLang="zh-CN" sz="1600" dirty="0" err="1">
                <a:solidFill>
                  <a:schemeClr val="accent4">
                    <a:lumMod val="60000"/>
                    <a:lumOff val="40000"/>
                  </a:schemeClr>
                </a:solidFill>
                <a:latin typeface="Century Gothic" panose="020B0502020202020204" pitchFamily="34" charset="0"/>
              </a:rPr>
              <a:t>outlen</a:t>
            </a:r>
            <a:r>
              <a:rPr lang="en-US" altLang="zh-CN" sz="1600" dirty="0">
                <a:solidFill>
                  <a:schemeClr val="accent4">
                    <a:lumMod val="60000"/>
                    <a:lumOff val="40000"/>
                  </a:schemeClr>
                </a:solidFill>
                <a:latin typeface="Century Gothic" panose="020B0502020202020204" pitchFamily="34" charset="0"/>
              </a:rPr>
              <a:t> + </a:t>
            </a:r>
            <a:r>
              <a:rPr lang="en-US" altLang="zh-CN" sz="1600" dirty="0" err="1">
                <a:solidFill>
                  <a:schemeClr val="accent4">
                    <a:lumMod val="60000"/>
                    <a:lumOff val="40000"/>
                  </a:schemeClr>
                </a:solidFill>
                <a:latin typeface="Century Gothic" panose="020B0502020202020204" pitchFamily="34" charset="0"/>
              </a:rPr>
              <a:t>keylen</a:t>
            </a:r>
            <a:r>
              <a:rPr lang="zh-CN" altLang="en-US" sz="1600" dirty="0">
                <a:solidFill>
                  <a:schemeClr val="accent4">
                    <a:lumMod val="60000"/>
                    <a:lumOff val="40000"/>
                  </a:schemeClr>
                </a:solidFill>
                <a:latin typeface="Century Gothic" panose="020B0502020202020204" pitchFamily="34" charset="0"/>
              </a:rPr>
              <a:t>，</a:t>
            </a:r>
            <a:r>
              <a:rPr lang="zh-CN" altLang="en-US" sz="1600" dirty="0">
                <a:latin typeface="Century Gothic" panose="020B0502020202020204" pitchFamily="34" charset="0"/>
              </a:rPr>
              <a:t>种子是一个位串作为</a:t>
            </a:r>
            <a:r>
              <a:rPr lang="en-US" altLang="zh-CN" sz="1600" dirty="0">
                <a:latin typeface="Century Gothic" panose="020B0502020202020204" pitchFamily="34" charset="0"/>
              </a:rPr>
              <a:t>DRNG </a:t>
            </a:r>
            <a:r>
              <a:rPr lang="zh-CN" altLang="en-US" sz="1600" dirty="0">
                <a:latin typeface="Century Gothic" panose="020B0502020202020204" pitchFamily="34" charset="0"/>
              </a:rPr>
              <a:t>机制的输入，确定了</a:t>
            </a:r>
            <a:r>
              <a:rPr lang="en-US" altLang="zh-CN" sz="1600" dirty="0">
                <a:latin typeface="Century Gothic" panose="020B0502020202020204" pitchFamily="34" charset="0"/>
              </a:rPr>
              <a:t>DRNG </a:t>
            </a:r>
            <a:r>
              <a:rPr lang="zh-CN" altLang="en-US" sz="1600" dirty="0">
                <a:latin typeface="Century Gothic" panose="020B0502020202020204" pitchFamily="34" charset="0"/>
              </a:rPr>
              <a:t>的一部分内部状态，熵必须能保证</a:t>
            </a:r>
            <a:r>
              <a:rPr lang="en-US" altLang="zh-CN" sz="1600" dirty="0">
                <a:latin typeface="Century Gothic" panose="020B0502020202020204" pitchFamily="34" charset="0"/>
              </a:rPr>
              <a:t>DRNG </a:t>
            </a:r>
            <a:r>
              <a:rPr lang="zh-CN" altLang="en-US" sz="1600" dirty="0">
                <a:latin typeface="Century Gothic" panose="020B0502020202020204" pitchFamily="34" charset="0"/>
              </a:rPr>
              <a:t>安全性</a:t>
            </a:r>
            <a:endParaRPr lang="en-US" altLang="zh-CN" sz="1600" dirty="0">
              <a:latin typeface="Century Gothic" panose="020B0502020202020204" pitchFamily="34" charset="0"/>
            </a:endParaRPr>
          </a:p>
          <a:p>
            <a:pPr marL="742950" lvl="2" indent="-285750">
              <a:lnSpc>
                <a:spcPct val="150000"/>
              </a:lnSpc>
              <a:spcBef>
                <a:spcPts val="0"/>
              </a:spcBef>
            </a:pPr>
            <a:r>
              <a:rPr lang="zh-CN" altLang="en-US" sz="1600" dirty="0">
                <a:latin typeface="Century Gothic" panose="020B0502020202020204" pitchFamily="34" charset="0"/>
              </a:rPr>
              <a:t>补种间隔（</a:t>
            </a:r>
            <a:r>
              <a:rPr lang="en-US" altLang="zh-CN" sz="1600" dirty="0" err="1">
                <a:latin typeface="Century Gothic" panose="020B0502020202020204" pitchFamily="34" charset="0"/>
              </a:rPr>
              <a:t>reseed_interval</a:t>
            </a:r>
            <a:r>
              <a:rPr lang="zh-CN" altLang="en-US" sz="1600" dirty="0">
                <a:latin typeface="Century Gothic" panose="020B0502020202020204" pitchFamily="34" charset="0"/>
              </a:rPr>
              <a:t>）：用新种子更新算法前输出分组的最大数量</a:t>
            </a:r>
          </a:p>
        </p:txBody>
      </p:sp>
      <p:pic>
        <p:nvPicPr>
          <p:cNvPr id="6" name="图片 5">
            <a:extLst>
              <a:ext uri="{FF2B5EF4-FFF2-40B4-BE49-F238E27FC236}">
                <a16:creationId xmlns:a16="http://schemas.microsoft.com/office/drawing/2014/main" id="{4FBBE324-421F-40E2-9C4C-5C06E20D081A}"/>
              </a:ext>
            </a:extLst>
          </p:cNvPr>
          <p:cNvPicPr>
            <a:picLocks noChangeAspect="1"/>
          </p:cNvPicPr>
          <p:nvPr/>
        </p:nvPicPr>
        <p:blipFill>
          <a:blip r:embed="rId2"/>
          <a:stretch>
            <a:fillRect/>
          </a:stretch>
        </p:blipFill>
        <p:spPr>
          <a:xfrm>
            <a:off x="3612687" y="2635733"/>
            <a:ext cx="7595937" cy="15865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60941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3CA0C-98AA-4B76-BD66-C1104EA8EA6F}"/>
              </a:ext>
            </a:extLst>
          </p:cNvPr>
          <p:cNvSpPr>
            <a:spLocks noGrp="1"/>
          </p:cNvSpPr>
          <p:nvPr>
            <p:ph type="title"/>
          </p:nvPr>
        </p:nvSpPr>
        <p:spPr/>
        <p:txBody>
          <a:bodyPr/>
          <a:lstStyle/>
          <a:p>
            <a:r>
              <a:rPr lang="zh-CN" altLang="en-US" sz="2800" dirty="0">
                <a:latin typeface="Times New Roman" panose="02020603050405020304" pitchFamily="18" charset="0"/>
                <a:cs typeface="Times New Roman" panose="02020603050405020304" pitchFamily="18" charset="0"/>
              </a:rPr>
              <a:t>例：</a:t>
            </a:r>
            <a:r>
              <a:rPr lang="en-US" altLang="zh-CN" sz="2800" dirty="0">
                <a:latin typeface="Times New Roman" panose="02020603050405020304" pitchFamily="18" charset="0"/>
                <a:cs typeface="Times New Roman" panose="02020603050405020304" pitchFamily="18" charset="0"/>
              </a:rPr>
              <a:t>NIST CTR_DRBG</a:t>
            </a:r>
            <a:endParaRPr lang="zh-CN" altLang="en-US" sz="2800" dirty="0">
              <a:latin typeface="Times New Roman" panose="02020603050405020304" pitchFamily="18" charset="0"/>
              <a:ea typeface="Adobe 宋体 Std L" panose="02020300000000000000" pitchFamily="18" charset="-122"/>
            </a:endParaRPr>
          </a:p>
        </p:txBody>
      </p:sp>
      <p:pic>
        <p:nvPicPr>
          <p:cNvPr id="5" name="内容占位符 4"/>
          <p:cNvPicPr>
            <a:picLocks noGrp="1" noChangeAspect="1"/>
          </p:cNvPicPr>
          <p:nvPr>
            <p:ph sz="quarter" idx="4294967295"/>
          </p:nvPr>
        </p:nvPicPr>
        <p:blipFill>
          <a:blip r:embed="rId3"/>
          <a:stretch>
            <a:fillRect/>
          </a:stretch>
        </p:blipFill>
        <p:spPr>
          <a:xfrm>
            <a:off x="8240580" y="1639988"/>
            <a:ext cx="3176587" cy="3913187"/>
          </a:xfrm>
          <a:prstGeom prst="rect">
            <a:avLst/>
          </a:prstGeom>
          <a:ln>
            <a:noFill/>
          </a:ln>
          <a:effectLst>
            <a:outerShdw blurRad="292100" dist="139700" dir="2700000" algn="tl" rotWithShape="0">
              <a:srgbClr val="333333">
                <a:alpha val="65000"/>
              </a:srgbClr>
            </a:outerShdw>
          </a:effectLst>
        </p:spPr>
      </p:pic>
      <p:sp>
        <p:nvSpPr>
          <p:cNvPr id="4" name="内容占位符 3"/>
          <p:cNvSpPr>
            <a:spLocks noGrp="1"/>
          </p:cNvSpPr>
          <p:nvPr>
            <p:ph sz="quarter" idx="4294967295"/>
          </p:nvPr>
        </p:nvSpPr>
        <p:spPr>
          <a:xfrm>
            <a:off x="182625" y="904407"/>
            <a:ext cx="7956890" cy="6396038"/>
          </a:xfrm>
        </p:spPr>
        <p:txBody>
          <a:bodyPr/>
          <a:lstStyle/>
          <a:p>
            <a:pPr marL="284400"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初始化函数</a:t>
            </a:r>
            <a:endParaRPr lang="en-US" altLang="zh-CN" sz="1800" dirty="0">
              <a:latin typeface="Century Gothic" panose="020B0502020202020204" pitchFamily="34" charset="0"/>
            </a:endParaRPr>
          </a:p>
          <a:p>
            <a:pPr lvl="1">
              <a:lnSpc>
                <a:spcPct val="150000"/>
              </a:lnSpc>
              <a:spcBef>
                <a:spcPts val="0"/>
              </a:spcBef>
            </a:pPr>
            <a:r>
              <a:rPr lang="zh-CN" altLang="en-US" sz="1800" dirty="0">
                <a:latin typeface="Century Gothic" panose="020B0502020202020204" pitchFamily="34" charset="0"/>
              </a:rPr>
              <a:t>初始</a:t>
            </a:r>
            <a:r>
              <a:rPr lang="en-US" altLang="zh-CN" sz="1800" dirty="0">
                <a:latin typeface="Century Gothic" panose="020B0502020202020204" pitchFamily="34" charset="0"/>
              </a:rPr>
              <a:t>DRGB </a:t>
            </a:r>
            <a:r>
              <a:rPr lang="zh-CN" altLang="en-US" sz="1800" dirty="0">
                <a:latin typeface="Century Gothic" panose="020B0502020202020204" pitchFamily="34" charset="0"/>
              </a:rPr>
              <a:t>操作时 </a:t>
            </a:r>
            <a:r>
              <a:rPr lang="en-US" altLang="zh-CN" sz="1800" dirty="0">
                <a:solidFill>
                  <a:schemeClr val="accent4">
                    <a:lumMod val="60000"/>
                    <a:lumOff val="40000"/>
                  </a:schemeClr>
                </a:solidFill>
                <a:latin typeface="Century Gothic" panose="020B0502020202020204" pitchFamily="34" charset="0"/>
              </a:rPr>
              <a:t>K= 0 </a:t>
            </a:r>
            <a:r>
              <a:rPr lang="zh-CN" altLang="en-US" sz="1800" dirty="0">
                <a:solidFill>
                  <a:schemeClr val="accent4">
                    <a:lumMod val="60000"/>
                    <a:lumOff val="40000"/>
                  </a:schemeClr>
                </a:solidFill>
                <a:latin typeface="Century Gothic" panose="020B0502020202020204" pitchFamily="34" charset="0"/>
              </a:rPr>
              <a:t>、</a:t>
            </a:r>
            <a:r>
              <a:rPr lang="en-US" altLang="zh-CN" sz="1800" dirty="0">
                <a:solidFill>
                  <a:schemeClr val="accent4">
                    <a:lumMod val="60000"/>
                    <a:lumOff val="40000"/>
                  </a:schemeClr>
                </a:solidFill>
                <a:latin typeface="Century Gothic" panose="020B0502020202020204" pitchFamily="34" charset="0"/>
              </a:rPr>
              <a:t>V=0</a:t>
            </a:r>
            <a:endParaRPr lang="en-US" altLang="zh-CN" sz="1800" dirty="0">
              <a:latin typeface="Century Gothic" panose="020B0502020202020204" pitchFamily="34" charset="0"/>
            </a:endParaRPr>
          </a:p>
          <a:p>
            <a:pPr lvl="1">
              <a:lnSpc>
                <a:spcPct val="150000"/>
              </a:lnSpc>
              <a:spcBef>
                <a:spcPts val="0"/>
              </a:spcBef>
            </a:pPr>
            <a:r>
              <a:rPr lang="zh-CN" altLang="en-US" sz="1800" dirty="0">
                <a:latin typeface="Century Gothic" panose="020B0502020202020204" pitchFamily="34" charset="0"/>
              </a:rPr>
              <a:t>迭代</a:t>
            </a:r>
            <a:r>
              <a:rPr lang="en-US" altLang="zh-CN" sz="1800" dirty="0">
                <a:latin typeface="Century Gothic" panose="020B0502020202020204" pitchFamily="34" charset="0"/>
              </a:rPr>
              <a:t>CTR </a:t>
            </a:r>
            <a:r>
              <a:rPr lang="zh-CN" altLang="en-US" sz="1800" dirty="0">
                <a:latin typeface="Century Gothic" panose="020B0502020202020204" pitchFamily="34" charset="0"/>
              </a:rPr>
              <a:t>模式产生输出分组序列，每次加密后</a:t>
            </a:r>
            <a:r>
              <a:rPr lang="en-US" altLang="zh-CN" sz="1800" dirty="0">
                <a:latin typeface="Century Gothic" panose="020B0502020202020204" pitchFamily="34" charset="0"/>
              </a:rPr>
              <a:t>V </a:t>
            </a:r>
            <a:r>
              <a:rPr lang="zh-CN" altLang="en-US" sz="1800" dirty="0">
                <a:latin typeface="Century Gothic" panose="020B0502020202020204" pitchFamily="34" charset="0"/>
              </a:rPr>
              <a:t>加</a:t>
            </a:r>
            <a:r>
              <a:rPr lang="en-US" altLang="zh-CN" sz="1800" dirty="0">
                <a:latin typeface="Century Gothic" panose="020B0502020202020204" pitchFamily="34" charset="0"/>
              </a:rPr>
              <a:t>1 </a:t>
            </a:r>
            <a:r>
              <a:rPr lang="zh-CN" altLang="en-US" sz="1800" dirty="0">
                <a:latin typeface="Century Gothic" panose="020B0502020202020204" pitchFamily="34" charset="0"/>
              </a:rPr>
              <a:t>，</a:t>
            </a:r>
            <a:r>
              <a:rPr lang="zh-CN" altLang="en-US" sz="1800" dirty="0">
                <a:solidFill>
                  <a:schemeClr val="accent4">
                    <a:lumMod val="60000"/>
                    <a:lumOff val="40000"/>
                  </a:schemeClr>
                </a:solidFill>
                <a:latin typeface="Century Gothic" panose="020B0502020202020204" pitchFamily="34" charset="0"/>
              </a:rPr>
              <a:t>直到产生最后一个</a:t>
            </a:r>
            <a:r>
              <a:rPr lang="en-US" altLang="zh-CN" sz="1800" dirty="0" err="1">
                <a:solidFill>
                  <a:schemeClr val="accent4">
                    <a:lumMod val="60000"/>
                    <a:lumOff val="40000"/>
                  </a:schemeClr>
                </a:solidFill>
                <a:latin typeface="Century Gothic" panose="020B0502020202020204" pitchFamily="34" charset="0"/>
              </a:rPr>
              <a:t>seedlen</a:t>
            </a:r>
            <a:r>
              <a:rPr lang="zh-CN" altLang="en-US" sz="1800" dirty="0">
                <a:solidFill>
                  <a:schemeClr val="accent4">
                    <a:lumMod val="60000"/>
                    <a:lumOff val="40000"/>
                  </a:schemeClr>
                </a:solidFill>
                <a:latin typeface="Century Gothic" panose="020B0502020202020204" pitchFamily="34" charset="0"/>
              </a:rPr>
              <a:t>位</a:t>
            </a:r>
            <a:endParaRPr lang="en-US" altLang="zh-CN" sz="1800" dirty="0">
              <a:solidFill>
                <a:schemeClr val="accent4">
                  <a:lumMod val="60000"/>
                  <a:lumOff val="40000"/>
                </a:schemeClr>
              </a:solidFill>
              <a:latin typeface="Century Gothic" panose="020B0502020202020204" pitchFamily="34" charset="0"/>
            </a:endParaRPr>
          </a:p>
          <a:p>
            <a:pPr lvl="1">
              <a:lnSpc>
                <a:spcPct val="150000"/>
              </a:lnSpc>
              <a:spcBef>
                <a:spcPts val="0"/>
              </a:spcBef>
            </a:pPr>
            <a:r>
              <a:rPr lang="zh-CN" altLang="en-US" sz="1800" dirty="0">
                <a:latin typeface="Century Gothic" panose="020B0502020202020204" pitchFamily="34" charset="0"/>
              </a:rPr>
              <a:t>最左边的</a:t>
            </a:r>
            <a:r>
              <a:rPr lang="en-US" altLang="zh-CN" sz="1800" dirty="0" err="1">
                <a:latin typeface="Century Gothic" panose="020B0502020202020204" pitchFamily="34" charset="0"/>
              </a:rPr>
              <a:t>seedlen</a:t>
            </a:r>
            <a:r>
              <a:rPr lang="zh-CN" altLang="en-US" sz="1800" dirty="0">
                <a:latin typeface="Century Gothic" panose="020B0502020202020204" pitchFamily="34" charset="0"/>
              </a:rPr>
              <a:t>输出位异或熵源产生一个新的种子：种子的</a:t>
            </a:r>
            <a:r>
              <a:rPr lang="zh-CN" altLang="en-US" sz="1800" dirty="0">
                <a:solidFill>
                  <a:schemeClr val="accent4">
                    <a:lumMod val="60000"/>
                    <a:lumOff val="40000"/>
                  </a:schemeClr>
                </a:solidFill>
                <a:latin typeface="Century Gothic" panose="020B0502020202020204" pitchFamily="34" charset="0"/>
              </a:rPr>
              <a:t>最左边</a:t>
            </a:r>
            <a:r>
              <a:rPr lang="en-US" altLang="zh-CN" sz="1800" dirty="0" err="1">
                <a:solidFill>
                  <a:schemeClr val="accent4">
                    <a:lumMod val="60000"/>
                    <a:lumOff val="40000"/>
                  </a:schemeClr>
                </a:solidFill>
                <a:latin typeface="Century Gothic" panose="020B0502020202020204" pitchFamily="34" charset="0"/>
              </a:rPr>
              <a:t>keylen</a:t>
            </a:r>
            <a:r>
              <a:rPr lang="en-US" altLang="zh-CN" sz="1800" dirty="0">
                <a:latin typeface="Century Gothic" panose="020B0502020202020204" pitchFamily="34" charset="0"/>
              </a:rPr>
              <a:t> </a:t>
            </a:r>
            <a:r>
              <a:rPr lang="zh-CN" altLang="en-US" sz="1800" dirty="0">
                <a:latin typeface="Century Gothic" panose="020B0502020202020204" pitchFamily="34" charset="0"/>
              </a:rPr>
              <a:t>位是新密钥，种子的最</a:t>
            </a:r>
            <a:r>
              <a:rPr lang="zh-CN" altLang="en-US" sz="1800" dirty="0">
                <a:solidFill>
                  <a:schemeClr val="accent4">
                    <a:lumMod val="60000"/>
                    <a:lumOff val="40000"/>
                  </a:schemeClr>
                </a:solidFill>
                <a:latin typeface="Century Gothic" panose="020B0502020202020204" pitchFamily="34" charset="0"/>
              </a:rPr>
              <a:t>右边</a:t>
            </a:r>
            <a:r>
              <a:rPr lang="en-US" altLang="zh-CN" sz="1800" dirty="0" err="1">
                <a:solidFill>
                  <a:schemeClr val="accent4">
                    <a:lumMod val="60000"/>
                    <a:lumOff val="40000"/>
                  </a:schemeClr>
                </a:solidFill>
                <a:latin typeface="Century Gothic" panose="020B0502020202020204" pitchFamily="34" charset="0"/>
              </a:rPr>
              <a:t>outlen</a:t>
            </a:r>
            <a:r>
              <a:rPr lang="zh-CN" altLang="en-US" sz="1800" dirty="0">
                <a:solidFill>
                  <a:schemeClr val="accent4">
                    <a:lumMod val="60000"/>
                    <a:lumOff val="40000"/>
                  </a:schemeClr>
                </a:solidFill>
                <a:latin typeface="Century Gothic" panose="020B0502020202020204" pitchFamily="34" charset="0"/>
              </a:rPr>
              <a:t>位</a:t>
            </a:r>
            <a:r>
              <a:rPr lang="zh-CN" altLang="en-US" sz="1800" dirty="0">
                <a:latin typeface="Century Gothic" panose="020B0502020202020204" pitchFamily="34" charset="0"/>
              </a:rPr>
              <a:t>是新的计数器值</a:t>
            </a:r>
            <a:r>
              <a:rPr lang="en-US" altLang="zh-CN" sz="1800" dirty="0">
                <a:latin typeface="Century Gothic" panose="020B0502020202020204" pitchFamily="34" charset="0"/>
              </a:rPr>
              <a:t>V</a:t>
            </a:r>
          </a:p>
          <a:p>
            <a:pPr marL="284400"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更新函数</a:t>
            </a:r>
            <a:endParaRPr lang="en-US" altLang="zh-CN" sz="1800" dirty="0">
              <a:latin typeface="Century Gothic" panose="020B0502020202020204" pitchFamily="34" charset="0"/>
            </a:endParaRPr>
          </a:p>
          <a:p>
            <a:pPr lvl="1">
              <a:lnSpc>
                <a:spcPct val="150000"/>
              </a:lnSpc>
              <a:spcBef>
                <a:spcPts val="0"/>
              </a:spcBef>
            </a:pPr>
            <a:r>
              <a:rPr lang="zh-CN" altLang="en-US" sz="1800" dirty="0">
                <a:latin typeface="Century Gothic" panose="020B0502020202020204" pitchFamily="34" charset="0"/>
              </a:rPr>
              <a:t>使用参数</a:t>
            </a:r>
            <a:r>
              <a:rPr lang="en-US" altLang="zh-CN" sz="1800" dirty="0" err="1">
                <a:latin typeface="Century Gothic" panose="020B0502020202020204" pitchFamily="34" charset="0"/>
              </a:rPr>
              <a:t>reseed_interval</a:t>
            </a:r>
            <a:r>
              <a:rPr lang="zh-CN" altLang="en-US" sz="1800" dirty="0">
                <a:latin typeface="Century Gothic" panose="020B0502020202020204" pitchFamily="34" charset="0"/>
              </a:rPr>
              <a:t>来设置熵源更新频率，</a:t>
            </a:r>
            <a:r>
              <a:rPr lang="zh-CN" altLang="en-US" sz="1800" dirty="0">
                <a:solidFill>
                  <a:schemeClr val="accent4">
                    <a:lumMod val="60000"/>
                    <a:lumOff val="40000"/>
                  </a:schemeClr>
                </a:solidFill>
                <a:latin typeface="Century Gothic" panose="020B0502020202020204" pitchFamily="34" charset="0"/>
              </a:rPr>
              <a:t>提高安全性</a:t>
            </a:r>
            <a:endParaRPr lang="en-US" altLang="zh-CN" sz="1800" dirty="0">
              <a:solidFill>
                <a:schemeClr val="accent4">
                  <a:lumMod val="60000"/>
                  <a:lumOff val="40000"/>
                </a:schemeClr>
              </a:solidFill>
              <a:latin typeface="Century Gothic" panose="020B0502020202020204" pitchFamily="34" charset="0"/>
            </a:endParaRPr>
          </a:p>
          <a:p>
            <a:pPr lvl="1">
              <a:lnSpc>
                <a:spcPct val="150000"/>
              </a:lnSpc>
              <a:spcBef>
                <a:spcPts val="0"/>
              </a:spcBef>
            </a:pPr>
            <a:r>
              <a:rPr lang="zh-CN" altLang="en-US" sz="1800" dirty="0">
                <a:latin typeface="Century Gothic" panose="020B0502020202020204" pitchFamily="34" charset="0"/>
              </a:rPr>
              <a:t>在产生阶段， </a:t>
            </a:r>
            <a:r>
              <a:rPr lang="en-US" altLang="zh-CN" sz="1800" dirty="0">
                <a:solidFill>
                  <a:schemeClr val="accent4">
                    <a:lumMod val="60000"/>
                    <a:lumOff val="40000"/>
                  </a:schemeClr>
                </a:solidFill>
                <a:latin typeface="Century Gothic" panose="020B0502020202020204" pitchFamily="34" charset="0"/>
              </a:rPr>
              <a:t>reseed counter </a:t>
            </a:r>
            <a:r>
              <a:rPr lang="zh-CN" altLang="en-US" sz="1800" dirty="0">
                <a:latin typeface="Century Gothic" panose="020B0502020202020204" pitchFamily="34" charset="0"/>
              </a:rPr>
              <a:t>初始化为</a:t>
            </a:r>
            <a:r>
              <a:rPr lang="en-US" altLang="zh-CN" sz="1800" dirty="0">
                <a:latin typeface="Century Gothic" panose="020B0502020202020204" pitchFamily="34" charset="0"/>
              </a:rPr>
              <a:t>1</a:t>
            </a:r>
            <a:r>
              <a:rPr lang="zh-CN" altLang="en-US" sz="1800" dirty="0">
                <a:latin typeface="Century Gothic" panose="020B0502020202020204" pitchFamily="34" charset="0"/>
              </a:rPr>
              <a:t>且每次迭代都增加，当</a:t>
            </a:r>
            <a:r>
              <a:rPr lang="en-US" altLang="zh-CN" sz="1800" dirty="0">
                <a:latin typeface="Century Gothic" panose="020B0502020202020204" pitchFamily="34" charset="0"/>
              </a:rPr>
              <a:t>reseed counter </a:t>
            </a:r>
            <a:r>
              <a:rPr lang="zh-CN" altLang="en-US" sz="1800" dirty="0">
                <a:latin typeface="Century Gothic" panose="020B0502020202020204" pitchFamily="34" charset="0"/>
              </a:rPr>
              <a:t>达到</a:t>
            </a:r>
            <a:r>
              <a:rPr lang="en-US" altLang="zh-CN" sz="1800" dirty="0" err="1">
                <a:latin typeface="Century Gothic" panose="020B0502020202020204" pitchFamily="34" charset="0"/>
              </a:rPr>
              <a:t>reseed_interval</a:t>
            </a:r>
            <a:r>
              <a:rPr lang="en-US" altLang="zh-CN" sz="1800" dirty="0">
                <a:latin typeface="Century Gothic" panose="020B0502020202020204" pitchFamily="34" charset="0"/>
              </a:rPr>
              <a:t> </a:t>
            </a:r>
            <a:r>
              <a:rPr lang="zh-CN" altLang="en-US" sz="1800" dirty="0">
                <a:latin typeface="Century Gothic" panose="020B0502020202020204" pitchFamily="34" charset="0"/>
              </a:rPr>
              <a:t>时调用更新函数</a:t>
            </a:r>
            <a:endParaRPr lang="en-US" altLang="zh-CN" sz="1800" dirty="0">
              <a:latin typeface="Century Gothic" panose="020B0502020202020204" pitchFamily="34" charset="0"/>
            </a:endParaRPr>
          </a:p>
          <a:p>
            <a:pPr lvl="1">
              <a:lnSpc>
                <a:spcPct val="150000"/>
              </a:lnSpc>
              <a:spcBef>
                <a:spcPts val="0"/>
              </a:spcBef>
            </a:pPr>
            <a:r>
              <a:rPr lang="zh-CN" altLang="en-US" sz="1800" dirty="0">
                <a:latin typeface="Century Gothic" panose="020B0502020202020204" pitchFamily="34" charset="0"/>
              </a:rPr>
              <a:t>更新函数和初始化函数相同：</a:t>
            </a:r>
            <a:r>
              <a:rPr lang="zh-CN" altLang="en-US" sz="1800" dirty="0">
                <a:solidFill>
                  <a:schemeClr val="accent4">
                    <a:lumMod val="60000"/>
                    <a:lumOff val="40000"/>
                  </a:schemeClr>
                </a:solidFill>
                <a:latin typeface="Century Gothic" panose="020B0502020202020204" pitchFamily="34" charset="0"/>
              </a:rPr>
              <a:t>最后一组被生成函数使用</a:t>
            </a:r>
            <a:r>
              <a:rPr lang="zh-CN" altLang="en-US" sz="1800" dirty="0">
                <a:latin typeface="Century Gothic" panose="020B0502020202020204" pitchFamily="34" charset="0"/>
              </a:rPr>
              <a:t>的</a:t>
            </a:r>
            <a:r>
              <a:rPr lang="en-US" altLang="zh-CN" sz="1800" dirty="0">
                <a:latin typeface="Century Gothic" panose="020B0502020202020204" pitchFamily="34" charset="0"/>
              </a:rPr>
              <a:t>Key </a:t>
            </a:r>
            <a:r>
              <a:rPr lang="zh-CN" altLang="en-US" sz="1800" dirty="0">
                <a:latin typeface="Century Gothic" panose="020B0502020202020204" pitchFamily="34" charset="0"/>
              </a:rPr>
              <a:t>和</a:t>
            </a:r>
            <a:r>
              <a:rPr lang="en-US" altLang="zh-CN" sz="1800" dirty="0">
                <a:latin typeface="Century Gothic" panose="020B0502020202020204" pitchFamily="34" charset="0"/>
              </a:rPr>
              <a:t>V </a:t>
            </a:r>
            <a:r>
              <a:rPr lang="zh-CN" altLang="en-US" sz="1800" dirty="0">
                <a:latin typeface="Century Gothic" panose="020B0502020202020204" pitchFamily="34" charset="0"/>
              </a:rPr>
              <a:t>值作为更新函数的输入参数</a:t>
            </a:r>
            <a:endParaRPr lang="en-US" altLang="zh-CN" sz="1800" dirty="0">
              <a:latin typeface="Century Gothic" panose="020B0502020202020204" pitchFamily="34" charset="0"/>
            </a:endParaRPr>
          </a:p>
          <a:p>
            <a:pPr lvl="1">
              <a:lnSpc>
                <a:spcPct val="150000"/>
              </a:lnSpc>
              <a:spcBef>
                <a:spcPts val="0"/>
              </a:spcBef>
            </a:pPr>
            <a:r>
              <a:rPr lang="zh-CN" altLang="en-US" sz="1800" dirty="0">
                <a:solidFill>
                  <a:schemeClr val="accent4">
                    <a:lumMod val="60000"/>
                    <a:lumOff val="40000"/>
                  </a:schemeClr>
                </a:solidFill>
                <a:latin typeface="Century Gothic" panose="020B0502020202020204" pitchFamily="34" charset="0"/>
              </a:rPr>
              <a:t>异或熵源</a:t>
            </a:r>
            <a:r>
              <a:rPr lang="zh-CN" altLang="en-US" sz="1800" dirty="0">
                <a:latin typeface="Century Gothic" panose="020B0502020202020204" pitchFamily="34" charset="0"/>
              </a:rPr>
              <a:t>生成一个新种子</a:t>
            </a:r>
            <a:r>
              <a:rPr lang="en-US" altLang="zh-CN" sz="1800" dirty="0">
                <a:latin typeface="Century Gothic" panose="020B0502020202020204" pitchFamily="34" charset="0"/>
              </a:rPr>
              <a:t>(</a:t>
            </a:r>
            <a:r>
              <a:rPr lang="en-US" altLang="zh-CN" sz="1800" dirty="0" err="1">
                <a:latin typeface="Century Gothic" panose="020B0502020202020204" pitchFamily="34" charset="0"/>
              </a:rPr>
              <a:t>key,V</a:t>
            </a:r>
            <a:r>
              <a:rPr lang="en-US" altLang="zh-CN" sz="1800" dirty="0">
                <a:latin typeface="Century Gothic" panose="020B0502020202020204" pitchFamily="34" charset="0"/>
              </a:rPr>
              <a:t>)</a:t>
            </a:r>
            <a:endParaRPr lang="zh-CN" altLang="en-US" sz="1800" dirty="0">
              <a:latin typeface="Century Gothic" panose="020B0502020202020204" pitchFamily="34" charset="0"/>
            </a:endParaRPr>
          </a:p>
          <a:p>
            <a:pPr lvl="1">
              <a:lnSpc>
                <a:spcPct val="150000"/>
              </a:lnSpc>
              <a:spcBef>
                <a:spcPts val="0"/>
              </a:spcBef>
            </a:pPr>
            <a:endParaRPr lang="zh-CN" altLang="en-US" sz="1800" dirty="0">
              <a:latin typeface="Century Gothic" panose="020B0502020202020204" pitchFamily="34" charset="0"/>
            </a:endParaRPr>
          </a:p>
        </p:txBody>
      </p:sp>
    </p:spTree>
    <p:extLst>
      <p:ext uri="{BB962C8B-B14F-4D97-AF65-F5344CB8AC3E}">
        <p14:creationId xmlns:p14="http://schemas.microsoft.com/office/powerpoint/2010/main" val="18733895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3351200" y="2339984"/>
            <a:ext cx="5335600" cy="3771299"/>
          </a:xfrm>
          <a:prstGeom prst="rect">
            <a:avLst/>
          </a:prstGeom>
          <a:ln>
            <a:noFill/>
          </a:ln>
          <a:effectLst>
            <a:outerShdw blurRad="292100" dist="139700" dir="2700000" algn="tl" rotWithShape="0">
              <a:srgbClr val="333333">
                <a:alpha val="65000"/>
              </a:srgbClr>
            </a:outerShdw>
          </a:effectLst>
        </p:spPr>
      </p:pic>
      <p:sp>
        <p:nvSpPr>
          <p:cNvPr id="2" name="标题 1">
            <a:extLst>
              <a:ext uri="{FF2B5EF4-FFF2-40B4-BE49-F238E27FC236}">
                <a16:creationId xmlns:a16="http://schemas.microsoft.com/office/drawing/2014/main" id="{D183CA0C-98AA-4B76-BD66-C1104EA8EA6F}"/>
              </a:ext>
            </a:extLst>
          </p:cNvPr>
          <p:cNvSpPr>
            <a:spLocks noGrp="1"/>
          </p:cNvSpPr>
          <p:nvPr>
            <p:ph type="title"/>
          </p:nvPr>
        </p:nvSpPr>
        <p:spPr/>
        <p:txBody>
          <a:bodyPr/>
          <a:lstStyle/>
          <a:p>
            <a:r>
              <a:rPr lang="zh-CN" altLang="en-US" sz="2800" dirty="0">
                <a:latin typeface="Times New Roman" panose="02020603050405020304" pitchFamily="18" charset="0"/>
                <a:cs typeface="Times New Roman" panose="02020603050405020304" pitchFamily="18" charset="0"/>
              </a:rPr>
              <a:t>例：</a:t>
            </a:r>
            <a:r>
              <a:rPr lang="en-US" altLang="zh-CN" sz="2800" dirty="0">
                <a:latin typeface="Times New Roman" panose="02020603050405020304" pitchFamily="18" charset="0"/>
                <a:cs typeface="Times New Roman" panose="02020603050405020304" pitchFamily="18" charset="0"/>
              </a:rPr>
              <a:t>NIST CTR_DRBG</a:t>
            </a:r>
            <a:endParaRPr lang="zh-CN" altLang="en-US" sz="2800" dirty="0">
              <a:latin typeface="Times New Roman" panose="02020603050405020304" pitchFamily="18" charset="0"/>
              <a:ea typeface="Adobe 宋体 Std L" panose="02020300000000000000" pitchFamily="18" charset="-122"/>
            </a:endParaRPr>
          </a:p>
        </p:txBody>
      </p:sp>
      <p:sp>
        <p:nvSpPr>
          <p:cNvPr id="4" name="内容占位符 3"/>
          <p:cNvSpPr>
            <a:spLocks noGrp="1"/>
          </p:cNvSpPr>
          <p:nvPr>
            <p:ph sz="quarter" idx="4294967295"/>
          </p:nvPr>
        </p:nvSpPr>
        <p:spPr>
          <a:xfrm>
            <a:off x="668953" y="895149"/>
            <a:ext cx="10833235" cy="1444835"/>
          </a:xfrm>
        </p:spPr>
        <p:txBody>
          <a:bodyPr/>
          <a:lstStyle/>
          <a:p>
            <a:pPr marL="284400"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产生函数</a:t>
            </a:r>
            <a:endParaRPr lang="en-US" altLang="zh-CN" sz="1800" dirty="0">
              <a:latin typeface="Century Gothic" panose="020B0502020202020204" pitchFamily="34" charset="0"/>
            </a:endParaRPr>
          </a:p>
          <a:p>
            <a:pPr lvl="1">
              <a:lnSpc>
                <a:spcPct val="150000"/>
              </a:lnSpc>
              <a:spcBef>
                <a:spcPts val="0"/>
              </a:spcBef>
            </a:pPr>
            <a:r>
              <a:rPr lang="zh-CN" altLang="en-US" sz="1800" dirty="0">
                <a:latin typeface="Century Gothic" panose="020B0502020202020204" pitchFamily="34" charset="0"/>
              </a:rPr>
              <a:t>一旦获取</a:t>
            </a:r>
            <a:r>
              <a:rPr lang="en-US" altLang="zh-CN" sz="1800" dirty="0">
                <a:latin typeface="Century Gothic" panose="020B0502020202020204" pitchFamily="34" charset="0"/>
              </a:rPr>
              <a:t>Key </a:t>
            </a:r>
            <a:r>
              <a:rPr lang="zh-CN" altLang="en-US" sz="1800" dirty="0">
                <a:latin typeface="Century Gothic" panose="020B0502020202020204" pitchFamily="34" charset="0"/>
              </a:rPr>
              <a:t>和</a:t>
            </a:r>
            <a:r>
              <a:rPr lang="en-US" altLang="zh-CN" sz="1800" dirty="0">
                <a:latin typeface="Century Gothic" panose="020B0502020202020204" pitchFamily="34" charset="0"/>
              </a:rPr>
              <a:t>V </a:t>
            </a:r>
            <a:r>
              <a:rPr lang="zh-CN" altLang="en-US" sz="1800" dirty="0">
                <a:latin typeface="Century Gothic" panose="020B0502020202020204" pitchFamily="34" charset="0"/>
              </a:rPr>
              <a:t>的值后</a:t>
            </a:r>
            <a:r>
              <a:rPr lang="en-US" altLang="zh-CN" sz="1800" dirty="0">
                <a:latin typeface="Century Gothic" panose="020B0502020202020204" pitchFamily="34" charset="0"/>
              </a:rPr>
              <a:t>DRBG</a:t>
            </a:r>
            <a:r>
              <a:rPr lang="zh-CN" altLang="en-US" sz="1800" dirty="0">
                <a:latin typeface="Century Gothic" panose="020B0502020202020204" pitchFamily="34" charset="0"/>
              </a:rPr>
              <a:t>就进入产生阶段且能生成伪随机位，</a:t>
            </a:r>
            <a:r>
              <a:rPr lang="zh-CN" altLang="en-US" sz="1800" dirty="0">
                <a:solidFill>
                  <a:schemeClr val="accent4">
                    <a:lumMod val="60000"/>
                    <a:lumOff val="40000"/>
                  </a:schemeClr>
                </a:solidFill>
                <a:latin typeface="Century Gothic" panose="020B0502020202020204" pitchFamily="34" charset="0"/>
              </a:rPr>
              <a:t>每次一个分组</a:t>
            </a:r>
            <a:endParaRPr lang="en-US" altLang="zh-CN" sz="1800" dirty="0">
              <a:latin typeface="Century Gothic" panose="020B0502020202020204" pitchFamily="34" charset="0"/>
            </a:endParaRPr>
          </a:p>
          <a:p>
            <a:pPr lvl="1">
              <a:lnSpc>
                <a:spcPct val="150000"/>
              </a:lnSpc>
              <a:spcBef>
                <a:spcPts val="0"/>
              </a:spcBef>
            </a:pPr>
            <a:r>
              <a:rPr lang="zh-CN" altLang="en-US" sz="1800" dirty="0">
                <a:latin typeface="Century Gothic" panose="020B0502020202020204" pitchFamily="34" charset="0"/>
              </a:rPr>
              <a:t>迭代加密函数生成期望的伪随机位，每次迭代使用</a:t>
            </a:r>
            <a:r>
              <a:rPr lang="zh-CN" altLang="en-US" sz="1800" dirty="0">
                <a:solidFill>
                  <a:schemeClr val="accent4">
                    <a:lumMod val="60000"/>
                    <a:lumOff val="40000"/>
                  </a:schemeClr>
                </a:solidFill>
                <a:latin typeface="Century Gothic" panose="020B0502020202020204" pitchFamily="34" charset="0"/>
              </a:rPr>
              <a:t>相同的密钥</a:t>
            </a:r>
            <a:r>
              <a:rPr lang="zh-CN" altLang="en-US" sz="1800" dirty="0">
                <a:latin typeface="Century Gothic" panose="020B0502020202020204" pitchFamily="34" charset="0"/>
              </a:rPr>
              <a:t>，计数器值</a:t>
            </a:r>
            <a:r>
              <a:rPr lang="en-US" altLang="zh-CN" sz="1800" dirty="0">
                <a:latin typeface="Century Gothic" panose="020B0502020202020204" pitchFamily="34" charset="0"/>
              </a:rPr>
              <a:t>V</a:t>
            </a:r>
            <a:r>
              <a:rPr lang="zh-CN" altLang="en-US" sz="1800" dirty="0">
                <a:solidFill>
                  <a:schemeClr val="accent4">
                    <a:lumMod val="60000"/>
                    <a:lumOff val="40000"/>
                  </a:schemeClr>
                </a:solidFill>
                <a:latin typeface="Century Gothic" panose="020B0502020202020204" pitchFamily="34" charset="0"/>
              </a:rPr>
              <a:t>每次迭代加</a:t>
            </a:r>
            <a:r>
              <a:rPr lang="en-US" altLang="zh-CN" sz="1800" dirty="0">
                <a:solidFill>
                  <a:schemeClr val="accent4">
                    <a:lumMod val="60000"/>
                    <a:lumOff val="40000"/>
                  </a:schemeClr>
                </a:solidFill>
                <a:latin typeface="Century Gothic" panose="020B0502020202020204" pitchFamily="34" charset="0"/>
              </a:rPr>
              <a:t>1</a:t>
            </a:r>
            <a:endParaRPr lang="zh-CN" altLang="en-US" sz="1800" dirty="0">
              <a:solidFill>
                <a:schemeClr val="accent4">
                  <a:lumMod val="60000"/>
                  <a:lumOff val="40000"/>
                </a:schemeClr>
              </a:solidFill>
              <a:latin typeface="Century Gothic" panose="020B0502020202020204" pitchFamily="34" charset="0"/>
            </a:endParaRPr>
          </a:p>
          <a:p>
            <a:pPr lvl="1">
              <a:lnSpc>
                <a:spcPct val="150000"/>
              </a:lnSpc>
              <a:spcBef>
                <a:spcPts val="0"/>
              </a:spcBef>
            </a:pPr>
            <a:endParaRPr lang="zh-CN" altLang="en-US" sz="1800" dirty="0">
              <a:latin typeface="Century Gothic" panose="020B0502020202020204" pitchFamily="34" charset="0"/>
            </a:endParaRPr>
          </a:p>
        </p:txBody>
      </p:sp>
    </p:spTree>
    <p:extLst>
      <p:ext uri="{BB962C8B-B14F-4D97-AF65-F5344CB8AC3E}">
        <p14:creationId xmlns:p14="http://schemas.microsoft.com/office/powerpoint/2010/main" val="350401909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120640" y="1183043"/>
            <a:ext cx="6718433" cy="4954232"/>
            <a:chOff x="5482591" y="1354493"/>
            <a:chExt cx="6718433" cy="4954232"/>
          </a:xfrm>
        </p:grpSpPr>
        <p:grpSp>
          <p:nvGrpSpPr>
            <p:cNvPr id="26" name="组合 25"/>
            <p:cNvGrpSpPr/>
            <p:nvPr/>
          </p:nvGrpSpPr>
          <p:grpSpPr>
            <a:xfrm>
              <a:off x="8398149" y="6153823"/>
              <a:ext cx="789631" cy="154902"/>
              <a:chOff x="7957225" y="6063574"/>
              <a:chExt cx="1190110"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286215" y="4171068"/>
              <a:ext cx="522507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True Random Number Generator</a:t>
              </a:r>
              <a:endParaRPr lang="zh-CN" altLang="en-US" sz="2800" dirty="0">
                <a:solidFill>
                  <a:schemeClr val="bg2">
                    <a:lumMod val="75000"/>
                  </a:schemeClr>
                </a:solidFill>
                <a:cs typeface="+mn-ea"/>
                <a:sym typeface="+mn-lt"/>
              </a:endParaRPr>
            </a:p>
          </p:txBody>
        </p:sp>
        <p:sp>
          <p:nvSpPr>
            <p:cNvPr id="28" name="文本占位符 12"/>
            <p:cNvSpPr txBox="1"/>
            <p:nvPr/>
          </p:nvSpPr>
          <p:spPr>
            <a:xfrm>
              <a:off x="5482591" y="3031304"/>
              <a:ext cx="67184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真随机数发生器</a:t>
              </a: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
        <p:nvSpPr>
          <p:cNvPr id="11" name="椭圆 10">
            <a:extLst>
              <a:ext uri="{FF2B5EF4-FFF2-40B4-BE49-F238E27FC236}">
                <a16:creationId xmlns:a16="http://schemas.microsoft.com/office/drawing/2014/main" id="{C9B5B0C2-5E35-4159-90DA-500F8C5ED80E}"/>
              </a:ext>
            </a:extLst>
          </p:cNvPr>
          <p:cNvSpPr/>
          <p:nvPr/>
        </p:nvSpPr>
        <p:spPr>
          <a:xfrm>
            <a:off x="8882503" y="5982397"/>
            <a:ext cx="154902" cy="1549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869E59-79B5-46BD-9B59-259A10BD6F0B}"/>
              </a:ext>
            </a:extLst>
          </p:cNvPr>
          <p:cNvPicPr>
            <a:picLocks noChangeAspect="1"/>
          </p:cNvPicPr>
          <p:nvPr/>
        </p:nvPicPr>
        <p:blipFill>
          <a:blip r:embed="rId3"/>
          <a:stretch>
            <a:fillRect/>
          </a:stretch>
        </p:blipFill>
        <p:spPr>
          <a:xfrm>
            <a:off x="6651790" y="1798538"/>
            <a:ext cx="5139816" cy="1926320"/>
          </a:xfrm>
          <a:prstGeom prst="rect">
            <a:avLst/>
          </a:prstGeom>
          <a:ln>
            <a:noFill/>
          </a:ln>
          <a:effectLst>
            <a:outerShdw blurRad="292100" dist="139700" dir="2700000" algn="tl" rotWithShape="0">
              <a:srgbClr val="333333">
                <a:alpha val="65000"/>
              </a:srgbClr>
            </a:outerShdw>
          </a:effectLst>
        </p:spPr>
      </p:pic>
      <p:sp>
        <p:nvSpPr>
          <p:cNvPr id="5" name="标题 4">
            <a:extLst>
              <a:ext uri="{FF2B5EF4-FFF2-40B4-BE49-F238E27FC236}">
                <a16:creationId xmlns:a16="http://schemas.microsoft.com/office/drawing/2014/main" id="{742B4A3C-EAB3-421C-B727-7C1027650B32}"/>
              </a:ext>
            </a:extLst>
          </p:cNvPr>
          <p:cNvSpPr>
            <a:spLocks noGrp="1"/>
          </p:cNvSpPr>
          <p:nvPr>
            <p:ph type="title"/>
          </p:nvPr>
        </p:nvSpPr>
        <p:spPr>
          <a:xfrm>
            <a:off x="577850" y="249067"/>
            <a:ext cx="8643848" cy="480131"/>
          </a:xfrm>
        </p:spPr>
        <p:txBody>
          <a:bodyPr/>
          <a:lstStyle/>
          <a:p>
            <a:r>
              <a:rPr lang="en-US" altLang="zh-CN" dirty="0"/>
              <a:t>TRNG</a:t>
            </a:r>
            <a:r>
              <a:rPr lang="zh-CN" altLang="en-US" dirty="0"/>
              <a:t>基本概念</a:t>
            </a:r>
          </a:p>
        </p:txBody>
      </p:sp>
      <p:sp>
        <p:nvSpPr>
          <p:cNvPr id="2" name="内容占位符 1">
            <a:extLst>
              <a:ext uri="{FF2B5EF4-FFF2-40B4-BE49-F238E27FC236}">
                <a16:creationId xmlns:a16="http://schemas.microsoft.com/office/drawing/2014/main" id="{958B1E4D-7418-4DC5-8250-21729E76E219}"/>
              </a:ext>
            </a:extLst>
          </p:cNvPr>
          <p:cNvSpPr>
            <a:spLocks noGrp="1"/>
          </p:cNvSpPr>
          <p:nvPr>
            <p:ph idx="4294967295"/>
          </p:nvPr>
        </p:nvSpPr>
        <p:spPr>
          <a:xfrm>
            <a:off x="764038" y="2627199"/>
            <a:ext cx="5942832" cy="3771569"/>
          </a:xfrm>
        </p:spPr>
        <p:txBody>
          <a:bodyPr>
            <a:spAutoFit/>
          </a:bodyPr>
          <a:lstStyle/>
          <a:p>
            <a:pPr marL="284400"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数字噪声源</a:t>
            </a:r>
            <a:endParaRPr lang="en-US" altLang="zh-CN" sz="1800" dirty="0">
              <a:latin typeface="Century Gothic" panose="020B0502020202020204" pitchFamily="34" charset="0"/>
            </a:endParaRPr>
          </a:p>
          <a:p>
            <a:pPr lvl="1">
              <a:lnSpc>
                <a:spcPct val="130000"/>
              </a:lnSpc>
              <a:spcBef>
                <a:spcPts val="0"/>
              </a:spcBef>
            </a:pPr>
            <a:r>
              <a:rPr lang="zh-CN" altLang="en-US" sz="1800" dirty="0">
                <a:latin typeface="Century Gothic" panose="020B0502020202020204" pitchFamily="34" charset="0"/>
              </a:rPr>
              <a:t>每比特的</a:t>
            </a:r>
            <a:r>
              <a:rPr lang="zh-CN" altLang="en-US" sz="1800" dirty="0">
                <a:solidFill>
                  <a:schemeClr val="accent4">
                    <a:lumMod val="60000"/>
                    <a:lumOff val="40000"/>
                  </a:schemeClr>
                </a:solidFill>
                <a:latin typeface="Century Gothic" panose="020B0502020202020204" pitchFamily="34" charset="0"/>
              </a:rPr>
              <a:t>熵率</a:t>
            </a:r>
            <a:r>
              <a:rPr lang="zh-CN" altLang="en-US" sz="1800" dirty="0">
                <a:latin typeface="Century Gothic" panose="020B0502020202020204" pitchFamily="34" charset="0"/>
              </a:rPr>
              <a:t>应该尽可能</a:t>
            </a:r>
            <a:r>
              <a:rPr lang="zh-CN" altLang="en-US" sz="1800" dirty="0">
                <a:solidFill>
                  <a:schemeClr val="accent4">
                    <a:lumMod val="60000"/>
                    <a:lumOff val="40000"/>
                  </a:schemeClr>
                </a:solidFill>
                <a:latin typeface="Century Gothic" panose="020B0502020202020204" pitchFamily="34" charset="0"/>
              </a:rPr>
              <a:t>高</a:t>
            </a:r>
            <a:endParaRPr lang="en-US" altLang="zh-CN" sz="1800" dirty="0">
              <a:solidFill>
                <a:schemeClr val="accent4">
                  <a:lumMod val="60000"/>
                  <a:lumOff val="40000"/>
                </a:schemeClr>
              </a:solidFill>
              <a:latin typeface="Century Gothic" panose="020B0502020202020204" pitchFamily="34" charset="0"/>
            </a:endParaRPr>
          </a:p>
          <a:p>
            <a:pPr lvl="1">
              <a:lnSpc>
                <a:spcPct val="130000"/>
              </a:lnSpc>
              <a:spcBef>
                <a:spcPts val="0"/>
              </a:spcBef>
            </a:pPr>
            <a:r>
              <a:rPr lang="zh-CN" altLang="en-US" sz="1800" dirty="0">
                <a:latin typeface="Century Gothic" panose="020B0502020202020204" pitchFamily="34" charset="0"/>
              </a:rPr>
              <a:t>应具有</a:t>
            </a:r>
            <a:r>
              <a:rPr lang="zh-CN" altLang="en-US" sz="1800" dirty="0">
                <a:solidFill>
                  <a:schemeClr val="accent4">
                    <a:lumMod val="60000"/>
                    <a:lumOff val="40000"/>
                  </a:schemeClr>
                </a:solidFill>
                <a:latin typeface="Century Gothic" panose="020B0502020202020204" pitchFamily="34" charset="0"/>
              </a:rPr>
              <a:t>足够</a:t>
            </a:r>
            <a:r>
              <a:rPr lang="zh-CN" altLang="en-US" sz="1800" dirty="0">
                <a:latin typeface="Century Gothic" panose="020B0502020202020204" pitchFamily="34" charset="0"/>
              </a:rPr>
              <a:t>的</a:t>
            </a:r>
            <a:r>
              <a:rPr lang="zh-CN" altLang="en-US" sz="1800" dirty="0">
                <a:solidFill>
                  <a:schemeClr val="accent4">
                    <a:lumMod val="60000"/>
                    <a:lumOff val="40000"/>
                  </a:schemeClr>
                </a:solidFill>
                <a:latin typeface="Century Gothic" panose="020B0502020202020204" pitchFamily="34" charset="0"/>
              </a:rPr>
              <a:t>比特率</a:t>
            </a:r>
            <a:endParaRPr lang="en-US" altLang="zh-CN" sz="1800" dirty="0">
              <a:solidFill>
                <a:schemeClr val="accent4">
                  <a:lumMod val="60000"/>
                  <a:lumOff val="40000"/>
                </a:schemeClr>
              </a:solidFill>
              <a:latin typeface="Century Gothic" panose="020B0502020202020204" pitchFamily="34" charset="0"/>
            </a:endParaRPr>
          </a:p>
          <a:p>
            <a:pPr lvl="1">
              <a:lnSpc>
                <a:spcPct val="130000"/>
              </a:lnSpc>
              <a:spcBef>
                <a:spcPts val="0"/>
              </a:spcBef>
            </a:pPr>
            <a:r>
              <a:rPr lang="zh-CN" altLang="en-US" sz="1800" dirty="0">
                <a:latin typeface="Century Gothic" panose="020B0502020202020204" pitchFamily="34" charset="0"/>
              </a:rPr>
              <a:t>不可操作（健壮性）</a:t>
            </a:r>
            <a:endParaRPr lang="en-US" altLang="zh-CN" sz="1800" dirty="0">
              <a:latin typeface="Century Gothic" panose="020B0502020202020204" pitchFamily="34" charset="0"/>
            </a:endParaRPr>
          </a:p>
          <a:p>
            <a:pPr marL="284400" indent="-284400">
              <a:lnSpc>
                <a:spcPct val="150000"/>
              </a:lnSpc>
              <a:spcBef>
                <a:spcPts val="0"/>
              </a:spcBef>
              <a:buFont typeface="Wingdings" panose="05000000000000000000" pitchFamily="2" charset="2"/>
              <a:buChar char="Ø"/>
            </a:pPr>
            <a:r>
              <a:rPr lang="zh-CN" altLang="en-US" sz="1800" dirty="0">
                <a:solidFill>
                  <a:schemeClr val="accent4">
                    <a:lumMod val="60000"/>
                    <a:lumOff val="40000"/>
                  </a:schemeClr>
                </a:solidFill>
                <a:latin typeface="Century Gothic" panose="020B0502020202020204" pitchFamily="34" charset="0"/>
              </a:rPr>
              <a:t>可选 </a:t>
            </a:r>
            <a:r>
              <a:rPr lang="zh-CN" altLang="en-US" sz="1800" dirty="0">
                <a:latin typeface="Century Gothic" panose="020B0502020202020204" pitchFamily="34" charset="0"/>
              </a:rPr>
              <a:t>后处理函数</a:t>
            </a:r>
            <a:endParaRPr lang="en-US" altLang="zh-CN" sz="1800" dirty="0">
              <a:latin typeface="Century Gothic" panose="020B0502020202020204" pitchFamily="34" charset="0"/>
            </a:endParaRPr>
          </a:p>
          <a:p>
            <a:pPr lvl="1">
              <a:lnSpc>
                <a:spcPct val="130000"/>
              </a:lnSpc>
              <a:spcBef>
                <a:spcPts val="0"/>
              </a:spcBef>
            </a:pPr>
            <a:r>
              <a:rPr lang="zh-CN" altLang="en-US" sz="1800" dirty="0">
                <a:latin typeface="Century Gothic" panose="020B0502020202020204" pitchFamily="34" charset="0"/>
              </a:rPr>
              <a:t>算法的</a:t>
            </a:r>
            <a:r>
              <a:rPr lang="en-US" altLang="zh-CN" sz="1800" dirty="0">
                <a:latin typeface="Century Gothic" panose="020B0502020202020204" pitchFamily="34" charset="0"/>
              </a:rPr>
              <a:t>——</a:t>
            </a:r>
            <a:r>
              <a:rPr lang="zh-CN" altLang="en-US" sz="1800" dirty="0">
                <a:latin typeface="Century Gothic" panose="020B0502020202020204" pitchFamily="34" charset="0"/>
              </a:rPr>
              <a:t>在不降低熵的情况下</a:t>
            </a:r>
            <a:r>
              <a:rPr lang="zh-CN" altLang="en-US" sz="1800" dirty="0">
                <a:solidFill>
                  <a:schemeClr val="accent4">
                    <a:lumMod val="60000"/>
                    <a:lumOff val="40000"/>
                  </a:schemeClr>
                </a:solidFill>
                <a:latin typeface="Century Gothic" panose="020B0502020202020204" pitchFamily="34" charset="0"/>
              </a:rPr>
              <a:t>增强统计特性</a:t>
            </a:r>
            <a:endParaRPr lang="en-US" altLang="zh-CN" sz="1800" dirty="0">
              <a:solidFill>
                <a:schemeClr val="accent4">
                  <a:lumMod val="60000"/>
                  <a:lumOff val="40000"/>
                </a:schemeClr>
              </a:solidFill>
              <a:latin typeface="Century Gothic" panose="020B0502020202020204" pitchFamily="34" charset="0"/>
            </a:endParaRPr>
          </a:p>
          <a:p>
            <a:pPr lvl="1">
              <a:lnSpc>
                <a:spcPct val="130000"/>
              </a:lnSpc>
              <a:spcBef>
                <a:spcPts val="0"/>
              </a:spcBef>
            </a:pPr>
            <a:r>
              <a:rPr lang="zh-CN" altLang="en-US" sz="1800" dirty="0">
                <a:latin typeface="Century Gothic" panose="020B0502020202020204" pitchFamily="34" charset="0"/>
              </a:rPr>
              <a:t>密码的</a:t>
            </a:r>
            <a:r>
              <a:rPr lang="en-US" altLang="zh-CN" sz="1800" dirty="0">
                <a:latin typeface="Century Gothic" panose="020B0502020202020204" pitchFamily="34" charset="0"/>
              </a:rPr>
              <a:t>——</a:t>
            </a:r>
            <a:r>
              <a:rPr lang="zh-CN" altLang="en-US" sz="1800" dirty="0">
                <a:latin typeface="Century Gothic" panose="020B0502020202020204" pitchFamily="34" charset="0"/>
              </a:rPr>
              <a:t>当熵源失效时，用于</a:t>
            </a:r>
            <a:r>
              <a:rPr lang="zh-CN" altLang="en-US" sz="1800" dirty="0">
                <a:solidFill>
                  <a:schemeClr val="accent4">
                    <a:lumMod val="60000"/>
                    <a:lumOff val="40000"/>
                  </a:schemeClr>
                </a:solidFill>
                <a:latin typeface="Century Gothic" panose="020B0502020202020204" pitchFamily="34" charset="0"/>
              </a:rPr>
              <a:t>保证不可预测性</a:t>
            </a:r>
            <a:endParaRPr lang="en-US" altLang="zh-CN" sz="1800" dirty="0">
              <a:solidFill>
                <a:schemeClr val="accent4">
                  <a:lumMod val="60000"/>
                  <a:lumOff val="40000"/>
                </a:schemeClr>
              </a:solidFill>
              <a:latin typeface="Century Gothic" panose="020B0502020202020204" pitchFamily="34" charset="0"/>
            </a:endParaRPr>
          </a:p>
          <a:p>
            <a:pPr marL="284400"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嵌入式测试</a:t>
            </a:r>
          </a:p>
          <a:p>
            <a:pPr lvl="1"/>
            <a:r>
              <a:rPr lang="zh-CN" altLang="en-US" sz="1800" dirty="0"/>
              <a:t>快速全面的</a:t>
            </a:r>
            <a:r>
              <a:rPr lang="zh-CN" altLang="en-US" sz="1800" dirty="0">
                <a:solidFill>
                  <a:schemeClr val="accent4">
                    <a:lumMod val="60000"/>
                    <a:lumOff val="40000"/>
                  </a:schemeClr>
                </a:solidFill>
              </a:rPr>
              <a:t>故障测试</a:t>
            </a:r>
            <a:endParaRPr lang="en-US" altLang="zh-CN" sz="1800" dirty="0">
              <a:solidFill>
                <a:schemeClr val="accent4">
                  <a:lumMod val="60000"/>
                  <a:lumOff val="40000"/>
                </a:schemeClr>
              </a:solidFill>
            </a:endParaRPr>
          </a:p>
          <a:p>
            <a:pPr lvl="1"/>
            <a:r>
              <a:rPr lang="zh-CN" altLang="en-US" sz="1800" dirty="0"/>
              <a:t>检测不可容忍的</a:t>
            </a:r>
            <a:r>
              <a:rPr lang="zh-CN" altLang="en-US" sz="1800" dirty="0">
                <a:solidFill>
                  <a:schemeClr val="accent4">
                    <a:lumMod val="60000"/>
                    <a:lumOff val="40000"/>
                  </a:schemeClr>
                </a:solidFill>
              </a:rPr>
              <a:t>统计缺陷</a:t>
            </a:r>
          </a:p>
        </p:txBody>
      </p:sp>
      <p:sp>
        <p:nvSpPr>
          <p:cNvPr id="7" name="内容占位符 1">
            <a:extLst>
              <a:ext uri="{FF2B5EF4-FFF2-40B4-BE49-F238E27FC236}">
                <a16:creationId xmlns:a16="http://schemas.microsoft.com/office/drawing/2014/main" id="{0184DDEB-497F-45D6-B156-8FBF4BE14DA1}"/>
              </a:ext>
            </a:extLst>
          </p:cNvPr>
          <p:cNvSpPr txBox="1">
            <a:spLocks/>
          </p:cNvSpPr>
          <p:nvPr/>
        </p:nvSpPr>
        <p:spPr bwMode="auto">
          <a:xfrm>
            <a:off x="282872" y="1252498"/>
            <a:ext cx="4391268" cy="77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30000"/>
              </a:lnSpc>
              <a:spcBef>
                <a:spcPts val="0"/>
              </a:spcBef>
              <a:buFont typeface="Wingdings" panose="05000000000000000000" pitchFamily="2" charset="2"/>
              <a:buChar char="Ø"/>
            </a:pPr>
            <a:r>
              <a:rPr lang="zh-CN" altLang="en-US" sz="1800" dirty="0"/>
              <a:t>作为随机数发生器</a:t>
            </a:r>
            <a:r>
              <a:rPr lang="zh-CN" altLang="en-US" sz="1800" dirty="0">
                <a:solidFill>
                  <a:schemeClr val="accent4">
                    <a:lumMod val="60000"/>
                    <a:lumOff val="40000"/>
                  </a:schemeClr>
                </a:solidFill>
              </a:rPr>
              <a:t>直接使用</a:t>
            </a:r>
            <a:endParaRPr lang="en-US" altLang="zh-CN" sz="1800" dirty="0"/>
          </a:p>
          <a:p>
            <a:pPr lvl="1">
              <a:lnSpc>
                <a:spcPct val="130000"/>
              </a:lnSpc>
              <a:spcBef>
                <a:spcPts val="0"/>
              </a:spcBef>
              <a:buFont typeface="Wingdings" panose="05000000000000000000" pitchFamily="2" charset="2"/>
              <a:buChar char="Ø"/>
            </a:pPr>
            <a:r>
              <a:rPr lang="zh-CN" altLang="en-US" sz="1800" dirty="0"/>
              <a:t>作为</a:t>
            </a:r>
            <a:r>
              <a:rPr lang="en-US" altLang="zh-CN" sz="1800" dirty="0"/>
              <a:t>DRNG</a:t>
            </a:r>
            <a:r>
              <a:rPr lang="zh-CN" altLang="en-US" sz="1800" dirty="0"/>
              <a:t>的</a:t>
            </a:r>
            <a:r>
              <a:rPr lang="zh-CN" altLang="en-US" sz="1800" dirty="0">
                <a:solidFill>
                  <a:schemeClr val="accent4">
                    <a:lumMod val="60000"/>
                    <a:lumOff val="40000"/>
                  </a:schemeClr>
                </a:solidFill>
              </a:rPr>
              <a:t>种子</a:t>
            </a:r>
          </a:p>
        </p:txBody>
      </p:sp>
      <p:grpSp>
        <p:nvGrpSpPr>
          <p:cNvPr id="8" name="组合 7">
            <a:extLst>
              <a:ext uri="{FF2B5EF4-FFF2-40B4-BE49-F238E27FC236}">
                <a16:creationId xmlns:a16="http://schemas.microsoft.com/office/drawing/2014/main" id="{1AD87ED0-EE17-491A-8FB4-623E90357682}"/>
              </a:ext>
            </a:extLst>
          </p:cNvPr>
          <p:cNvGrpSpPr/>
          <p:nvPr/>
        </p:nvGrpSpPr>
        <p:grpSpPr>
          <a:xfrm>
            <a:off x="385011" y="801857"/>
            <a:ext cx="3131539" cy="526076"/>
            <a:chOff x="198158" y="894926"/>
            <a:chExt cx="3109444" cy="446763"/>
          </a:xfrm>
        </p:grpSpPr>
        <p:sp>
          <p:nvSpPr>
            <p:cNvPr id="9" name="îṣlîḍe">
              <a:hlinkClick r:id="" action="ppaction://noaction"/>
              <a:extLst>
                <a:ext uri="{FF2B5EF4-FFF2-40B4-BE49-F238E27FC236}">
                  <a16:creationId xmlns:a16="http://schemas.microsoft.com/office/drawing/2014/main" id="{F407FBED-57D8-4C4D-838E-3B781A9BDDDF}"/>
                </a:ext>
              </a:extLst>
            </p:cNvPr>
            <p:cNvSpPr/>
            <p:nvPr/>
          </p:nvSpPr>
          <p:spPr>
            <a:xfrm>
              <a:off x="626019" y="894926"/>
              <a:ext cx="2681583" cy="446763"/>
            </a:xfrm>
            <a:prstGeom prst="rect">
              <a:avLst/>
            </a:prstGeom>
          </p:spPr>
          <p:txBody>
            <a:bodyPr wrap="square" anchor="ctr" anchorCtr="0">
              <a:normAutofit/>
            </a:bodyPr>
            <a:lstStyle/>
            <a:p>
              <a:pPr lvl="0"/>
              <a:r>
                <a:rPr lang="en-US" altLang="zh-CN" sz="2000" b="1" spc="100" dirty="0">
                  <a:solidFill>
                    <a:schemeClr val="accent4"/>
                  </a:solidFill>
                </a:rPr>
                <a:t>TRNG</a:t>
              </a:r>
              <a:r>
                <a:rPr lang="zh-CN" altLang="en-US" sz="2000" b="1" spc="100" dirty="0">
                  <a:solidFill>
                    <a:schemeClr val="accent4"/>
                  </a:solidFill>
                </a:rPr>
                <a:t>用途</a:t>
              </a:r>
              <a:endParaRPr lang="zh-CN" altLang="en-US" sz="2000" b="1" dirty="0">
                <a:solidFill>
                  <a:schemeClr val="accent4"/>
                </a:solidFill>
              </a:endParaRPr>
            </a:p>
          </p:txBody>
        </p:sp>
        <p:grpSp>
          <p:nvGrpSpPr>
            <p:cNvPr id="10" name="组合 9">
              <a:extLst>
                <a:ext uri="{FF2B5EF4-FFF2-40B4-BE49-F238E27FC236}">
                  <a16:creationId xmlns:a16="http://schemas.microsoft.com/office/drawing/2014/main" id="{011BCA4B-4A0F-4E8E-99F3-4BDCCDD7673F}"/>
                </a:ext>
              </a:extLst>
            </p:cNvPr>
            <p:cNvGrpSpPr>
              <a:grpSpLocks noChangeAspect="1"/>
            </p:cNvGrpSpPr>
            <p:nvPr/>
          </p:nvGrpSpPr>
          <p:grpSpPr>
            <a:xfrm>
              <a:off x="198158" y="951360"/>
              <a:ext cx="427861" cy="317445"/>
              <a:chOff x="18906789" y="5501248"/>
              <a:chExt cx="523125" cy="388125"/>
            </a:xfrm>
            <a:solidFill>
              <a:schemeClr val="accent4"/>
            </a:solidFill>
          </p:grpSpPr>
          <p:sp>
            <p:nvSpPr>
              <p:cNvPr id="11" name="任意多边形: 形状 10">
                <a:extLst>
                  <a:ext uri="{FF2B5EF4-FFF2-40B4-BE49-F238E27FC236}">
                    <a16:creationId xmlns:a16="http://schemas.microsoft.com/office/drawing/2014/main" id="{2604A17D-9F64-4471-890A-7F8A3EE9A2D0}"/>
                  </a:ext>
                </a:extLst>
              </p:cNvPr>
              <p:cNvSpPr/>
              <p:nvPr/>
            </p:nvSpPr>
            <p:spPr>
              <a:xfrm>
                <a:off x="18906789" y="5501248"/>
                <a:ext cx="523125" cy="388125"/>
              </a:xfrm>
              <a:custGeom>
                <a:avLst/>
                <a:gdLst>
                  <a:gd name="connsiteX0" fmla="*/ 533621 w 523125"/>
                  <a:gd name="connsiteY0" fmla="*/ 25667 h 388125"/>
                  <a:gd name="connsiteX1" fmla="*/ 507954 w 523125"/>
                  <a:gd name="connsiteY1" fmla="*/ 0 h 388125"/>
                  <a:gd name="connsiteX2" fmla="*/ 25667 w 523125"/>
                  <a:gd name="connsiteY2" fmla="*/ 0 h 388125"/>
                  <a:gd name="connsiteX3" fmla="*/ 0 w 523125"/>
                  <a:gd name="connsiteY3" fmla="*/ 25667 h 388125"/>
                  <a:gd name="connsiteX4" fmla="*/ 0 w 523125"/>
                  <a:gd name="connsiteY4" fmla="*/ 368162 h 388125"/>
                  <a:gd name="connsiteX5" fmla="*/ 25667 w 523125"/>
                  <a:gd name="connsiteY5" fmla="*/ 393829 h 388125"/>
                  <a:gd name="connsiteX6" fmla="*/ 507954 w 523125"/>
                  <a:gd name="connsiteY6" fmla="*/ 393829 h 388125"/>
                  <a:gd name="connsiteX7" fmla="*/ 533621 w 523125"/>
                  <a:gd name="connsiteY7" fmla="*/ 368162 h 388125"/>
                  <a:gd name="connsiteX8" fmla="*/ 533621 w 523125"/>
                  <a:gd name="connsiteY8" fmla="*/ 25667 h 388125"/>
                  <a:gd name="connsiteX9" fmla="*/ 533621 w 523125"/>
                  <a:gd name="connsiteY9" fmla="*/ 25667 h 388125"/>
                  <a:gd name="connsiteX10" fmla="*/ 481933 w 523125"/>
                  <a:gd name="connsiteY10" fmla="*/ 342158 h 388125"/>
                  <a:gd name="connsiteX11" fmla="*/ 51671 w 523125"/>
                  <a:gd name="connsiteY11" fmla="*/ 342158 h 388125"/>
                  <a:gd name="connsiteX12" fmla="*/ 51671 w 523125"/>
                  <a:gd name="connsiteY12" fmla="*/ 50811 h 388125"/>
                  <a:gd name="connsiteX13" fmla="*/ 481933 w 523125"/>
                  <a:gd name="connsiteY13" fmla="*/ 50811 h 388125"/>
                  <a:gd name="connsiteX14" fmla="*/ 481933 w 523125"/>
                  <a:gd name="connsiteY14" fmla="*/ 342158 h 3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3125" h="388125">
                    <a:moveTo>
                      <a:pt x="533621" y="25667"/>
                    </a:moveTo>
                    <a:cubicBezTo>
                      <a:pt x="533621" y="11492"/>
                      <a:pt x="522113" y="0"/>
                      <a:pt x="507954" y="0"/>
                    </a:cubicBezTo>
                    <a:lnTo>
                      <a:pt x="25667" y="0"/>
                    </a:lnTo>
                    <a:cubicBezTo>
                      <a:pt x="11492" y="0"/>
                      <a:pt x="0" y="11492"/>
                      <a:pt x="0" y="25667"/>
                    </a:cubicBezTo>
                    <a:lnTo>
                      <a:pt x="0" y="368162"/>
                    </a:lnTo>
                    <a:cubicBezTo>
                      <a:pt x="0" y="382354"/>
                      <a:pt x="11492" y="393829"/>
                      <a:pt x="25667" y="393829"/>
                    </a:cubicBezTo>
                    <a:lnTo>
                      <a:pt x="507954" y="393829"/>
                    </a:lnTo>
                    <a:cubicBezTo>
                      <a:pt x="522129" y="393829"/>
                      <a:pt x="533621" y="382337"/>
                      <a:pt x="533621" y="368162"/>
                    </a:cubicBezTo>
                    <a:lnTo>
                      <a:pt x="533621" y="25667"/>
                    </a:lnTo>
                    <a:lnTo>
                      <a:pt x="533621" y="25667"/>
                    </a:lnTo>
                    <a:close/>
                    <a:moveTo>
                      <a:pt x="481933" y="342158"/>
                    </a:moveTo>
                    <a:lnTo>
                      <a:pt x="51671" y="342158"/>
                    </a:lnTo>
                    <a:lnTo>
                      <a:pt x="51671" y="50811"/>
                    </a:lnTo>
                    <a:lnTo>
                      <a:pt x="481933" y="50811"/>
                    </a:lnTo>
                    <a:lnTo>
                      <a:pt x="481933" y="34215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EBD7AE41-2DDF-49E4-B1EA-B9EC5C29FBC3}"/>
                  </a:ext>
                </a:extLst>
              </p:cNvPr>
              <p:cNvSpPr/>
              <p:nvPr/>
            </p:nvSpPr>
            <p:spPr>
              <a:xfrm>
                <a:off x="18978812" y="5599494"/>
                <a:ext cx="388125" cy="219375"/>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43205D0E-23B2-44E6-872B-2B775FEFF67A}"/>
                  </a:ext>
                </a:extLst>
              </p:cNvPr>
              <p:cNvSpPr/>
              <p:nvPr/>
            </p:nvSpPr>
            <p:spPr>
              <a:xfrm>
                <a:off x="19239936" y="5572444"/>
                <a:ext cx="118125" cy="118125"/>
              </a:xfrm>
              <a:custGeom>
                <a:avLst/>
                <a:gdLst>
                  <a:gd name="connsiteX0" fmla="*/ 125280 w 118125"/>
                  <a:gd name="connsiteY0" fmla="*/ 62640 h 118125"/>
                  <a:gd name="connsiteX1" fmla="*/ 62640 w 118125"/>
                  <a:gd name="connsiteY1" fmla="*/ 125280 h 118125"/>
                  <a:gd name="connsiteX2" fmla="*/ 0 w 118125"/>
                  <a:gd name="connsiteY2" fmla="*/ 62640 h 118125"/>
                  <a:gd name="connsiteX3" fmla="*/ 62640 w 118125"/>
                  <a:gd name="connsiteY3" fmla="*/ 0 h 118125"/>
                  <a:gd name="connsiteX4" fmla="*/ 125280 w 118125"/>
                  <a:gd name="connsiteY4" fmla="*/ 62640 h 11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5" h="118125">
                    <a:moveTo>
                      <a:pt x="125280" y="62640"/>
                    </a:moveTo>
                    <a:cubicBezTo>
                      <a:pt x="125280" y="97235"/>
                      <a:pt x="97235" y="125280"/>
                      <a:pt x="62640" y="125280"/>
                    </a:cubicBezTo>
                    <a:cubicBezTo>
                      <a:pt x="28045" y="125280"/>
                      <a:pt x="0" y="97235"/>
                      <a:pt x="0" y="62640"/>
                    </a:cubicBezTo>
                    <a:cubicBezTo>
                      <a:pt x="0" y="28045"/>
                      <a:pt x="28045" y="0"/>
                      <a:pt x="62640" y="0"/>
                    </a:cubicBezTo>
                    <a:cubicBezTo>
                      <a:pt x="97235" y="0"/>
                      <a:pt x="125280" y="28045"/>
                      <a:pt x="125280" y="6264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 name="组合 3">
            <a:extLst>
              <a:ext uri="{FF2B5EF4-FFF2-40B4-BE49-F238E27FC236}">
                <a16:creationId xmlns:a16="http://schemas.microsoft.com/office/drawing/2014/main" id="{16AABB3A-2F43-4572-93C2-A46BD9DBD387}"/>
              </a:ext>
            </a:extLst>
          </p:cNvPr>
          <p:cNvGrpSpPr/>
          <p:nvPr/>
        </p:nvGrpSpPr>
        <p:grpSpPr>
          <a:xfrm>
            <a:off x="409715" y="2142896"/>
            <a:ext cx="3360137" cy="446763"/>
            <a:chOff x="1010644" y="4735170"/>
            <a:chExt cx="3360137" cy="446763"/>
          </a:xfrm>
        </p:grpSpPr>
        <p:sp>
          <p:nvSpPr>
            <p:cNvPr id="17" name="îṣlîḍe">
              <a:hlinkClick r:id="" action="ppaction://noaction"/>
              <a:extLst>
                <a:ext uri="{FF2B5EF4-FFF2-40B4-BE49-F238E27FC236}">
                  <a16:creationId xmlns:a16="http://schemas.microsoft.com/office/drawing/2014/main" id="{62BBAFC6-0D5C-48F9-BA64-D20B30654E0D}"/>
                </a:ext>
              </a:extLst>
            </p:cNvPr>
            <p:cNvSpPr/>
            <p:nvPr/>
          </p:nvSpPr>
          <p:spPr>
            <a:xfrm>
              <a:off x="1431604" y="4735170"/>
              <a:ext cx="2939177" cy="446763"/>
            </a:xfrm>
            <a:prstGeom prst="rect">
              <a:avLst/>
            </a:prstGeom>
          </p:spPr>
          <p:txBody>
            <a:bodyPr wrap="square" anchor="ctr" anchorCtr="0">
              <a:normAutofit/>
            </a:bodyPr>
            <a:lstStyle/>
            <a:p>
              <a:pPr lvl="0"/>
              <a:r>
                <a:rPr lang="en-US" altLang="zh-CN" sz="2000" b="1" spc="100" dirty="0">
                  <a:solidFill>
                    <a:schemeClr val="accent4"/>
                  </a:solidFill>
                </a:rPr>
                <a:t>TRNG</a:t>
              </a:r>
              <a:r>
                <a:rPr lang="zh-CN" altLang="en-US" sz="2000" b="1" spc="100" dirty="0">
                  <a:solidFill>
                    <a:schemeClr val="accent4"/>
                  </a:solidFill>
                </a:rPr>
                <a:t>一般结构</a:t>
              </a:r>
            </a:p>
          </p:txBody>
        </p:sp>
        <p:sp>
          <p:nvSpPr>
            <p:cNvPr id="18" name="图形 113">
              <a:extLst>
                <a:ext uri="{FF2B5EF4-FFF2-40B4-BE49-F238E27FC236}">
                  <a16:creationId xmlns:a16="http://schemas.microsoft.com/office/drawing/2014/main" id="{BDD14E98-1087-4B37-A50C-015DE9C7DE52}"/>
                </a:ext>
              </a:extLst>
            </p:cNvPr>
            <p:cNvSpPr>
              <a:spLocks noChangeAspect="1"/>
            </p:cNvSpPr>
            <p:nvPr/>
          </p:nvSpPr>
          <p:spPr>
            <a:xfrm>
              <a:off x="1010644" y="4753993"/>
              <a:ext cx="420959" cy="420959"/>
            </a:xfrm>
            <a:custGeom>
              <a:avLst/>
              <a:gdLst>
                <a:gd name="connsiteX0" fmla="*/ 327054 w 523125"/>
                <a:gd name="connsiteY0" fmla="*/ 269713 h 523125"/>
                <a:gd name="connsiteX1" fmla="*/ 291634 w 523125"/>
                <a:gd name="connsiteY1" fmla="*/ 316643 h 523125"/>
                <a:gd name="connsiteX2" fmla="*/ 252248 w 523125"/>
                <a:gd name="connsiteY2" fmla="*/ 225366 h 523125"/>
                <a:gd name="connsiteX3" fmla="*/ 0 w 523125"/>
                <a:gd name="connsiteY3" fmla="*/ 0 h 523125"/>
                <a:gd name="connsiteX4" fmla="*/ 175011 w 523125"/>
                <a:gd name="connsiteY4" fmla="*/ 265680 h 523125"/>
                <a:gd name="connsiteX5" fmla="*/ 167906 w 523125"/>
                <a:gd name="connsiteY5" fmla="*/ 211798 h 523125"/>
                <a:gd name="connsiteX6" fmla="*/ 159081 w 523125"/>
                <a:gd name="connsiteY6" fmla="*/ 179904 h 523125"/>
                <a:gd name="connsiteX7" fmla="*/ 136519 w 523125"/>
                <a:gd name="connsiteY7" fmla="*/ 123728 h 523125"/>
                <a:gd name="connsiteX8" fmla="*/ 168750 w 523125"/>
                <a:gd name="connsiteY8" fmla="*/ 170016 h 523125"/>
                <a:gd name="connsiteX9" fmla="*/ 227273 w 523125"/>
                <a:gd name="connsiteY9" fmla="*/ 279518 h 523125"/>
                <a:gd name="connsiteX10" fmla="*/ 265933 w 523125"/>
                <a:gd name="connsiteY10" fmla="*/ 512882 h 523125"/>
                <a:gd name="connsiteX11" fmla="*/ 290014 w 523125"/>
                <a:gd name="connsiteY11" fmla="*/ 536979 h 523125"/>
                <a:gd name="connsiteX12" fmla="*/ 314094 w 523125"/>
                <a:gd name="connsiteY12" fmla="*/ 512882 h 523125"/>
                <a:gd name="connsiteX13" fmla="*/ 308948 w 523125"/>
                <a:gd name="connsiteY13" fmla="*/ 410586 h 523125"/>
                <a:gd name="connsiteX14" fmla="*/ 340200 w 523125"/>
                <a:gd name="connsiteY14" fmla="*/ 328894 h 523125"/>
                <a:gd name="connsiteX15" fmla="*/ 382185 w 523125"/>
                <a:gd name="connsiteY15" fmla="*/ 261816 h 523125"/>
                <a:gd name="connsiteX16" fmla="*/ 445433 w 523125"/>
                <a:gd name="connsiteY16" fmla="*/ 197589 h 523125"/>
                <a:gd name="connsiteX17" fmla="*/ 392344 w 523125"/>
                <a:gd name="connsiteY17" fmla="*/ 306821 h 523125"/>
                <a:gd name="connsiteX18" fmla="*/ 535427 w 523125"/>
                <a:gd name="connsiteY18" fmla="*/ 97318 h 523125"/>
                <a:gd name="connsiteX19" fmla="*/ 327054 w 523125"/>
                <a:gd name="connsiteY19" fmla="*/ 269713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3125" h="523125">
                  <a:moveTo>
                    <a:pt x="327054" y="269713"/>
                  </a:moveTo>
                  <a:cubicBezTo>
                    <a:pt x="315293" y="280969"/>
                    <a:pt x="302906" y="296207"/>
                    <a:pt x="291634" y="316643"/>
                  </a:cubicBezTo>
                  <a:cubicBezTo>
                    <a:pt x="280496" y="276429"/>
                    <a:pt x="266456" y="246949"/>
                    <a:pt x="252248" y="225366"/>
                  </a:cubicBezTo>
                  <a:cubicBezTo>
                    <a:pt x="317368" y="7796"/>
                    <a:pt x="0" y="0"/>
                    <a:pt x="0" y="0"/>
                  </a:cubicBezTo>
                  <a:cubicBezTo>
                    <a:pt x="0" y="0"/>
                    <a:pt x="9264" y="271924"/>
                    <a:pt x="175011" y="265680"/>
                  </a:cubicBezTo>
                  <a:cubicBezTo>
                    <a:pt x="174673" y="247472"/>
                    <a:pt x="171855" y="229061"/>
                    <a:pt x="167906" y="211798"/>
                  </a:cubicBezTo>
                  <a:cubicBezTo>
                    <a:pt x="165324" y="200543"/>
                    <a:pt x="162253" y="189810"/>
                    <a:pt x="159081" y="179904"/>
                  </a:cubicBezTo>
                  <a:cubicBezTo>
                    <a:pt x="148483" y="147049"/>
                    <a:pt x="136519" y="123728"/>
                    <a:pt x="136519" y="123728"/>
                  </a:cubicBezTo>
                  <a:cubicBezTo>
                    <a:pt x="148601" y="139961"/>
                    <a:pt x="159300" y="155453"/>
                    <a:pt x="168750" y="170016"/>
                  </a:cubicBezTo>
                  <a:cubicBezTo>
                    <a:pt x="201268" y="220050"/>
                    <a:pt x="219021" y="258964"/>
                    <a:pt x="227273" y="279518"/>
                  </a:cubicBezTo>
                  <a:cubicBezTo>
                    <a:pt x="247641" y="323274"/>
                    <a:pt x="265933" y="395263"/>
                    <a:pt x="265933" y="512882"/>
                  </a:cubicBezTo>
                  <a:cubicBezTo>
                    <a:pt x="265933" y="526196"/>
                    <a:pt x="276750" y="536979"/>
                    <a:pt x="290014" y="536979"/>
                  </a:cubicBezTo>
                  <a:cubicBezTo>
                    <a:pt x="303311" y="536979"/>
                    <a:pt x="314094" y="526196"/>
                    <a:pt x="314094" y="512882"/>
                  </a:cubicBezTo>
                  <a:cubicBezTo>
                    <a:pt x="314094" y="474761"/>
                    <a:pt x="312255" y="440843"/>
                    <a:pt x="308948" y="410586"/>
                  </a:cubicBezTo>
                  <a:cubicBezTo>
                    <a:pt x="316626" y="373663"/>
                    <a:pt x="328202" y="347456"/>
                    <a:pt x="340200" y="328894"/>
                  </a:cubicBezTo>
                  <a:cubicBezTo>
                    <a:pt x="348081" y="313858"/>
                    <a:pt x="362610" y="288107"/>
                    <a:pt x="382185" y="261816"/>
                  </a:cubicBezTo>
                  <a:cubicBezTo>
                    <a:pt x="399634" y="238427"/>
                    <a:pt x="421116" y="214599"/>
                    <a:pt x="445433" y="197589"/>
                  </a:cubicBezTo>
                  <a:cubicBezTo>
                    <a:pt x="445433" y="197589"/>
                    <a:pt x="395567" y="252788"/>
                    <a:pt x="392344" y="306821"/>
                  </a:cubicBezTo>
                  <a:cubicBezTo>
                    <a:pt x="530094" y="314010"/>
                    <a:pt x="535427" y="97318"/>
                    <a:pt x="535427" y="97318"/>
                  </a:cubicBezTo>
                  <a:cubicBezTo>
                    <a:pt x="535427" y="97318"/>
                    <a:pt x="283382" y="105908"/>
                    <a:pt x="327054" y="269713"/>
                  </a:cubicBez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a:extLst>
              <a:ext uri="{FF2B5EF4-FFF2-40B4-BE49-F238E27FC236}">
                <a16:creationId xmlns:a16="http://schemas.microsoft.com/office/drawing/2014/main" id="{47C4B679-C3DD-42A4-847A-90E911A0E7FB}"/>
              </a:ext>
            </a:extLst>
          </p:cNvPr>
          <p:cNvGrpSpPr/>
          <p:nvPr/>
        </p:nvGrpSpPr>
        <p:grpSpPr>
          <a:xfrm>
            <a:off x="7028830" y="2649258"/>
            <a:ext cx="4988659" cy="2525881"/>
            <a:chOff x="6865774" y="3411258"/>
            <a:chExt cx="4988659" cy="2525881"/>
          </a:xfrm>
        </p:grpSpPr>
        <p:grpSp>
          <p:nvGrpSpPr>
            <p:cNvPr id="19" name="组合 18">
              <a:extLst>
                <a:ext uri="{FF2B5EF4-FFF2-40B4-BE49-F238E27FC236}">
                  <a16:creationId xmlns:a16="http://schemas.microsoft.com/office/drawing/2014/main" id="{ED7ACED3-F514-4632-BAC7-FF11998C0618}"/>
                </a:ext>
              </a:extLst>
            </p:cNvPr>
            <p:cNvGrpSpPr/>
            <p:nvPr/>
          </p:nvGrpSpPr>
          <p:grpSpPr>
            <a:xfrm>
              <a:off x="6865774" y="5161534"/>
              <a:ext cx="4988659" cy="775605"/>
              <a:chOff x="840346" y="4474579"/>
              <a:chExt cx="4307169" cy="663549"/>
            </a:xfrm>
          </p:grpSpPr>
          <p:grpSp>
            <p:nvGrpSpPr>
              <p:cNvPr id="20" name="组合 19">
                <a:extLst>
                  <a:ext uri="{FF2B5EF4-FFF2-40B4-BE49-F238E27FC236}">
                    <a16:creationId xmlns:a16="http://schemas.microsoft.com/office/drawing/2014/main" id="{70FE2A94-1B2B-491D-BA5D-68DCBF95D5E1}"/>
                  </a:ext>
                </a:extLst>
              </p:cNvPr>
              <p:cNvGrpSpPr/>
              <p:nvPr/>
            </p:nvGrpSpPr>
            <p:grpSpPr>
              <a:xfrm>
                <a:off x="840346" y="4474579"/>
                <a:ext cx="4307169" cy="663549"/>
                <a:chOff x="347727" y="1815921"/>
                <a:chExt cx="4119016" cy="1159103"/>
              </a:xfrm>
            </p:grpSpPr>
            <p:sp>
              <p:nvSpPr>
                <p:cNvPr id="24" name="矩形 23">
                  <a:extLst>
                    <a:ext uri="{FF2B5EF4-FFF2-40B4-BE49-F238E27FC236}">
                      <a16:creationId xmlns:a16="http://schemas.microsoft.com/office/drawing/2014/main" id="{B31A5A41-6937-4A82-AF63-C95C7A24528F}"/>
                    </a:ext>
                  </a:extLst>
                </p:cNvPr>
                <p:cNvSpPr/>
                <p:nvPr/>
              </p:nvSpPr>
              <p:spPr>
                <a:xfrm>
                  <a:off x="2223260" y="1815924"/>
                  <a:ext cx="1170984" cy="1159100"/>
                </a:xfrm>
                <a:prstGeom prst="rect">
                  <a:avLst/>
                </a:prstGeom>
                <a:solidFill>
                  <a:sysClr val="window" lastClr="FFFFFF"/>
                </a:solidFill>
                <a:ln w="38100" cap="rnd" cmpd="sng" algn="ctr">
                  <a:solidFill>
                    <a:sysClr val="windowText" lastClr="000000"/>
                  </a:solidFill>
                  <a:prstDash val="solid"/>
                </a:ln>
                <a:effectLst/>
              </p:spPr>
              <p:txBody>
                <a:bodyPr rtlCol="0" anchor="ctr"/>
                <a:lstStyle/>
                <a:p>
                  <a:pPr algn="ctr" defTabSz="761940">
                    <a:defRPr/>
                  </a:pPr>
                  <a:r>
                    <a:rPr lang="zh-CN" altLang="en-US" sz="1600" dirty="0">
                      <a:solidFill>
                        <a:prstClr val="black"/>
                      </a:solidFill>
                      <a:latin typeface="+mj-lt"/>
                      <a:ea typeface="黑体" panose="02010609060101010101" pitchFamily="49" charset="-122"/>
                    </a:rPr>
                    <a:t>熵提取过程</a:t>
                  </a:r>
                  <a:endParaRPr lang="en-US" altLang="zh-CN" sz="1600" dirty="0">
                    <a:solidFill>
                      <a:prstClr val="black"/>
                    </a:solidFill>
                    <a:latin typeface="+mj-lt"/>
                    <a:ea typeface="黑体" panose="02010609060101010101" pitchFamily="49" charset="-122"/>
                  </a:endParaRPr>
                </a:p>
                <a:p>
                  <a:pPr algn="ctr" defTabSz="761940">
                    <a:defRPr/>
                  </a:pPr>
                  <a:r>
                    <a:rPr lang="zh-CN" altLang="en-US" sz="1600" dirty="0">
                      <a:solidFill>
                        <a:prstClr val="black"/>
                      </a:solidFill>
                      <a:latin typeface="+mj-lt"/>
                      <a:ea typeface="黑体" panose="02010609060101010101" pitchFamily="49" charset="-122"/>
                    </a:rPr>
                    <a:t>（数字化）</a:t>
                  </a:r>
                </a:p>
              </p:txBody>
            </p:sp>
            <p:sp>
              <p:nvSpPr>
                <p:cNvPr id="26" name="矩形 25">
                  <a:extLst>
                    <a:ext uri="{FF2B5EF4-FFF2-40B4-BE49-F238E27FC236}">
                      <a16:creationId xmlns:a16="http://schemas.microsoft.com/office/drawing/2014/main" id="{694CDF1C-408E-4FAE-B4D2-AEEE8B827B33}"/>
                    </a:ext>
                  </a:extLst>
                </p:cNvPr>
                <p:cNvSpPr/>
                <p:nvPr/>
              </p:nvSpPr>
              <p:spPr>
                <a:xfrm>
                  <a:off x="347727" y="1815921"/>
                  <a:ext cx="842918" cy="1159099"/>
                </a:xfrm>
                <a:prstGeom prst="rect">
                  <a:avLst/>
                </a:prstGeom>
                <a:solidFill>
                  <a:sysClr val="window" lastClr="FFFFFF"/>
                </a:solidFill>
                <a:ln w="38100" cap="rnd" cmpd="sng" algn="ctr">
                  <a:solidFill>
                    <a:sysClr val="windowText" lastClr="000000"/>
                  </a:solidFill>
                  <a:prstDash val="solid"/>
                </a:ln>
                <a:effectLst/>
              </p:spPr>
              <p:txBody>
                <a:bodyPr rtlCol="0" anchor="ctr"/>
                <a:lstStyle/>
                <a:p>
                  <a:pPr algn="ctr" defTabSz="761940">
                    <a:defRPr/>
                  </a:pPr>
                  <a:r>
                    <a:rPr lang="zh-CN" altLang="en-US" sz="1600" dirty="0">
                      <a:solidFill>
                        <a:prstClr val="black"/>
                      </a:solidFill>
                      <a:latin typeface="+mj-lt"/>
                      <a:ea typeface="黑体" panose="02010609060101010101" pitchFamily="49" charset="-122"/>
                    </a:rPr>
                    <a:t>随机源</a:t>
                  </a:r>
                  <a:endParaRPr lang="en-US" altLang="zh-CN" sz="1600" dirty="0">
                    <a:solidFill>
                      <a:prstClr val="black"/>
                    </a:solidFill>
                    <a:latin typeface="+mj-lt"/>
                    <a:ea typeface="黑体" panose="02010609060101010101" pitchFamily="49" charset="-122"/>
                  </a:endParaRPr>
                </a:p>
                <a:p>
                  <a:pPr algn="ctr" defTabSz="761940">
                    <a:defRPr/>
                  </a:pPr>
                  <a:r>
                    <a:rPr lang="zh-CN" altLang="en-US" sz="1600" dirty="0">
                      <a:solidFill>
                        <a:prstClr val="black"/>
                      </a:solidFill>
                      <a:latin typeface="+mj-lt"/>
                      <a:ea typeface="黑体" panose="02010609060101010101" pitchFamily="49" charset="-122"/>
                    </a:rPr>
                    <a:t>（熵源）</a:t>
                  </a:r>
                </a:p>
              </p:txBody>
            </p:sp>
            <p:cxnSp>
              <p:nvCxnSpPr>
                <p:cNvPr id="27" name="直接箭头连接符 26">
                  <a:extLst>
                    <a:ext uri="{FF2B5EF4-FFF2-40B4-BE49-F238E27FC236}">
                      <a16:creationId xmlns:a16="http://schemas.microsoft.com/office/drawing/2014/main" id="{2FEAAC5B-6F8E-4C15-BD8B-42B90F37576E}"/>
                    </a:ext>
                  </a:extLst>
                </p:cNvPr>
                <p:cNvCxnSpPr>
                  <a:cxnSpLocks/>
                  <a:stCxn id="26" idx="3"/>
                  <a:endCxn id="24" idx="1"/>
                </p:cNvCxnSpPr>
                <p:nvPr/>
              </p:nvCxnSpPr>
              <p:spPr>
                <a:xfrm>
                  <a:off x="1190645" y="2395471"/>
                  <a:ext cx="1032614" cy="0"/>
                </a:xfrm>
                <a:prstGeom prst="straightConnector1">
                  <a:avLst/>
                </a:prstGeom>
                <a:noFill/>
                <a:ln w="19050" cap="rnd" cmpd="sng" algn="ctr">
                  <a:solidFill>
                    <a:sysClr val="windowText" lastClr="000000">
                      <a:shade val="90000"/>
                    </a:sysClr>
                  </a:solidFill>
                  <a:prstDash val="solid"/>
                  <a:headEnd w="lg" len="lg"/>
                  <a:tailEnd type="triangle" w="lg" len="lg"/>
                </a:ln>
                <a:effectLst/>
              </p:spPr>
            </p:cxnSp>
            <p:cxnSp>
              <p:nvCxnSpPr>
                <p:cNvPr id="28" name="直接箭头连接符 27">
                  <a:extLst>
                    <a:ext uri="{FF2B5EF4-FFF2-40B4-BE49-F238E27FC236}">
                      <a16:creationId xmlns:a16="http://schemas.microsoft.com/office/drawing/2014/main" id="{AA46A136-A1E7-490A-8BCC-67CE8B5D6712}"/>
                    </a:ext>
                  </a:extLst>
                </p:cNvPr>
                <p:cNvCxnSpPr>
                  <a:cxnSpLocks/>
                  <a:stCxn id="24" idx="3"/>
                </p:cNvCxnSpPr>
                <p:nvPr/>
              </p:nvCxnSpPr>
              <p:spPr>
                <a:xfrm>
                  <a:off x="3394243" y="2395471"/>
                  <a:ext cx="1072500" cy="0"/>
                </a:xfrm>
                <a:prstGeom prst="straightConnector1">
                  <a:avLst/>
                </a:prstGeom>
                <a:noFill/>
                <a:ln w="19050" cap="rnd" cmpd="sng" algn="ctr">
                  <a:solidFill>
                    <a:sysClr val="windowText" lastClr="000000">
                      <a:shade val="90000"/>
                    </a:sysClr>
                  </a:solidFill>
                  <a:prstDash val="solid"/>
                  <a:headEnd w="lg" len="lg"/>
                  <a:tailEnd type="triangle" w="lg" len="lg"/>
                </a:ln>
                <a:effectLst/>
              </p:spPr>
            </p:cxnSp>
          </p:grpSp>
          <p:sp>
            <p:nvSpPr>
              <p:cNvPr id="21" name="矩形 20">
                <a:extLst>
                  <a:ext uri="{FF2B5EF4-FFF2-40B4-BE49-F238E27FC236}">
                    <a16:creationId xmlns:a16="http://schemas.microsoft.com/office/drawing/2014/main" id="{12521BA9-9C4B-4BA4-BAE9-92FEF5A5FEAF}"/>
                  </a:ext>
                </a:extLst>
              </p:cNvPr>
              <p:cNvSpPr/>
              <p:nvPr/>
            </p:nvSpPr>
            <p:spPr>
              <a:xfrm>
                <a:off x="1778420" y="4515195"/>
                <a:ext cx="868057" cy="289641"/>
              </a:xfrm>
              <a:prstGeom prst="rect">
                <a:avLst/>
              </a:prstGeom>
            </p:spPr>
            <p:txBody>
              <a:bodyPr wrap="none">
                <a:spAutoFit/>
              </a:bodyPr>
              <a:lstStyle/>
              <a:p>
                <a:r>
                  <a:rPr lang="zh-CN" altLang="en-US" sz="1600" dirty="0">
                    <a:solidFill>
                      <a:prstClr val="black"/>
                    </a:solidFill>
                    <a:latin typeface="+mj-lt"/>
                    <a:ea typeface="黑体" panose="02010609060101010101" pitchFamily="49" charset="-122"/>
                  </a:rPr>
                  <a:t>模拟信号</a:t>
                </a:r>
              </a:p>
            </p:txBody>
          </p:sp>
          <p:sp>
            <p:nvSpPr>
              <p:cNvPr id="22" name="矩形 21">
                <a:extLst>
                  <a:ext uri="{FF2B5EF4-FFF2-40B4-BE49-F238E27FC236}">
                    <a16:creationId xmlns:a16="http://schemas.microsoft.com/office/drawing/2014/main" id="{EAD61957-DAC7-4303-97A5-C7EA899517C1}"/>
                  </a:ext>
                </a:extLst>
              </p:cNvPr>
              <p:cNvSpPr/>
              <p:nvPr/>
            </p:nvSpPr>
            <p:spPr>
              <a:xfrm>
                <a:off x="4084432" y="4495646"/>
                <a:ext cx="868057" cy="289641"/>
              </a:xfrm>
              <a:prstGeom prst="rect">
                <a:avLst/>
              </a:prstGeom>
            </p:spPr>
            <p:txBody>
              <a:bodyPr wrap="none">
                <a:spAutoFit/>
              </a:bodyPr>
              <a:lstStyle/>
              <a:p>
                <a:r>
                  <a:rPr lang="zh-CN" altLang="en-US" sz="1600" dirty="0">
                    <a:solidFill>
                      <a:prstClr val="black"/>
                    </a:solidFill>
                    <a:latin typeface="+mj-lt"/>
                    <a:ea typeface="黑体" panose="02010609060101010101" pitchFamily="49" charset="-122"/>
                  </a:rPr>
                  <a:t>数字信号</a:t>
                </a:r>
              </a:p>
            </p:txBody>
          </p:sp>
        </p:grpSp>
        <p:grpSp>
          <p:nvGrpSpPr>
            <p:cNvPr id="45" name="组合 44">
              <a:extLst>
                <a:ext uri="{FF2B5EF4-FFF2-40B4-BE49-F238E27FC236}">
                  <a16:creationId xmlns:a16="http://schemas.microsoft.com/office/drawing/2014/main" id="{C1EC9279-46DC-42A0-B930-E21C21C1946B}"/>
                </a:ext>
              </a:extLst>
            </p:cNvPr>
            <p:cNvGrpSpPr/>
            <p:nvPr/>
          </p:nvGrpSpPr>
          <p:grpSpPr>
            <a:xfrm>
              <a:off x="7318957" y="3411258"/>
              <a:ext cx="2546919" cy="1759046"/>
              <a:chOff x="7036382" y="3390629"/>
              <a:chExt cx="2546919" cy="1759046"/>
            </a:xfrm>
          </p:grpSpPr>
          <p:sp>
            <p:nvSpPr>
              <p:cNvPr id="31" name="椭圆 30">
                <a:extLst>
                  <a:ext uri="{FF2B5EF4-FFF2-40B4-BE49-F238E27FC236}">
                    <a16:creationId xmlns:a16="http://schemas.microsoft.com/office/drawing/2014/main" id="{5C823675-6055-4E40-A62F-61F80CB2176C}"/>
                  </a:ext>
                </a:extLst>
              </p:cNvPr>
              <p:cNvSpPr/>
              <p:nvPr/>
            </p:nvSpPr>
            <p:spPr>
              <a:xfrm rot="5400000" flipV="1">
                <a:off x="7036382" y="339062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0208F44B-35A7-4B91-A1EB-324C00DCBAA3}"/>
                  </a:ext>
                </a:extLst>
              </p:cNvPr>
              <p:cNvSpPr/>
              <p:nvPr/>
            </p:nvSpPr>
            <p:spPr>
              <a:xfrm rot="5400000" flipV="1">
                <a:off x="7051430" y="5072933"/>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BB7751FD-C98B-46E9-93C0-8494876AFB4B}"/>
                  </a:ext>
                </a:extLst>
              </p:cNvPr>
              <p:cNvCxnSpPr>
                <a:cxnSpLocks/>
              </p:cNvCxnSpPr>
              <p:nvPr/>
            </p:nvCxnSpPr>
            <p:spPr>
              <a:xfrm>
                <a:off x="9543677" y="4762500"/>
                <a:ext cx="880" cy="347287"/>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829B36C-DB47-48C9-A5C2-B0F263144667}"/>
                  </a:ext>
                </a:extLst>
              </p:cNvPr>
              <p:cNvCxnSpPr>
                <a:cxnSpLocks/>
              </p:cNvCxnSpPr>
              <p:nvPr/>
            </p:nvCxnSpPr>
            <p:spPr>
              <a:xfrm>
                <a:off x="7074753" y="3450431"/>
                <a:ext cx="18305" cy="1659356"/>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F85A65E-3425-430D-BE5F-AD0E52B3AABB}"/>
                  </a:ext>
                </a:extLst>
              </p:cNvPr>
              <p:cNvCxnSpPr>
                <a:cxnSpLocks/>
              </p:cNvCxnSpPr>
              <p:nvPr/>
            </p:nvCxnSpPr>
            <p:spPr>
              <a:xfrm>
                <a:off x="7083905" y="4330218"/>
                <a:ext cx="2450620" cy="432282"/>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901B6AE0-9C86-4A6D-94D3-FD4CBAB7C8FF}"/>
                  </a:ext>
                </a:extLst>
              </p:cNvPr>
              <p:cNvSpPr/>
              <p:nvPr/>
            </p:nvSpPr>
            <p:spPr>
              <a:xfrm rot="5400000" flipV="1">
                <a:off x="9506559" y="5072933"/>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41781395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500"/>
                                        <p:tgtEl>
                                          <p:spTgt spid="2">
                                            <p:txEl>
                                              <p:pRg st="3" end="3"/>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up)">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Effect transition="in" filter="fade">
                                      <p:cBhvr>
                                        <p:cTn id="38" dur="500"/>
                                        <p:tgtEl>
                                          <p:spTgt spid="2">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Effect transition="in" filter="fade">
                                      <p:cBhvr>
                                        <p:cTn id="43" dur="500"/>
                                        <p:tgtEl>
                                          <p:spTgt spid="2">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fade">
                                      <p:cBhvr>
                                        <p:cTn id="46" dur="500"/>
                                        <p:tgtEl>
                                          <p:spTgt spid="2">
                                            <p:txEl>
                                              <p:pRg st="8" end="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Effect transition="in" filter="fade">
                                      <p:cBhvr>
                                        <p:cTn id="4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5057759" y="843242"/>
            <a:ext cx="1992877" cy="1098506"/>
            <a:chOff x="5337036" y="1031947"/>
            <a:chExt cx="1992877"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945903" cy="797491"/>
              <a:chOff x="6384011" y="1247332"/>
              <a:chExt cx="945903" cy="790542"/>
            </a:xfrm>
          </p:grpSpPr>
          <p:sp>
            <p:nvSpPr>
              <p:cNvPr id="48" name="文本框 47"/>
              <p:cNvSpPr txBox="1"/>
              <p:nvPr/>
            </p:nvSpPr>
            <p:spPr>
              <a:xfrm>
                <a:off x="6384011" y="1247332"/>
                <a:ext cx="718145"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概述</a:t>
                </a:r>
              </a:p>
            </p:txBody>
          </p:sp>
          <p:sp>
            <p:nvSpPr>
              <p:cNvPr id="49" name="文本框 48"/>
              <p:cNvSpPr txBox="1"/>
              <p:nvPr/>
            </p:nvSpPr>
            <p:spPr>
              <a:xfrm>
                <a:off x="6384142" y="1773078"/>
                <a:ext cx="945772"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Overview</a:t>
                </a:r>
                <a:endParaRPr lang="zh-CN" altLang="en-US" sz="1600" dirty="0">
                  <a:solidFill>
                    <a:schemeClr val="bg2">
                      <a:lumMod val="75000"/>
                    </a:schemeClr>
                  </a:solidFill>
                  <a:cs typeface="+mn-ea"/>
                  <a:sym typeface="+mn-lt"/>
                </a:endParaRPr>
              </a:p>
            </p:txBody>
          </p:sp>
        </p:grpSp>
      </p:grpSp>
      <p:grpSp>
        <p:nvGrpSpPr>
          <p:cNvPr id="50" name="组合 49"/>
          <p:cNvGrpSpPr/>
          <p:nvPr/>
        </p:nvGrpSpPr>
        <p:grpSpPr>
          <a:xfrm>
            <a:off x="5057759" y="3873740"/>
            <a:ext cx="4956830" cy="1098506"/>
            <a:chOff x="5337036" y="1031947"/>
            <a:chExt cx="4956830" cy="1098506"/>
          </a:xfrm>
        </p:grpSpPr>
        <p:sp>
          <p:nvSpPr>
            <p:cNvPr id="51" name="文本框 5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grpSp>
          <p:nvGrpSpPr>
            <p:cNvPr id="52" name="组合 51"/>
            <p:cNvGrpSpPr/>
            <p:nvPr/>
          </p:nvGrpSpPr>
          <p:grpSpPr>
            <a:xfrm>
              <a:off x="6384010" y="1248904"/>
              <a:ext cx="3909856" cy="797491"/>
              <a:chOff x="6384011" y="1247332"/>
              <a:chExt cx="3909856" cy="790542"/>
            </a:xfrm>
          </p:grpSpPr>
          <p:sp>
            <p:nvSpPr>
              <p:cNvPr id="53" name="文本框 52"/>
              <p:cNvSpPr txBox="1"/>
              <p:nvPr/>
            </p:nvSpPr>
            <p:spPr>
              <a:xfrm>
                <a:off x="6384011" y="1247332"/>
                <a:ext cx="2872581"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随机数发生器评估</a:t>
                </a:r>
              </a:p>
            </p:txBody>
          </p:sp>
          <p:sp>
            <p:nvSpPr>
              <p:cNvPr id="54" name="文本框 53"/>
              <p:cNvSpPr txBox="1"/>
              <p:nvPr/>
            </p:nvSpPr>
            <p:spPr>
              <a:xfrm>
                <a:off x="6384142" y="1773078"/>
                <a:ext cx="3909725"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Random Number Generator Evaluation</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5057759" y="1853408"/>
            <a:ext cx="5190868" cy="1098506"/>
            <a:chOff x="5337036" y="1031947"/>
            <a:chExt cx="5190868"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4143894" cy="797491"/>
              <a:chOff x="6384011" y="1247332"/>
              <a:chExt cx="4143894" cy="790542"/>
            </a:xfrm>
          </p:grpSpPr>
          <p:sp>
            <p:nvSpPr>
              <p:cNvPr id="58" name="文本框 57"/>
              <p:cNvSpPr txBox="1"/>
              <p:nvPr/>
            </p:nvSpPr>
            <p:spPr>
              <a:xfrm>
                <a:off x="6384011" y="1247332"/>
                <a:ext cx="3231654"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确定性随机数发生器</a:t>
                </a:r>
              </a:p>
            </p:txBody>
          </p:sp>
          <p:sp>
            <p:nvSpPr>
              <p:cNvPr id="59" name="文本框 58"/>
              <p:cNvSpPr txBox="1"/>
              <p:nvPr/>
            </p:nvSpPr>
            <p:spPr>
              <a:xfrm>
                <a:off x="6384142" y="1773078"/>
                <a:ext cx="4143763"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Deterministic Random Number Generator</a:t>
                </a:r>
                <a:endParaRPr lang="zh-CN" altLang="en-US" sz="1600" dirty="0">
                  <a:solidFill>
                    <a:schemeClr val="bg2">
                      <a:lumMod val="75000"/>
                    </a:schemeClr>
                  </a:solidFill>
                  <a:cs typeface="+mn-ea"/>
                  <a:sym typeface="+mn-lt"/>
                </a:endParaRPr>
              </a:p>
            </p:txBody>
          </p:sp>
        </p:grpSp>
      </p:grpSp>
      <p:grpSp>
        <p:nvGrpSpPr>
          <p:cNvPr id="60" name="组合 59"/>
          <p:cNvGrpSpPr/>
          <p:nvPr/>
        </p:nvGrpSpPr>
        <p:grpSpPr>
          <a:xfrm>
            <a:off x="5057759" y="2863574"/>
            <a:ext cx="4325246" cy="1098506"/>
            <a:chOff x="5337036" y="1031947"/>
            <a:chExt cx="4325246" cy="1098506"/>
          </a:xfrm>
        </p:grpSpPr>
        <p:sp>
          <p:nvSpPr>
            <p:cNvPr id="61" name="文本框 6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3278272" cy="797491"/>
              <a:chOff x="6384011" y="1247332"/>
              <a:chExt cx="3278272" cy="790542"/>
            </a:xfrm>
          </p:grpSpPr>
          <p:sp>
            <p:nvSpPr>
              <p:cNvPr id="63" name="文本框 62"/>
              <p:cNvSpPr txBox="1"/>
              <p:nvPr/>
            </p:nvSpPr>
            <p:spPr>
              <a:xfrm>
                <a:off x="6384011" y="1247332"/>
                <a:ext cx="2513509"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真随机数发生器</a:t>
                </a:r>
              </a:p>
            </p:txBody>
          </p:sp>
          <p:sp>
            <p:nvSpPr>
              <p:cNvPr id="64" name="文本框 63"/>
              <p:cNvSpPr txBox="1"/>
              <p:nvPr/>
            </p:nvSpPr>
            <p:spPr>
              <a:xfrm>
                <a:off x="6384142" y="1773078"/>
                <a:ext cx="3278141"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True Random Number Generator</a:t>
                </a:r>
                <a:endParaRPr lang="zh-CN" altLang="en-US" sz="1600" dirty="0">
                  <a:solidFill>
                    <a:schemeClr val="bg2">
                      <a:lumMod val="75000"/>
                    </a:schemeClr>
                  </a:solidFill>
                  <a:cs typeface="+mn-ea"/>
                  <a:sym typeface="+mn-lt"/>
                </a:endParaRPr>
              </a:p>
            </p:txBody>
          </p:sp>
        </p:grpSp>
      </p:grpSp>
      <p:grpSp>
        <p:nvGrpSpPr>
          <p:cNvPr id="25" name="组合 24">
            <a:extLst>
              <a:ext uri="{FF2B5EF4-FFF2-40B4-BE49-F238E27FC236}">
                <a16:creationId xmlns:a16="http://schemas.microsoft.com/office/drawing/2014/main" id="{069DA755-8EA5-429F-9071-103637655AAB}"/>
              </a:ext>
            </a:extLst>
          </p:cNvPr>
          <p:cNvGrpSpPr/>
          <p:nvPr/>
        </p:nvGrpSpPr>
        <p:grpSpPr>
          <a:xfrm>
            <a:off x="5057759" y="4940563"/>
            <a:ext cx="3559011" cy="1098506"/>
            <a:chOff x="5337036" y="1031947"/>
            <a:chExt cx="3559011" cy="1098506"/>
          </a:xfrm>
        </p:grpSpPr>
        <p:sp>
          <p:nvSpPr>
            <p:cNvPr id="26" name="文本框 25">
              <a:extLst>
                <a:ext uri="{FF2B5EF4-FFF2-40B4-BE49-F238E27FC236}">
                  <a16:creationId xmlns:a16="http://schemas.microsoft.com/office/drawing/2014/main" id="{5BB40F36-77D7-44FB-995C-0FBBC233F9F2}"/>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5</a:t>
              </a:r>
              <a:endParaRPr lang="zh-CN" altLang="en-US" sz="6000" b="1" i="1" dirty="0">
                <a:solidFill>
                  <a:schemeClr val="accent1"/>
                </a:solidFill>
                <a:cs typeface="+mn-ea"/>
                <a:sym typeface="+mn-lt"/>
              </a:endParaRPr>
            </a:p>
          </p:txBody>
        </p:sp>
        <p:grpSp>
          <p:nvGrpSpPr>
            <p:cNvPr id="27" name="组合 26">
              <a:extLst>
                <a:ext uri="{FF2B5EF4-FFF2-40B4-BE49-F238E27FC236}">
                  <a16:creationId xmlns:a16="http://schemas.microsoft.com/office/drawing/2014/main" id="{E3FD6E7F-08CF-4C67-AB7E-A27C30824391}"/>
                </a:ext>
              </a:extLst>
            </p:cNvPr>
            <p:cNvGrpSpPr/>
            <p:nvPr/>
          </p:nvGrpSpPr>
          <p:grpSpPr>
            <a:xfrm>
              <a:off x="6384010" y="1248904"/>
              <a:ext cx="2512037" cy="797491"/>
              <a:chOff x="6384011" y="1247332"/>
              <a:chExt cx="2512037" cy="790542"/>
            </a:xfrm>
          </p:grpSpPr>
          <p:sp>
            <p:nvSpPr>
              <p:cNvPr id="28" name="文本框 27">
                <a:extLst>
                  <a:ext uri="{FF2B5EF4-FFF2-40B4-BE49-F238E27FC236}">
                    <a16:creationId xmlns:a16="http://schemas.microsoft.com/office/drawing/2014/main" id="{F398133D-5F30-4175-9DED-AEEE05CE644B}"/>
                  </a:ext>
                </a:extLst>
              </p:cNvPr>
              <p:cNvSpPr txBox="1"/>
              <p:nvPr/>
            </p:nvSpPr>
            <p:spPr>
              <a:xfrm>
                <a:off x="6384011" y="1247332"/>
                <a:ext cx="1795363"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总结与作业</a:t>
                </a:r>
              </a:p>
            </p:txBody>
          </p:sp>
          <p:sp>
            <p:nvSpPr>
              <p:cNvPr id="29" name="文本框 28">
                <a:extLst>
                  <a:ext uri="{FF2B5EF4-FFF2-40B4-BE49-F238E27FC236}">
                    <a16:creationId xmlns:a16="http://schemas.microsoft.com/office/drawing/2014/main" id="{14E53C12-F793-4999-A12D-412620D2DE95}"/>
                  </a:ext>
                </a:extLst>
              </p:cNvPr>
              <p:cNvSpPr txBox="1"/>
              <p:nvPr/>
            </p:nvSpPr>
            <p:spPr>
              <a:xfrm>
                <a:off x="6384142" y="1773078"/>
                <a:ext cx="2511906"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Summary and Homework</a:t>
                </a:r>
                <a:endParaRPr lang="zh-CN" altLang="en-US" sz="1600" dirty="0">
                  <a:solidFill>
                    <a:schemeClr val="bg2">
                      <a:lumMod val="75000"/>
                    </a:schemeClr>
                  </a:solidFill>
                  <a:cs typeface="+mn-ea"/>
                  <a:sym typeface="+mn-lt"/>
                </a:endParaRPr>
              </a:p>
            </p:txBody>
          </p:sp>
        </p:grpSp>
      </p:grpSp>
    </p:spTree>
    <p:extLst>
      <p:ext uri="{BB962C8B-B14F-4D97-AF65-F5344CB8AC3E}">
        <p14:creationId xmlns:p14="http://schemas.microsoft.com/office/powerpoint/2010/main" val="3851746717"/>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0BE6285-AB88-43B9-8BCB-4B787ADE7DE7}"/>
              </a:ext>
            </a:extLst>
          </p:cNvPr>
          <p:cNvSpPr>
            <a:spLocks noGrp="1"/>
          </p:cNvSpPr>
          <p:nvPr>
            <p:ph type="title"/>
          </p:nvPr>
        </p:nvSpPr>
        <p:spPr>
          <a:xfrm>
            <a:off x="577850" y="266231"/>
            <a:ext cx="8643848" cy="480131"/>
          </a:xfrm>
        </p:spPr>
        <p:txBody>
          <a:bodyPr/>
          <a:lstStyle/>
          <a:p>
            <a:r>
              <a:rPr lang="zh-CN" altLang="en-US" dirty="0"/>
              <a:t>熵源</a:t>
            </a:r>
          </a:p>
        </p:txBody>
      </p:sp>
      <p:sp>
        <p:nvSpPr>
          <p:cNvPr id="7" name="文本占位符 7">
            <a:extLst>
              <a:ext uri="{FF2B5EF4-FFF2-40B4-BE49-F238E27FC236}">
                <a16:creationId xmlns:a16="http://schemas.microsoft.com/office/drawing/2014/main" id="{B1D0B74F-A37F-4E20-A5DB-8DE22C5DE32C}"/>
              </a:ext>
            </a:extLst>
          </p:cNvPr>
          <p:cNvSpPr txBox="1"/>
          <p:nvPr/>
        </p:nvSpPr>
        <p:spPr>
          <a:xfrm>
            <a:off x="844720" y="3377095"/>
            <a:ext cx="1924465" cy="2676103"/>
          </a:xfrm>
          <a:prstGeom prst="rect">
            <a:avLst/>
          </a:prstGeom>
          <a:noFill/>
          <a:effectLst/>
        </p:spPr>
        <p:txBody>
          <a:bodyPr vert="horz" lIns="91440" tIns="45720" rIns="91440" bIns="45720" rtlCol="0" anchor="t">
            <a:normAutofit fontScale="85000" lnSpcReduction="10000"/>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fontAlgn="auto">
              <a:spcAft>
                <a:spcPts val="0"/>
              </a:spcAft>
              <a:buFont typeface="Arial" panose="020B0604020202020204" pitchFamily="34" charset="0"/>
              <a:buChar char="•"/>
              <a:defRPr/>
            </a:pPr>
            <a:r>
              <a:rPr lang="zh-CN" altLang="en-US" sz="1800" dirty="0">
                <a:solidFill>
                  <a:prstClr val="black"/>
                </a:solidFill>
                <a:latin typeface="Times New Roman" panose="02020603050405020304" pitchFamily="18" charset="0"/>
              </a:rPr>
              <a:t>热敏电阻等</a:t>
            </a:r>
            <a:r>
              <a:rPr lang="zh-CN" altLang="en-US" sz="1800" dirty="0">
                <a:solidFill>
                  <a:schemeClr val="accent4">
                    <a:lumMod val="60000"/>
                    <a:lumOff val="40000"/>
                  </a:schemeClr>
                </a:solidFill>
                <a:latin typeface="Times New Roman" panose="02020603050405020304" pitchFamily="18" charset="0"/>
              </a:rPr>
              <a:t>无源器件</a:t>
            </a:r>
            <a:r>
              <a:rPr lang="zh-CN" altLang="en-US" sz="1800" dirty="0">
                <a:solidFill>
                  <a:prstClr val="black"/>
                </a:solidFill>
                <a:latin typeface="Times New Roman" panose="02020603050405020304" pitchFamily="18" charset="0"/>
              </a:rPr>
              <a:t>上的热噪声，对其</a:t>
            </a:r>
            <a:r>
              <a:rPr lang="zh-CN" altLang="en-US" sz="1800" dirty="0">
                <a:solidFill>
                  <a:schemeClr val="accent4">
                    <a:lumMod val="60000"/>
                    <a:lumOff val="40000"/>
                  </a:schemeClr>
                </a:solidFill>
                <a:latin typeface="Times New Roman" panose="02020603050405020304" pitchFamily="18" charset="0"/>
              </a:rPr>
              <a:t>放大、采样</a:t>
            </a:r>
            <a:endParaRPr lang="en-US" altLang="zh-CN" sz="1800" dirty="0">
              <a:solidFill>
                <a:prstClr val="black"/>
              </a:solidFill>
              <a:latin typeface="Times New Roman" panose="02020603050405020304" pitchFamily="18" charset="0"/>
            </a:endParaRPr>
          </a:p>
          <a:p>
            <a:pPr marL="285750" indent="-285750" algn="just" fontAlgn="auto">
              <a:spcAft>
                <a:spcPts val="0"/>
              </a:spcAft>
              <a:buFont typeface="Arial" panose="020B0604020202020204" pitchFamily="34" charset="0"/>
              <a:buChar char="•"/>
              <a:defRPr/>
            </a:pPr>
            <a:r>
              <a:rPr lang="zh-CN" altLang="en-US" sz="1800" dirty="0">
                <a:solidFill>
                  <a:prstClr val="black"/>
                </a:solidFill>
                <a:latin typeface="Times New Roman" panose="02020603050405020304" pitchFamily="18" charset="0"/>
              </a:rPr>
              <a:t>一般结合了</a:t>
            </a:r>
            <a:r>
              <a:rPr lang="zh-CN" altLang="en-US" sz="1800" dirty="0">
                <a:solidFill>
                  <a:schemeClr val="accent4">
                    <a:lumMod val="60000"/>
                    <a:lumOff val="40000"/>
                  </a:schemeClr>
                </a:solidFill>
                <a:latin typeface="Times New Roman" panose="02020603050405020304" pitchFamily="18" charset="0"/>
              </a:rPr>
              <a:t>模拟和数字器件</a:t>
            </a:r>
            <a:endParaRPr lang="en-US" altLang="zh-CN" sz="1800" dirty="0">
              <a:solidFill>
                <a:schemeClr val="accent4">
                  <a:lumMod val="60000"/>
                  <a:lumOff val="40000"/>
                </a:schemeClr>
              </a:solidFill>
              <a:latin typeface="Times New Roman" panose="02020603050405020304" pitchFamily="18" charset="0"/>
            </a:endParaRPr>
          </a:p>
          <a:p>
            <a:pPr marL="285750" indent="-285750" algn="just" fontAlgn="auto">
              <a:spcAft>
                <a:spcPts val="0"/>
              </a:spcAft>
              <a:buFont typeface="Arial" panose="020B0604020202020204" pitchFamily="34" charset="0"/>
              <a:buChar char="•"/>
              <a:defRPr/>
            </a:pPr>
            <a:r>
              <a:rPr lang="zh-CN" altLang="en-US" sz="1800" dirty="0">
                <a:solidFill>
                  <a:schemeClr val="accent4">
                    <a:lumMod val="60000"/>
                    <a:lumOff val="40000"/>
                  </a:schemeClr>
                </a:solidFill>
                <a:latin typeface="Times New Roman" panose="02020603050405020304" pitchFamily="18" charset="0"/>
              </a:rPr>
              <a:t>缺点</a:t>
            </a:r>
            <a:r>
              <a:rPr lang="zh-CN" altLang="en-US" sz="1800" dirty="0">
                <a:solidFill>
                  <a:prstClr val="black"/>
                </a:solidFill>
                <a:latin typeface="Times New Roman" panose="02020603050405020304" pitchFamily="18" charset="0"/>
              </a:rPr>
              <a:t>：即便使用很大功率，噪声放大效果仍不明显</a:t>
            </a:r>
            <a:endParaRPr lang="en-US" altLang="zh-CN" sz="1800" dirty="0">
              <a:solidFill>
                <a:prstClr val="black"/>
              </a:solidFill>
              <a:latin typeface="Times New Roman" panose="02020603050405020304" pitchFamily="18" charset="0"/>
            </a:endParaRPr>
          </a:p>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000000"/>
              </a:solidFill>
              <a:effectLst/>
              <a:uLnTx/>
              <a:uFillTx/>
              <a:cs typeface="+mn-cs"/>
              <a:sym typeface="+mn-lt"/>
            </a:endParaRPr>
          </a:p>
        </p:txBody>
      </p:sp>
      <p:sp>
        <p:nvSpPr>
          <p:cNvPr id="10" name="文本占位符 8">
            <a:extLst>
              <a:ext uri="{FF2B5EF4-FFF2-40B4-BE49-F238E27FC236}">
                <a16:creationId xmlns:a16="http://schemas.microsoft.com/office/drawing/2014/main" id="{A0495999-68D9-45EB-A93D-02F47260E4B7}"/>
              </a:ext>
            </a:extLst>
          </p:cNvPr>
          <p:cNvSpPr txBox="1"/>
          <p:nvPr/>
        </p:nvSpPr>
        <p:spPr>
          <a:xfrm>
            <a:off x="844719" y="2779044"/>
            <a:ext cx="1924466" cy="418847"/>
          </a:xfrm>
          <a:prstGeom prst="rect">
            <a:avLst/>
          </a:prstGeom>
          <a:solidFill>
            <a:schemeClr val="accent1"/>
          </a:solidFill>
          <a:effectLst/>
        </p:spPr>
        <p:txBody>
          <a:bodyPr vert="horz" lIns="0" tIns="45720" rIns="0" bIns="45720" rtlCol="0" anchor="ctr">
            <a:noAutofit/>
          </a:bodyPr>
          <a:lstStyle>
            <a:lvl1pPr marL="0" indent="0" algn="ctr" defTabSz="914400" rtl="0" eaLnBrk="1" latinLnBrk="0" hangingPunct="1">
              <a:lnSpc>
                <a:spcPct val="125000"/>
              </a:lnSpc>
              <a:spcBef>
                <a:spcPts val="0"/>
              </a:spcBef>
              <a:buFont typeface="Arial" panose="020B0604020202020204" pitchFamily="34" charset="0"/>
              <a:buNone/>
              <a:defRPr sz="18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lang="zh-CN" altLang="en-US" sz="1800" dirty="0">
                <a:latin typeface="Times New Roman" panose="02020603050405020304" pitchFamily="18" charset="0"/>
              </a:rPr>
              <a:t>热噪声</a:t>
            </a:r>
            <a:endParaRPr kumimoji="0" lang="zh-CN" altLang="en-US" b="1" i="0" u="none" strike="noStrike" kern="1200" cap="none" spc="0" normalizeH="0" baseline="0" noProof="0" dirty="0">
              <a:ln>
                <a:noFill/>
              </a:ln>
              <a:effectLst/>
              <a:uLnTx/>
              <a:uFillTx/>
              <a:latin typeface="Arial" panose="020B0604020202020204"/>
              <a:ea typeface="微软雅黑" panose="020B0503020204020204" pitchFamily="34" charset="-122"/>
              <a:cs typeface="+mn-cs"/>
              <a:sym typeface="+mn-lt"/>
            </a:endParaRPr>
          </a:p>
        </p:txBody>
      </p:sp>
      <p:sp>
        <p:nvSpPr>
          <p:cNvPr id="19" name="圆角矩形 1">
            <a:extLst>
              <a:ext uri="{FF2B5EF4-FFF2-40B4-BE49-F238E27FC236}">
                <a16:creationId xmlns:a16="http://schemas.microsoft.com/office/drawing/2014/main" id="{1484AEF9-0FD4-4CCA-8954-FFC94721D8E7}"/>
              </a:ext>
            </a:extLst>
          </p:cNvPr>
          <p:cNvSpPr/>
          <p:nvPr/>
        </p:nvSpPr>
        <p:spPr>
          <a:xfrm>
            <a:off x="659039" y="1480877"/>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63837C03-4069-47C3-8501-767C574179CF}"/>
              </a:ext>
            </a:extLst>
          </p:cNvPr>
          <p:cNvGrpSpPr/>
          <p:nvPr/>
        </p:nvGrpSpPr>
        <p:grpSpPr>
          <a:xfrm>
            <a:off x="6329385" y="1480877"/>
            <a:ext cx="2295826" cy="4630761"/>
            <a:chOff x="6329385" y="1480877"/>
            <a:chExt cx="2295826" cy="4630761"/>
          </a:xfrm>
        </p:grpSpPr>
        <p:sp>
          <p:nvSpPr>
            <p:cNvPr id="9" name="文本占位符 14">
              <a:extLst>
                <a:ext uri="{FF2B5EF4-FFF2-40B4-BE49-F238E27FC236}">
                  <a16:creationId xmlns:a16="http://schemas.microsoft.com/office/drawing/2014/main" id="{3A1CBCB4-D6D4-4A2F-BD80-D54AFEFD20B2}"/>
                </a:ext>
              </a:extLst>
            </p:cNvPr>
            <p:cNvSpPr txBox="1"/>
            <p:nvPr/>
          </p:nvSpPr>
          <p:spPr>
            <a:xfrm>
              <a:off x="6515069" y="3377095"/>
              <a:ext cx="1924465"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rgbClr val="0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just" defTabSz="914400" rtl="0" eaLnBrk="1" fontAlgn="auto" latinLnBrk="0" hangingPunct="1">
                <a:lnSpc>
                  <a:spcPct val="125000"/>
                </a:lnSpc>
                <a:spcBef>
                  <a:spcPts val="0"/>
                </a:spcBef>
                <a:spcAft>
                  <a:spcPts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rgbClr val="000000"/>
                  </a:solidFill>
                  <a:effectLst/>
                  <a:uLnTx/>
                  <a:uFillTx/>
                  <a:cs typeface="+mn-cs"/>
                  <a:sym typeface="+mn-lt"/>
                </a:rPr>
                <a:t>对</a:t>
              </a:r>
              <a:r>
                <a:rPr kumimoji="0" lang="zh-CN" altLang="en-US" sz="1500" b="0" i="0" u="none" strike="noStrike" kern="1200" cap="none" spc="0" normalizeH="0" baseline="0" noProof="0" dirty="0">
                  <a:ln>
                    <a:noFill/>
                  </a:ln>
                  <a:solidFill>
                    <a:schemeClr val="accent4">
                      <a:lumMod val="60000"/>
                      <a:lumOff val="40000"/>
                    </a:schemeClr>
                  </a:solidFill>
                  <a:effectLst/>
                  <a:uLnTx/>
                  <a:uFillTx/>
                  <a:cs typeface="+mn-cs"/>
                  <a:sym typeface="+mn-lt"/>
                </a:rPr>
                <a:t>初始条件</a:t>
              </a:r>
              <a:r>
                <a:rPr kumimoji="0" lang="zh-CN" altLang="en-US" sz="1500" b="0" i="0" u="none" strike="noStrike" kern="1200" cap="none" spc="0" normalizeH="0" baseline="0" noProof="0" dirty="0">
                  <a:ln>
                    <a:noFill/>
                  </a:ln>
                  <a:solidFill>
                    <a:srgbClr val="000000"/>
                  </a:solidFill>
                  <a:effectLst/>
                  <a:uLnTx/>
                  <a:uFillTx/>
                  <a:cs typeface="+mn-cs"/>
                  <a:sym typeface="+mn-lt"/>
                </a:rPr>
                <a:t>非常敏感的</a:t>
              </a:r>
              <a:r>
                <a:rPr kumimoji="0" lang="zh-CN" altLang="en-US" sz="1500" b="0" i="0" u="none" strike="noStrike" kern="1200" cap="none" spc="0" normalizeH="0" baseline="0" noProof="0" dirty="0">
                  <a:ln>
                    <a:noFill/>
                  </a:ln>
                  <a:solidFill>
                    <a:schemeClr val="accent4">
                      <a:lumMod val="60000"/>
                      <a:lumOff val="40000"/>
                    </a:schemeClr>
                  </a:solidFill>
                  <a:effectLst/>
                  <a:uLnTx/>
                  <a:uFillTx/>
                  <a:cs typeface="+mn-cs"/>
                  <a:sym typeface="+mn-lt"/>
                </a:rPr>
                <a:t>确定性系统</a:t>
              </a:r>
              <a:r>
                <a:rPr kumimoji="0" lang="zh-CN" altLang="en-US" sz="1500" b="0" i="0" u="none" strike="noStrike" kern="1200" cap="none" spc="0" normalizeH="0" baseline="0" noProof="0" dirty="0">
                  <a:ln>
                    <a:noFill/>
                  </a:ln>
                  <a:solidFill>
                    <a:srgbClr val="000000"/>
                  </a:solidFill>
                  <a:effectLst/>
                  <a:uLnTx/>
                  <a:uFillTx/>
                  <a:cs typeface="+mn-cs"/>
                  <a:sym typeface="+mn-lt"/>
                </a:rPr>
                <a:t>的随机行为</a:t>
              </a:r>
              <a:endParaRPr kumimoji="0" lang="en-US" altLang="zh-CN" sz="1500" b="0" i="0" u="none" strike="noStrike" kern="1200" cap="none" spc="0" normalizeH="0" baseline="0" noProof="0" dirty="0">
                <a:ln>
                  <a:noFill/>
                </a:ln>
                <a:solidFill>
                  <a:srgbClr val="000000"/>
                </a:solidFill>
                <a:effectLst/>
                <a:uLnTx/>
                <a:uFillTx/>
                <a:cs typeface="+mn-cs"/>
                <a:sym typeface="+mn-lt"/>
              </a:endParaRPr>
            </a:p>
            <a:p>
              <a:pPr marL="285750" marR="0" lvl="0" indent="-285750" algn="just" defTabSz="914400" rtl="0" eaLnBrk="1" fontAlgn="auto" latinLnBrk="0" hangingPunct="1">
                <a:lnSpc>
                  <a:spcPct val="125000"/>
                </a:lnSpc>
                <a:spcBef>
                  <a:spcPts val="0"/>
                </a:spcBef>
                <a:spcAft>
                  <a:spcPts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rgbClr val="000000"/>
                  </a:solidFill>
                  <a:effectLst/>
                  <a:uLnTx/>
                  <a:uFillTx/>
                  <a:cs typeface="+mn-cs"/>
                  <a:sym typeface="+mn-lt"/>
                </a:rPr>
                <a:t>缺点：使用模拟器件，不如纯数字电路设计应用广泛</a:t>
              </a:r>
            </a:p>
          </p:txBody>
        </p:sp>
        <p:sp>
          <p:nvSpPr>
            <p:cNvPr id="12" name="文本占位符 12">
              <a:extLst>
                <a:ext uri="{FF2B5EF4-FFF2-40B4-BE49-F238E27FC236}">
                  <a16:creationId xmlns:a16="http://schemas.microsoft.com/office/drawing/2014/main" id="{5BD4584A-FEAB-4F68-9A5F-C57A194B210B}"/>
                </a:ext>
              </a:extLst>
            </p:cNvPr>
            <p:cNvSpPr txBox="1"/>
            <p:nvPr/>
          </p:nvSpPr>
          <p:spPr>
            <a:xfrm>
              <a:off x="6515068" y="2779044"/>
              <a:ext cx="1924466" cy="418847"/>
            </a:xfrm>
            <a:prstGeom prst="rect">
              <a:avLst/>
            </a:prstGeom>
            <a:solidFill>
              <a:schemeClr val="accent1"/>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defRPr kumimoji="0" sz="1800" b="1" i="0" u="none" strike="noStrike" cap="none" spc="0" normalizeH="0" baseline="0">
                  <a:ln>
                    <a:noFill/>
                  </a:ln>
                  <a:solidFill>
                    <a:srgbClr val="FFFFFF"/>
                  </a:solidFill>
                  <a:effectLst/>
                  <a:uLnTx/>
                  <a:uFillTx/>
                  <a:latin typeface="Arial" panose="020B0604020202020204"/>
                  <a:ea typeface="微软雅黑" panose="020B0503020204020204" pitchFamily="3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mn-lt"/>
                </a:rPr>
                <a:t>混沌现象</a:t>
              </a:r>
            </a:p>
          </p:txBody>
        </p:sp>
        <p:sp>
          <p:nvSpPr>
            <p:cNvPr id="17" name="test-tube-with-drop_15035">
              <a:extLst>
                <a:ext uri="{FF2B5EF4-FFF2-40B4-BE49-F238E27FC236}">
                  <a16:creationId xmlns:a16="http://schemas.microsoft.com/office/drawing/2014/main" id="{27D4C7C6-510C-4FA3-9608-24FC7057366D}"/>
                </a:ext>
              </a:extLst>
            </p:cNvPr>
            <p:cNvSpPr>
              <a:spLocks noChangeAspect="1"/>
            </p:cNvSpPr>
            <p:nvPr/>
          </p:nvSpPr>
          <p:spPr bwMode="auto">
            <a:xfrm>
              <a:off x="7233417" y="1939639"/>
              <a:ext cx="609685" cy="60873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712" h="606761">
                  <a:moveTo>
                    <a:pt x="519524" y="447538"/>
                  </a:moveTo>
                  <a:cubicBezTo>
                    <a:pt x="500548" y="476363"/>
                    <a:pt x="483848" y="507465"/>
                    <a:pt x="483848" y="518843"/>
                  </a:cubicBezTo>
                  <a:cubicBezTo>
                    <a:pt x="483848" y="537807"/>
                    <a:pt x="499788" y="553737"/>
                    <a:pt x="519524" y="553737"/>
                  </a:cubicBezTo>
                  <a:cubicBezTo>
                    <a:pt x="539260" y="553737"/>
                    <a:pt x="555200" y="537807"/>
                    <a:pt x="555200" y="518843"/>
                  </a:cubicBezTo>
                  <a:cubicBezTo>
                    <a:pt x="555200" y="507465"/>
                    <a:pt x="538501" y="476363"/>
                    <a:pt x="519524" y="447538"/>
                  </a:cubicBezTo>
                  <a:close/>
                  <a:moveTo>
                    <a:pt x="519429" y="392353"/>
                  </a:moveTo>
                  <a:cubicBezTo>
                    <a:pt x="525596" y="392353"/>
                    <a:pt x="531669" y="394818"/>
                    <a:pt x="535464" y="399749"/>
                  </a:cubicBezTo>
                  <a:cubicBezTo>
                    <a:pt x="549886" y="418713"/>
                    <a:pt x="595430" y="483949"/>
                    <a:pt x="595430" y="518843"/>
                  </a:cubicBezTo>
                  <a:cubicBezTo>
                    <a:pt x="595430" y="560564"/>
                    <a:pt x="561272" y="594699"/>
                    <a:pt x="519524" y="594699"/>
                  </a:cubicBezTo>
                  <a:cubicBezTo>
                    <a:pt x="477776" y="594699"/>
                    <a:pt x="443618" y="560564"/>
                    <a:pt x="443618" y="518843"/>
                  </a:cubicBezTo>
                  <a:cubicBezTo>
                    <a:pt x="443618" y="483949"/>
                    <a:pt x="489162" y="418713"/>
                    <a:pt x="502825" y="399749"/>
                  </a:cubicBezTo>
                  <a:cubicBezTo>
                    <a:pt x="507000" y="394818"/>
                    <a:pt x="513262" y="392353"/>
                    <a:pt x="519429" y="392353"/>
                  </a:cubicBezTo>
                  <a:close/>
                  <a:moveTo>
                    <a:pt x="205094" y="323858"/>
                  </a:moveTo>
                  <a:lnTo>
                    <a:pt x="56971" y="471757"/>
                  </a:lnTo>
                  <a:cubicBezTo>
                    <a:pt x="46336" y="482375"/>
                    <a:pt x="40259" y="496027"/>
                    <a:pt x="40259" y="511196"/>
                  </a:cubicBezTo>
                  <a:cubicBezTo>
                    <a:pt x="40259" y="525607"/>
                    <a:pt x="46336" y="540018"/>
                    <a:pt x="56971" y="549877"/>
                  </a:cubicBezTo>
                  <a:cubicBezTo>
                    <a:pt x="67605" y="560496"/>
                    <a:pt x="81278" y="566563"/>
                    <a:pt x="96470" y="566563"/>
                  </a:cubicBezTo>
                  <a:cubicBezTo>
                    <a:pt x="110903" y="566563"/>
                    <a:pt x="125335" y="560496"/>
                    <a:pt x="135970" y="549877"/>
                  </a:cubicBezTo>
                  <a:lnTo>
                    <a:pt x="362333" y="323858"/>
                  </a:lnTo>
                  <a:close/>
                  <a:moveTo>
                    <a:pt x="374487" y="40198"/>
                  </a:moveTo>
                  <a:lnTo>
                    <a:pt x="322074" y="92531"/>
                  </a:lnTo>
                  <a:cubicBezTo>
                    <a:pt x="322074" y="92531"/>
                    <a:pt x="322833" y="94048"/>
                    <a:pt x="324353" y="96323"/>
                  </a:cubicBezTo>
                  <a:lnTo>
                    <a:pt x="364612" y="135763"/>
                  </a:lnTo>
                  <a:cubicBezTo>
                    <a:pt x="372208" y="144105"/>
                    <a:pt x="372208" y="156999"/>
                    <a:pt x="364612" y="164584"/>
                  </a:cubicBezTo>
                  <a:lnTo>
                    <a:pt x="245353" y="282902"/>
                  </a:lnTo>
                  <a:lnTo>
                    <a:pt x="403352" y="282902"/>
                  </a:lnTo>
                  <a:lnTo>
                    <a:pt x="442851" y="243463"/>
                  </a:lnTo>
                  <a:cubicBezTo>
                    <a:pt x="451207" y="235120"/>
                    <a:pt x="464120" y="235120"/>
                    <a:pt x="471717" y="243463"/>
                  </a:cubicBezTo>
                  <a:lnTo>
                    <a:pt x="511976" y="282902"/>
                  </a:lnTo>
                  <a:cubicBezTo>
                    <a:pt x="513495" y="284419"/>
                    <a:pt x="515014" y="285177"/>
                    <a:pt x="515774" y="285177"/>
                  </a:cubicBezTo>
                  <a:lnTo>
                    <a:pt x="567427" y="233603"/>
                  </a:lnTo>
                  <a:cubicBezTo>
                    <a:pt x="567427" y="232844"/>
                    <a:pt x="567427" y="231327"/>
                    <a:pt x="565908" y="229810"/>
                  </a:cubicBezTo>
                  <a:lnTo>
                    <a:pt x="378285" y="42473"/>
                  </a:lnTo>
                  <a:cubicBezTo>
                    <a:pt x="376766" y="40956"/>
                    <a:pt x="375246" y="40198"/>
                    <a:pt x="374487" y="40198"/>
                  </a:cubicBezTo>
                  <a:close/>
                  <a:moveTo>
                    <a:pt x="374487" y="0"/>
                  </a:moveTo>
                  <a:cubicBezTo>
                    <a:pt x="385881" y="0"/>
                    <a:pt x="398035" y="5309"/>
                    <a:pt x="406390" y="13652"/>
                  </a:cubicBezTo>
                  <a:lnTo>
                    <a:pt x="594013" y="200989"/>
                  </a:lnTo>
                  <a:cubicBezTo>
                    <a:pt x="611484" y="218434"/>
                    <a:pt x="612244" y="245738"/>
                    <a:pt x="596292" y="261665"/>
                  </a:cubicBezTo>
                  <a:lnTo>
                    <a:pt x="543879" y="313999"/>
                  </a:lnTo>
                  <a:cubicBezTo>
                    <a:pt x="537043" y="321583"/>
                    <a:pt x="526408" y="325375"/>
                    <a:pt x="515774" y="325375"/>
                  </a:cubicBezTo>
                  <a:cubicBezTo>
                    <a:pt x="503620" y="325375"/>
                    <a:pt x="492226" y="320825"/>
                    <a:pt x="483111" y="311723"/>
                  </a:cubicBezTo>
                  <a:lnTo>
                    <a:pt x="457284" y="285936"/>
                  </a:lnTo>
                  <a:lnTo>
                    <a:pt x="425380" y="317791"/>
                  </a:lnTo>
                  <a:lnTo>
                    <a:pt x="164075" y="578699"/>
                  </a:lnTo>
                  <a:cubicBezTo>
                    <a:pt x="145845" y="596901"/>
                    <a:pt x="122297" y="606761"/>
                    <a:pt x="96470" y="606761"/>
                  </a:cubicBezTo>
                  <a:cubicBezTo>
                    <a:pt x="70644" y="606761"/>
                    <a:pt x="46336" y="596901"/>
                    <a:pt x="28106" y="578699"/>
                  </a:cubicBezTo>
                  <a:cubicBezTo>
                    <a:pt x="9875" y="560496"/>
                    <a:pt x="0" y="536225"/>
                    <a:pt x="0" y="511196"/>
                  </a:cubicBezTo>
                  <a:cubicBezTo>
                    <a:pt x="0" y="485409"/>
                    <a:pt x="9875" y="461139"/>
                    <a:pt x="28106" y="442936"/>
                  </a:cubicBezTo>
                  <a:lnTo>
                    <a:pt x="321314" y="150173"/>
                  </a:lnTo>
                  <a:lnTo>
                    <a:pt x="295487" y="124386"/>
                  </a:lnTo>
                  <a:cubicBezTo>
                    <a:pt x="287891" y="116801"/>
                    <a:pt x="282574" y="106183"/>
                    <a:pt x="281815" y="94806"/>
                  </a:cubicBezTo>
                  <a:cubicBezTo>
                    <a:pt x="281055" y="83429"/>
                    <a:pt x="285613" y="72053"/>
                    <a:pt x="293209" y="63710"/>
                  </a:cubicBezTo>
                  <a:lnTo>
                    <a:pt x="345622" y="11377"/>
                  </a:lnTo>
                  <a:cubicBezTo>
                    <a:pt x="353218" y="3792"/>
                    <a:pt x="363093" y="0"/>
                    <a:pt x="374487" y="0"/>
                  </a:cubicBezTo>
                  <a:close/>
                </a:path>
              </a:pathLst>
            </a:custGeom>
            <a:solidFill>
              <a:schemeClr val="accent1"/>
            </a:solidFill>
            <a:ln>
              <a:noFill/>
            </a:ln>
          </p:spPr>
          <p:txBody>
            <a:bodyPr/>
            <a:lstStyle/>
            <a:p>
              <a:pPr eaLnBrk="1" fontAlgn="auto" hangingPunct="1">
                <a:spcBef>
                  <a:spcPts val="0"/>
                </a:spcBef>
                <a:spcAft>
                  <a:spcPts val="0"/>
                </a:spcAft>
              </a:pPr>
              <a:endParaRPr lang="zh-CN" altLang="en-US" kern="0">
                <a:solidFill>
                  <a:srgbClr val="000000"/>
                </a:solidFill>
                <a:latin typeface="Arial" panose="020B0604020202020204"/>
                <a:ea typeface="微软雅黑 Light" panose="020B0502040204020203" pitchFamily="34" charset="-122"/>
                <a:sym typeface="+mn-lt"/>
              </a:endParaRPr>
            </a:p>
          </p:txBody>
        </p:sp>
        <p:sp>
          <p:nvSpPr>
            <p:cNvPr id="21" name="圆角矩形 27">
              <a:extLst>
                <a:ext uri="{FF2B5EF4-FFF2-40B4-BE49-F238E27FC236}">
                  <a16:creationId xmlns:a16="http://schemas.microsoft.com/office/drawing/2014/main" id="{650C3DBD-14F9-4048-88B7-8439525F112F}"/>
                </a:ext>
              </a:extLst>
            </p:cNvPr>
            <p:cNvSpPr/>
            <p:nvPr/>
          </p:nvSpPr>
          <p:spPr>
            <a:xfrm>
              <a:off x="6329385" y="1480877"/>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2F7570BD-F388-4BF8-B005-94F260D54523}"/>
              </a:ext>
            </a:extLst>
          </p:cNvPr>
          <p:cNvGrpSpPr/>
          <p:nvPr/>
        </p:nvGrpSpPr>
        <p:grpSpPr>
          <a:xfrm>
            <a:off x="9156444" y="1480877"/>
            <a:ext cx="2295826" cy="4630761"/>
            <a:chOff x="9156444" y="1480877"/>
            <a:chExt cx="2295826" cy="4630761"/>
          </a:xfrm>
        </p:grpSpPr>
        <p:sp>
          <p:nvSpPr>
            <p:cNvPr id="13" name="文本占位符 9">
              <a:extLst>
                <a:ext uri="{FF2B5EF4-FFF2-40B4-BE49-F238E27FC236}">
                  <a16:creationId xmlns:a16="http://schemas.microsoft.com/office/drawing/2014/main" id="{8627B982-0672-44FD-8014-25FFBC40E5E9}"/>
                </a:ext>
              </a:extLst>
            </p:cNvPr>
            <p:cNvSpPr txBox="1"/>
            <p:nvPr/>
          </p:nvSpPr>
          <p:spPr>
            <a:xfrm>
              <a:off x="9221698" y="3300496"/>
              <a:ext cx="2230571" cy="2811142"/>
            </a:xfrm>
            <a:prstGeom prst="rect">
              <a:avLst/>
            </a:prstGeom>
            <a:noFill/>
            <a:effectLst/>
          </p:spPr>
          <p:txBody>
            <a:bodyPr vert="horz" lIns="91440" tIns="45720" rIns="91440" bIns="45720" rtlCol="0" anchor="t">
              <a:no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500" dirty="0"/>
                <a:t>在</a:t>
              </a:r>
              <a:r>
                <a:rPr lang="zh-CN" altLang="en-US" sz="1500" dirty="0">
                  <a:solidFill>
                    <a:schemeClr val="accent4">
                      <a:lumMod val="60000"/>
                      <a:lumOff val="40000"/>
                    </a:schemeClr>
                  </a:solidFill>
                </a:rPr>
                <a:t>电路噪声</a:t>
              </a:r>
              <a:r>
                <a:rPr lang="zh-CN" altLang="en-US" sz="1500" dirty="0"/>
                <a:t>影响下，</a:t>
              </a:r>
              <a:r>
                <a:rPr lang="zh-CN" altLang="en-US" sz="1500" dirty="0">
                  <a:solidFill>
                    <a:schemeClr val="accent4">
                      <a:lumMod val="60000"/>
                      <a:lumOff val="40000"/>
                    </a:schemeClr>
                  </a:solidFill>
                </a:rPr>
                <a:t>振荡信号</a:t>
              </a:r>
              <a:r>
                <a:rPr lang="zh-CN" altLang="en-US" sz="1500" dirty="0"/>
                <a:t>在电路传输过程中，电压</a:t>
              </a:r>
              <a:r>
                <a:rPr lang="zh-CN" altLang="en-US" sz="1500" dirty="0">
                  <a:solidFill>
                    <a:schemeClr val="accent4">
                      <a:lumMod val="60000"/>
                      <a:lumOff val="40000"/>
                    </a:schemeClr>
                  </a:solidFill>
                </a:rPr>
                <a:t>跳变位置</a:t>
              </a:r>
              <a:r>
                <a:rPr lang="zh-CN" altLang="en-US" sz="1500" dirty="0"/>
                <a:t>相比于理想位置的微小偏差，在周期上表现出</a:t>
              </a:r>
              <a:r>
                <a:rPr lang="zh-CN" altLang="en-US" sz="1500" dirty="0">
                  <a:solidFill>
                    <a:schemeClr val="accent4">
                      <a:lumMod val="60000"/>
                      <a:lumOff val="40000"/>
                    </a:schemeClr>
                  </a:solidFill>
                </a:rPr>
                <a:t>不确定性</a:t>
              </a:r>
              <a:endParaRPr lang="en-US" altLang="zh-CN" sz="1500" dirty="0">
                <a:solidFill>
                  <a:schemeClr val="accent4">
                    <a:lumMod val="60000"/>
                    <a:lumOff val="40000"/>
                  </a:schemeClr>
                </a:solidFill>
              </a:endParaRPr>
            </a:p>
            <a:p>
              <a:pPr marL="285750" indent="-285750">
                <a:lnSpc>
                  <a:spcPct val="130000"/>
                </a:lnSpc>
                <a:buFont typeface="Arial" panose="020B0604020202020204" pitchFamily="34" charset="0"/>
                <a:buChar char="•"/>
              </a:pPr>
              <a:r>
                <a:rPr lang="zh-CN" altLang="en-US" sz="1600" dirty="0"/>
                <a:t>根据噪声的不同，抖动可分为</a:t>
              </a:r>
              <a:r>
                <a:rPr lang="zh-CN" altLang="en-US" sz="1600" dirty="0">
                  <a:solidFill>
                    <a:schemeClr val="accent4">
                      <a:lumMod val="60000"/>
                      <a:lumOff val="40000"/>
                    </a:schemeClr>
                  </a:solidFill>
                </a:rPr>
                <a:t>确定性抖动</a:t>
              </a:r>
              <a:r>
                <a:rPr lang="zh-CN" altLang="en-US" sz="1600" dirty="0"/>
                <a:t>和</a:t>
              </a:r>
              <a:r>
                <a:rPr lang="zh-CN" altLang="en-US" sz="1600" dirty="0">
                  <a:solidFill>
                    <a:schemeClr val="accent4">
                      <a:lumMod val="60000"/>
                      <a:lumOff val="40000"/>
                    </a:schemeClr>
                  </a:solidFill>
                </a:rPr>
                <a:t>随机抖动</a:t>
              </a:r>
              <a:endParaRPr lang="en-US" altLang="zh-CN" sz="1500" dirty="0">
                <a:solidFill>
                  <a:schemeClr val="accent4">
                    <a:lumMod val="60000"/>
                    <a:lumOff val="40000"/>
                  </a:schemeClr>
                </a:solidFill>
              </a:endParaRPr>
            </a:p>
            <a:p>
              <a:pPr marL="285750" indent="-285750">
                <a:lnSpc>
                  <a:spcPct val="100000"/>
                </a:lnSpc>
                <a:buFont typeface="Arial" panose="020B0604020202020204" pitchFamily="34" charset="0"/>
                <a:buChar char="•"/>
              </a:pPr>
              <a:endParaRPr lang="en-US" altLang="zh-CN" sz="1500" dirty="0">
                <a:solidFill>
                  <a:schemeClr val="accent4">
                    <a:lumMod val="60000"/>
                    <a:lumOff val="40000"/>
                  </a:schemeClr>
                </a:solidFill>
              </a:endParaRPr>
            </a:p>
          </p:txBody>
        </p:sp>
        <p:sp>
          <p:nvSpPr>
            <p:cNvPr id="14" name="文本占位符 10">
              <a:extLst>
                <a:ext uri="{FF2B5EF4-FFF2-40B4-BE49-F238E27FC236}">
                  <a16:creationId xmlns:a16="http://schemas.microsoft.com/office/drawing/2014/main" id="{BB1AC74B-3116-4BAD-9DFD-DCEE40024050}"/>
                </a:ext>
              </a:extLst>
            </p:cNvPr>
            <p:cNvSpPr txBox="1"/>
            <p:nvPr/>
          </p:nvSpPr>
          <p:spPr>
            <a:xfrm>
              <a:off x="9350242" y="2779044"/>
              <a:ext cx="1924466" cy="418847"/>
            </a:xfrm>
            <a:prstGeom prst="rect">
              <a:avLst/>
            </a:prstGeom>
            <a:solidFill>
              <a:schemeClr val="accent4"/>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defRPr kumimoji="0" sz="1800" b="1" i="0" u="none" strike="noStrike" cap="none" spc="0" normalizeH="0" baseline="0">
                  <a:ln>
                    <a:noFill/>
                  </a:ln>
                  <a:solidFill>
                    <a:srgbClr val="FFFFFF"/>
                  </a:solidFill>
                  <a:effectLst/>
                  <a:uLnTx/>
                  <a:uFillTx/>
                  <a:latin typeface="Arial" panose="020B0604020202020204"/>
                  <a:ea typeface="微软雅黑" panose="020B0503020204020204" pitchFamily="3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mn-lt"/>
                </a:rPr>
                <a:t>抖动</a:t>
              </a:r>
            </a:p>
          </p:txBody>
        </p:sp>
        <p:sp>
          <p:nvSpPr>
            <p:cNvPr id="18" name="laptop-computer_329739">
              <a:extLst>
                <a:ext uri="{FF2B5EF4-FFF2-40B4-BE49-F238E27FC236}">
                  <a16:creationId xmlns:a16="http://schemas.microsoft.com/office/drawing/2014/main" id="{C513378E-2181-4938-88B1-673B75184F06}"/>
                </a:ext>
              </a:extLst>
            </p:cNvPr>
            <p:cNvSpPr>
              <a:spLocks noChangeAspect="1"/>
            </p:cNvSpPr>
            <p:nvPr/>
          </p:nvSpPr>
          <p:spPr bwMode="auto">
            <a:xfrm>
              <a:off x="10007633" y="1959035"/>
              <a:ext cx="609685" cy="608766"/>
            </a:xfrm>
            <a:custGeom>
              <a:avLst/>
              <a:gdLst>
                <a:gd name="T0" fmla="*/ 800 w 6133"/>
                <a:gd name="T1" fmla="*/ 5333 h 6133"/>
                <a:gd name="T2" fmla="*/ 800 w 6133"/>
                <a:gd name="T3" fmla="*/ 4550 h 6133"/>
                <a:gd name="T4" fmla="*/ 2883 w 6133"/>
                <a:gd name="T5" fmla="*/ 2466 h 6133"/>
                <a:gd name="T6" fmla="*/ 3649 w 6133"/>
                <a:gd name="T7" fmla="*/ 3232 h 6133"/>
                <a:gd name="T8" fmla="*/ 5732 w 6133"/>
                <a:gd name="T9" fmla="*/ 1149 h 6133"/>
                <a:gd name="T10" fmla="*/ 5732 w 6133"/>
                <a:gd name="T11" fmla="*/ 1666 h 6133"/>
                <a:gd name="T12" fmla="*/ 6132 w 6133"/>
                <a:gd name="T13" fmla="*/ 1666 h 6133"/>
                <a:gd name="T14" fmla="*/ 6132 w 6133"/>
                <a:gd name="T15" fmla="*/ 466 h 6133"/>
                <a:gd name="T16" fmla="*/ 4932 w 6133"/>
                <a:gd name="T17" fmla="*/ 467 h 6133"/>
                <a:gd name="T18" fmla="*/ 4933 w 6133"/>
                <a:gd name="T19" fmla="*/ 867 h 6133"/>
                <a:gd name="T20" fmla="*/ 5449 w 6133"/>
                <a:gd name="T21" fmla="*/ 866 h 6133"/>
                <a:gd name="T22" fmla="*/ 3649 w 6133"/>
                <a:gd name="T23" fmla="*/ 2666 h 6133"/>
                <a:gd name="T24" fmla="*/ 2883 w 6133"/>
                <a:gd name="T25" fmla="*/ 1901 h 6133"/>
                <a:gd name="T26" fmla="*/ 800 w 6133"/>
                <a:gd name="T27" fmla="*/ 3984 h 6133"/>
                <a:gd name="T28" fmla="*/ 800 w 6133"/>
                <a:gd name="T29" fmla="*/ 0 h 6133"/>
                <a:gd name="T30" fmla="*/ 0 w 6133"/>
                <a:gd name="T31" fmla="*/ 0 h 6133"/>
                <a:gd name="T32" fmla="*/ 0 w 6133"/>
                <a:gd name="T33" fmla="*/ 400 h 6133"/>
                <a:gd name="T34" fmla="*/ 400 w 6133"/>
                <a:gd name="T35" fmla="*/ 400 h 6133"/>
                <a:gd name="T36" fmla="*/ 400 w 6133"/>
                <a:gd name="T37" fmla="*/ 1067 h 6133"/>
                <a:gd name="T38" fmla="*/ 0 w 6133"/>
                <a:gd name="T39" fmla="*/ 1067 h 6133"/>
                <a:gd name="T40" fmla="*/ 0 w 6133"/>
                <a:gd name="T41" fmla="*/ 1467 h 6133"/>
                <a:gd name="T42" fmla="*/ 400 w 6133"/>
                <a:gd name="T43" fmla="*/ 1467 h 6133"/>
                <a:gd name="T44" fmla="*/ 400 w 6133"/>
                <a:gd name="T45" fmla="*/ 2133 h 6133"/>
                <a:gd name="T46" fmla="*/ 0 w 6133"/>
                <a:gd name="T47" fmla="*/ 2133 h 6133"/>
                <a:gd name="T48" fmla="*/ 0 w 6133"/>
                <a:gd name="T49" fmla="*/ 2533 h 6133"/>
                <a:gd name="T50" fmla="*/ 400 w 6133"/>
                <a:gd name="T51" fmla="*/ 2533 h 6133"/>
                <a:gd name="T52" fmla="*/ 400 w 6133"/>
                <a:gd name="T53" fmla="*/ 3200 h 6133"/>
                <a:gd name="T54" fmla="*/ 0 w 6133"/>
                <a:gd name="T55" fmla="*/ 3200 h 6133"/>
                <a:gd name="T56" fmla="*/ 0 w 6133"/>
                <a:gd name="T57" fmla="*/ 3600 h 6133"/>
                <a:gd name="T58" fmla="*/ 400 w 6133"/>
                <a:gd name="T59" fmla="*/ 3600 h 6133"/>
                <a:gd name="T60" fmla="*/ 400 w 6133"/>
                <a:gd name="T61" fmla="*/ 4267 h 6133"/>
                <a:gd name="T62" fmla="*/ 0 w 6133"/>
                <a:gd name="T63" fmla="*/ 4267 h 6133"/>
                <a:gd name="T64" fmla="*/ 0 w 6133"/>
                <a:gd name="T65" fmla="*/ 4667 h 6133"/>
                <a:gd name="T66" fmla="*/ 400 w 6133"/>
                <a:gd name="T67" fmla="*/ 4667 h 6133"/>
                <a:gd name="T68" fmla="*/ 400 w 6133"/>
                <a:gd name="T69" fmla="*/ 5333 h 6133"/>
                <a:gd name="T70" fmla="*/ 0 w 6133"/>
                <a:gd name="T71" fmla="*/ 5333 h 6133"/>
                <a:gd name="T72" fmla="*/ 0 w 6133"/>
                <a:gd name="T73" fmla="*/ 5733 h 6133"/>
                <a:gd name="T74" fmla="*/ 400 w 6133"/>
                <a:gd name="T75" fmla="*/ 5733 h 6133"/>
                <a:gd name="T76" fmla="*/ 400 w 6133"/>
                <a:gd name="T77" fmla="*/ 6133 h 6133"/>
                <a:gd name="T78" fmla="*/ 800 w 6133"/>
                <a:gd name="T79" fmla="*/ 6133 h 6133"/>
                <a:gd name="T80" fmla="*/ 800 w 6133"/>
                <a:gd name="T81" fmla="*/ 5733 h 6133"/>
                <a:gd name="T82" fmla="*/ 1467 w 6133"/>
                <a:gd name="T83" fmla="*/ 5733 h 6133"/>
                <a:gd name="T84" fmla="*/ 1467 w 6133"/>
                <a:gd name="T85" fmla="*/ 6133 h 6133"/>
                <a:gd name="T86" fmla="*/ 1867 w 6133"/>
                <a:gd name="T87" fmla="*/ 6133 h 6133"/>
                <a:gd name="T88" fmla="*/ 1867 w 6133"/>
                <a:gd name="T89" fmla="*/ 5733 h 6133"/>
                <a:gd name="T90" fmla="*/ 2533 w 6133"/>
                <a:gd name="T91" fmla="*/ 5733 h 6133"/>
                <a:gd name="T92" fmla="*/ 2533 w 6133"/>
                <a:gd name="T93" fmla="*/ 6133 h 6133"/>
                <a:gd name="T94" fmla="*/ 2933 w 6133"/>
                <a:gd name="T95" fmla="*/ 6133 h 6133"/>
                <a:gd name="T96" fmla="*/ 2933 w 6133"/>
                <a:gd name="T97" fmla="*/ 5733 h 6133"/>
                <a:gd name="T98" fmla="*/ 3600 w 6133"/>
                <a:gd name="T99" fmla="*/ 5733 h 6133"/>
                <a:gd name="T100" fmla="*/ 3600 w 6133"/>
                <a:gd name="T101" fmla="*/ 6133 h 6133"/>
                <a:gd name="T102" fmla="*/ 4000 w 6133"/>
                <a:gd name="T103" fmla="*/ 6133 h 6133"/>
                <a:gd name="T104" fmla="*/ 4000 w 6133"/>
                <a:gd name="T105" fmla="*/ 5733 h 6133"/>
                <a:gd name="T106" fmla="*/ 4667 w 6133"/>
                <a:gd name="T107" fmla="*/ 5733 h 6133"/>
                <a:gd name="T108" fmla="*/ 4667 w 6133"/>
                <a:gd name="T109" fmla="*/ 6133 h 6133"/>
                <a:gd name="T110" fmla="*/ 5067 w 6133"/>
                <a:gd name="T111" fmla="*/ 6133 h 6133"/>
                <a:gd name="T112" fmla="*/ 5067 w 6133"/>
                <a:gd name="T113" fmla="*/ 5733 h 6133"/>
                <a:gd name="T114" fmla="*/ 5733 w 6133"/>
                <a:gd name="T115" fmla="*/ 5733 h 6133"/>
                <a:gd name="T116" fmla="*/ 5733 w 6133"/>
                <a:gd name="T117" fmla="*/ 6133 h 6133"/>
                <a:gd name="T118" fmla="*/ 6133 w 6133"/>
                <a:gd name="T119" fmla="*/ 6133 h 6133"/>
                <a:gd name="T120" fmla="*/ 6133 w 6133"/>
                <a:gd name="T121" fmla="*/ 5333 h 6133"/>
                <a:gd name="T122" fmla="*/ 800 w 6133"/>
                <a:gd name="T123" fmla="*/ 5333 h 6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33" h="6133">
                  <a:moveTo>
                    <a:pt x="800" y="5333"/>
                  </a:moveTo>
                  <a:lnTo>
                    <a:pt x="800" y="4550"/>
                  </a:lnTo>
                  <a:lnTo>
                    <a:pt x="2883" y="2466"/>
                  </a:lnTo>
                  <a:lnTo>
                    <a:pt x="3649" y="3232"/>
                  </a:lnTo>
                  <a:lnTo>
                    <a:pt x="5732" y="1149"/>
                  </a:lnTo>
                  <a:lnTo>
                    <a:pt x="5732" y="1666"/>
                  </a:lnTo>
                  <a:lnTo>
                    <a:pt x="6132" y="1666"/>
                  </a:lnTo>
                  <a:lnTo>
                    <a:pt x="6132" y="466"/>
                  </a:lnTo>
                  <a:lnTo>
                    <a:pt x="4932" y="467"/>
                  </a:lnTo>
                  <a:lnTo>
                    <a:pt x="4933" y="867"/>
                  </a:lnTo>
                  <a:lnTo>
                    <a:pt x="5449" y="866"/>
                  </a:lnTo>
                  <a:lnTo>
                    <a:pt x="3649" y="2666"/>
                  </a:lnTo>
                  <a:lnTo>
                    <a:pt x="2883" y="1901"/>
                  </a:lnTo>
                  <a:lnTo>
                    <a:pt x="800" y="3984"/>
                  </a:lnTo>
                  <a:lnTo>
                    <a:pt x="800" y="0"/>
                  </a:lnTo>
                  <a:lnTo>
                    <a:pt x="0" y="0"/>
                  </a:lnTo>
                  <a:lnTo>
                    <a:pt x="0" y="400"/>
                  </a:lnTo>
                  <a:lnTo>
                    <a:pt x="400" y="400"/>
                  </a:lnTo>
                  <a:lnTo>
                    <a:pt x="400" y="1067"/>
                  </a:lnTo>
                  <a:lnTo>
                    <a:pt x="0" y="1067"/>
                  </a:lnTo>
                  <a:lnTo>
                    <a:pt x="0" y="1467"/>
                  </a:lnTo>
                  <a:lnTo>
                    <a:pt x="400" y="1467"/>
                  </a:lnTo>
                  <a:lnTo>
                    <a:pt x="400" y="2133"/>
                  </a:lnTo>
                  <a:lnTo>
                    <a:pt x="0" y="2133"/>
                  </a:lnTo>
                  <a:lnTo>
                    <a:pt x="0" y="2533"/>
                  </a:lnTo>
                  <a:lnTo>
                    <a:pt x="400" y="2533"/>
                  </a:lnTo>
                  <a:lnTo>
                    <a:pt x="400" y="3200"/>
                  </a:lnTo>
                  <a:lnTo>
                    <a:pt x="0" y="3200"/>
                  </a:lnTo>
                  <a:lnTo>
                    <a:pt x="0" y="3600"/>
                  </a:lnTo>
                  <a:lnTo>
                    <a:pt x="400" y="3600"/>
                  </a:lnTo>
                  <a:lnTo>
                    <a:pt x="400" y="4267"/>
                  </a:lnTo>
                  <a:lnTo>
                    <a:pt x="0" y="4267"/>
                  </a:lnTo>
                  <a:lnTo>
                    <a:pt x="0" y="4667"/>
                  </a:lnTo>
                  <a:lnTo>
                    <a:pt x="400" y="4667"/>
                  </a:lnTo>
                  <a:lnTo>
                    <a:pt x="400" y="5333"/>
                  </a:lnTo>
                  <a:lnTo>
                    <a:pt x="0" y="5333"/>
                  </a:lnTo>
                  <a:lnTo>
                    <a:pt x="0" y="5733"/>
                  </a:lnTo>
                  <a:lnTo>
                    <a:pt x="400" y="5733"/>
                  </a:lnTo>
                  <a:lnTo>
                    <a:pt x="400" y="6133"/>
                  </a:lnTo>
                  <a:lnTo>
                    <a:pt x="800" y="6133"/>
                  </a:lnTo>
                  <a:lnTo>
                    <a:pt x="800" y="5733"/>
                  </a:lnTo>
                  <a:lnTo>
                    <a:pt x="1467" y="5733"/>
                  </a:lnTo>
                  <a:lnTo>
                    <a:pt x="1467" y="6133"/>
                  </a:lnTo>
                  <a:lnTo>
                    <a:pt x="1867" y="6133"/>
                  </a:lnTo>
                  <a:lnTo>
                    <a:pt x="1867" y="5733"/>
                  </a:lnTo>
                  <a:lnTo>
                    <a:pt x="2533" y="5733"/>
                  </a:lnTo>
                  <a:lnTo>
                    <a:pt x="2533" y="6133"/>
                  </a:lnTo>
                  <a:lnTo>
                    <a:pt x="2933" y="6133"/>
                  </a:lnTo>
                  <a:lnTo>
                    <a:pt x="2933" y="5733"/>
                  </a:lnTo>
                  <a:lnTo>
                    <a:pt x="3600" y="5733"/>
                  </a:lnTo>
                  <a:lnTo>
                    <a:pt x="3600" y="6133"/>
                  </a:lnTo>
                  <a:lnTo>
                    <a:pt x="4000" y="6133"/>
                  </a:lnTo>
                  <a:lnTo>
                    <a:pt x="4000" y="5733"/>
                  </a:lnTo>
                  <a:lnTo>
                    <a:pt x="4667" y="5733"/>
                  </a:lnTo>
                  <a:lnTo>
                    <a:pt x="4667" y="6133"/>
                  </a:lnTo>
                  <a:lnTo>
                    <a:pt x="5067" y="6133"/>
                  </a:lnTo>
                  <a:lnTo>
                    <a:pt x="5067" y="5733"/>
                  </a:lnTo>
                  <a:lnTo>
                    <a:pt x="5733" y="5733"/>
                  </a:lnTo>
                  <a:lnTo>
                    <a:pt x="5733" y="6133"/>
                  </a:lnTo>
                  <a:lnTo>
                    <a:pt x="6133" y="6133"/>
                  </a:lnTo>
                  <a:lnTo>
                    <a:pt x="6133" y="5333"/>
                  </a:lnTo>
                  <a:lnTo>
                    <a:pt x="800" y="5333"/>
                  </a:lnTo>
                  <a:close/>
                </a:path>
              </a:pathLst>
            </a:custGeom>
            <a:solidFill>
              <a:schemeClr val="accent4"/>
            </a:solidFill>
            <a:ln>
              <a:noFill/>
            </a:ln>
          </p:spPr>
          <p:txBody>
            <a:bodyPr/>
            <a:lstStyle/>
            <a:p>
              <a:pPr eaLnBrk="1" fontAlgn="auto" hangingPunct="1">
                <a:spcBef>
                  <a:spcPts val="0"/>
                </a:spcBef>
                <a:spcAft>
                  <a:spcPts val="0"/>
                </a:spcAft>
              </a:pPr>
              <a:endParaRPr lang="zh-CN" altLang="en-US" kern="0" dirty="0">
                <a:solidFill>
                  <a:srgbClr val="000000"/>
                </a:solidFill>
                <a:latin typeface="Arial" panose="020B0604020202020204"/>
                <a:ea typeface="微软雅黑 Light" panose="020B0502040204020203" pitchFamily="34" charset="-122"/>
                <a:sym typeface="+mn-lt"/>
              </a:endParaRPr>
            </a:p>
          </p:txBody>
        </p:sp>
        <p:sp>
          <p:nvSpPr>
            <p:cNvPr id="22" name="圆角矩形 28">
              <a:extLst>
                <a:ext uri="{FF2B5EF4-FFF2-40B4-BE49-F238E27FC236}">
                  <a16:creationId xmlns:a16="http://schemas.microsoft.com/office/drawing/2014/main" id="{237F34E0-8E38-4257-95AF-7466F8B32177}"/>
                </a:ext>
              </a:extLst>
            </p:cNvPr>
            <p:cNvSpPr/>
            <p:nvPr/>
          </p:nvSpPr>
          <p:spPr>
            <a:xfrm>
              <a:off x="9156444" y="1480877"/>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a:extLst>
              <a:ext uri="{FF2B5EF4-FFF2-40B4-BE49-F238E27FC236}">
                <a16:creationId xmlns:a16="http://schemas.microsoft.com/office/drawing/2014/main" id="{AD0D8124-F6A6-4627-B9BB-607E0E32A460}"/>
              </a:ext>
            </a:extLst>
          </p:cNvPr>
          <p:cNvSpPr txBox="1"/>
          <p:nvPr/>
        </p:nvSpPr>
        <p:spPr>
          <a:xfrm>
            <a:off x="659039" y="912953"/>
            <a:ext cx="10815637" cy="453266"/>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dirty="0">
                <a:solidFill>
                  <a:prstClr val="black"/>
                </a:solidFill>
                <a:latin typeface="Times New Roman" panose="02020603050405020304" pitchFamily="18" charset="0"/>
              </a:rPr>
              <a:t>定义：在电子器件中，由电路噪声引起的一些具有随机性行为的物理现象被当作熵源</a:t>
            </a:r>
            <a:endParaRPr lang="en-US" altLang="zh-CN" sz="2000" dirty="0">
              <a:solidFill>
                <a:prstClr val="black"/>
              </a:solidFill>
              <a:latin typeface="Times New Roman" panose="02020603050405020304" pitchFamily="18" charset="0"/>
            </a:endParaRPr>
          </a:p>
        </p:txBody>
      </p:sp>
      <p:sp>
        <p:nvSpPr>
          <p:cNvPr id="24" name="Freeform 87">
            <a:extLst>
              <a:ext uri="{FF2B5EF4-FFF2-40B4-BE49-F238E27FC236}">
                <a16:creationId xmlns:a16="http://schemas.microsoft.com/office/drawing/2014/main" id="{2B60B5EA-3871-47FB-9606-5AE4C6E43FE3}"/>
              </a:ext>
            </a:extLst>
          </p:cNvPr>
          <p:cNvSpPr>
            <a:spLocks noEditPoints="1"/>
          </p:cNvSpPr>
          <p:nvPr/>
        </p:nvSpPr>
        <p:spPr bwMode="auto">
          <a:xfrm>
            <a:off x="1262643" y="1823621"/>
            <a:ext cx="921757" cy="840765"/>
          </a:xfrm>
          <a:custGeom>
            <a:avLst/>
            <a:gdLst>
              <a:gd name="T0" fmla="*/ 163 w 181"/>
              <a:gd name="T1" fmla="*/ 59 h 165"/>
              <a:gd name="T2" fmla="*/ 149 w 181"/>
              <a:gd name="T3" fmla="*/ 57 h 165"/>
              <a:gd name="T4" fmla="*/ 142 w 181"/>
              <a:gd name="T5" fmla="*/ 50 h 165"/>
              <a:gd name="T6" fmla="*/ 153 w 181"/>
              <a:gd name="T7" fmla="*/ 46 h 165"/>
              <a:gd name="T8" fmla="*/ 169 w 181"/>
              <a:gd name="T9" fmla="*/ 38 h 165"/>
              <a:gd name="T10" fmla="*/ 152 w 181"/>
              <a:gd name="T11" fmla="*/ 41 h 165"/>
              <a:gd name="T12" fmla="*/ 135 w 181"/>
              <a:gd name="T13" fmla="*/ 46 h 165"/>
              <a:gd name="T14" fmla="*/ 130 w 181"/>
              <a:gd name="T15" fmla="*/ 40 h 165"/>
              <a:gd name="T16" fmla="*/ 127 w 181"/>
              <a:gd name="T17" fmla="*/ 30 h 165"/>
              <a:gd name="T18" fmla="*/ 133 w 181"/>
              <a:gd name="T19" fmla="*/ 20 h 165"/>
              <a:gd name="T20" fmla="*/ 138 w 181"/>
              <a:gd name="T21" fmla="*/ 10 h 165"/>
              <a:gd name="T22" fmla="*/ 124 w 181"/>
              <a:gd name="T23" fmla="*/ 15 h 165"/>
              <a:gd name="T24" fmla="*/ 115 w 181"/>
              <a:gd name="T25" fmla="*/ 27 h 165"/>
              <a:gd name="T26" fmla="*/ 105 w 181"/>
              <a:gd name="T27" fmla="*/ 30 h 165"/>
              <a:gd name="T28" fmla="*/ 90 w 181"/>
              <a:gd name="T29" fmla="*/ 27 h 165"/>
              <a:gd name="T30" fmla="*/ 75 w 181"/>
              <a:gd name="T31" fmla="*/ 15 h 165"/>
              <a:gd name="T32" fmla="*/ 72 w 181"/>
              <a:gd name="T33" fmla="*/ 26 h 165"/>
              <a:gd name="T34" fmla="*/ 52 w 181"/>
              <a:gd name="T35" fmla="*/ 30 h 165"/>
              <a:gd name="T36" fmla="*/ 45 w 181"/>
              <a:gd name="T37" fmla="*/ 11 h 165"/>
              <a:gd name="T38" fmla="*/ 42 w 181"/>
              <a:gd name="T39" fmla="*/ 25 h 165"/>
              <a:gd name="T40" fmla="*/ 47 w 181"/>
              <a:gd name="T41" fmla="*/ 45 h 165"/>
              <a:gd name="T42" fmla="*/ 29 w 181"/>
              <a:gd name="T43" fmla="*/ 63 h 165"/>
              <a:gd name="T44" fmla="*/ 11 w 181"/>
              <a:gd name="T45" fmla="*/ 75 h 165"/>
              <a:gd name="T46" fmla="*/ 22 w 181"/>
              <a:gd name="T47" fmla="*/ 85 h 165"/>
              <a:gd name="T48" fmla="*/ 17 w 181"/>
              <a:gd name="T49" fmla="*/ 100 h 165"/>
              <a:gd name="T50" fmla="*/ 7 w 181"/>
              <a:gd name="T51" fmla="*/ 116 h 165"/>
              <a:gd name="T52" fmla="*/ 31 w 181"/>
              <a:gd name="T53" fmla="*/ 109 h 165"/>
              <a:gd name="T54" fmla="*/ 31 w 181"/>
              <a:gd name="T55" fmla="*/ 119 h 165"/>
              <a:gd name="T56" fmla="*/ 30 w 181"/>
              <a:gd name="T57" fmla="*/ 136 h 165"/>
              <a:gd name="T58" fmla="*/ 44 w 181"/>
              <a:gd name="T59" fmla="*/ 132 h 165"/>
              <a:gd name="T60" fmla="*/ 55 w 181"/>
              <a:gd name="T61" fmla="*/ 124 h 165"/>
              <a:gd name="T62" fmla="*/ 58 w 181"/>
              <a:gd name="T63" fmla="*/ 136 h 165"/>
              <a:gd name="T64" fmla="*/ 53 w 181"/>
              <a:gd name="T65" fmla="*/ 146 h 165"/>
              <a:gd name="T66" fmla="*/ 64 w 181"/>
              <a:gd name="T67" fmla="*/ 139 h 165"/>
              <a:gd name="T68" fmla="*/ 75 w 181"/>
              <a:gd name="T69" fmla="*/ 132 h 165"/>
              <a:gd name="T70" fmla="*/ 85 w 181"/>
              <a:gd name="T71" fmla="*/ 136 h 165"/>
              <a:gd name="T72" fmla="*/ 85 w 181"/>
              <a:gd name="T73" fmla="*/ 152 h 165"/>
              <a:gd name="T74" fmla="*/ 91 w 181"/>
              <a:gd name="T75" fmla="*/ 151 h 165"/>
              <a:gd name="T76" fmla="*/ 95 w 181"/>
              <a:gd name="T77" fmla="*/ 138 h 165"/>
              <a:gd name="T78" fmla="*/ 104 w 181"/>
              <a:gd name="T79" fmla="*/ 140 h 165"/>
              <a:gd name="T80" fmla="*/ 113 w 181"/>
              <a:gd name="T81" fmla="*/ 151 h 165"/>
              <a:gd name="T82" fmla="*/ 123 w 181"/>
              <a:gd name="T83" fmla="*/ 159 h 165"/>
              <a:gd name="T84" fmla="*/ 134 w 181"/>
              <a:gd name="T85" fmla="*/ 163 h 165"/>
              <a:gd name="T86" fmla="*/ 121 w 181"/>
              <a:gd name="T87" fmla="*/ 150 h 165"/>
              <a:gd name="T88" fmla="*/ 119 w 181"/>
              <a:gd name="T89" fmla="*/ 136 h 165"/>
              <a:gd name="T90" fmla="*/ 123 w 181"/>
              <a:gd name="T91" fmla="*/ 128 h 165"/>
              <a:gd name="T92" fmla="*/ 140 w 181"/>
              <a:gd name="T93" fmla="*/ 133 h 165"/>
              <a:gd name="T94" fmla="*/ 132 w 181"/>
              <a:gd name="T95" fmla="*/ 127 h 165"/>
              <a:gd name="T96" fmla="*/ 133 w 181"/>
              <a:gd name="T97" fmla="*/ 120 h 165"/>
              <a:gd name="T98" fmla="*/ 139 w 181"/>
              <a:gd name="T99" fmla="*/ 114 h 165"/>
              <a:gd name="T100" fmla="*/ 146 w 181"/>
              <a:gd name="T101" fmla="*/ 104 h 165"/>
              <a:gd name="T102" fmla="*/ 152 w 181"/>
              <a:gd name="T103" fmla="*/ 92 h 165"/>
              <a:gd name="T104" fmla="*/ 144 w 181"/>
              <a:gd name="T105" fmla="*/ 79 h 165"/>
              <a:gd name="T106" fmla="*/ 148 w 181"/>
              <a:gd name="T107" fmla="*/ 69 h 165"/>
              <a:gd name="T108" fmla="*/ 163 w 181"/>
              <a:gd name="T109" fmla="*/ 69 h 165"/>
              <a:gd name="T110" fmla="*/ 174 w 181"/>
              <a:gd name="T111" fmla="*/ 73 h 165"/>
              <a:gd name="T112" fmla="*/ 44 w 181"/>
              <a:gd name="T113" fmla="*/ 8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1" h="165">
                <a:moveTo>
                  <a:pt x="180" y="71"/>
                </a:moveTo>
                <a:cubicBezTo>
                  <a:pt x="179" y="70"/>
                  <a:pt x="178" y="70"/>
                  <a:pt x="177" y="69"/>
                </a:cubicBezTo>
                <a:cubicBezTo>
                  <a:pt x="175" y="67"/>
                  <a:pt x="175" y="68"/>
                  <a:pt x="172" y="67"/>
                </a:cubicBezTo>
                <a:cubicBezTo>
                  <a:pt x="169" y="65"/>
                  <a:pt x="169" y="64"/>
                  <a:pt x="171" y="65"/>
                </a:cubicBezTo>
                <a:cubicBezTo>
                  <a:pt x="173" y="65"/>
                  <a:pt x="172" y="64"/>
                  <a:pt x="171" y="62"/>
                </a:cubicBezTo>
                <a:cubicBezTo>
                  <a:pt x="170" y="60"/>
                  <a:pt x="170" y="62"/>
                  <a:pt x="168" y="62"/>
                </a:cubicBezTo>
                <a:cubicBezTo>
                  <a:pt x="167" y="62"/>
                  <a:pt x="167" y="60"/>
                  <a:pt x="163" y="59"/>
                </a:cubicBezTo>
                <a:cubicBezTo>
                  <a:pt x="160" y="59"/>
                  <a:pt x="163" y="59"/>
                  <a:pt x="163" y="59"/>
                </a:cubicBezTo>
                <a:cubicBezTo>
                  <a:pt x="164" y="59"/>
                  <a:pt x="164" y="59"/>
                  <a:pt x="166" y="59"/>
                </a:cubicBezTo>
                <a:cubicBezTo>
                  <a:pt x="169" y="59"/>
                  <a:pt x="170" y="58"/>
                  <a:pt x="167" y="58"/>
                </a:cubicBezTo>
                <a:cubicBezTo>
                  <a:pt x="164" y="58"/>
                  <a:pt x="166" y="57"/>
                  <a:pt x="164" y="56"/>
                </a:cubicBezTo>
                <a:cubicBezTo>
                  <a:pt x="162" y="56"/>
                  <a:pt x="163" y="56"/>
                  <a:pt x="161" y="55"/>
                </a:cubicBezTo>
                <a:cubicBezTo>
                  <a:pt x="159" y="55"/>
                  <a:pt x="155" y="56"/>
                  <a:pt x="153" y="56"/>
                </a:cubicBezTo>
                <a:cubicBezTo>
                  <a:pt x="151" y="56"/>
                  <a:pt x="151" y="56"/>
                  <a:pt x="149" y="57"/>
                </a:cubicBezTo>
                <a:cubicBezTo>
                  <a:pt x="147" y="57"/>
                  <a:pt x="149" y="56"/>
                  <a:pt x="151" y="55"/>
                </a:cubicBezTo>
                <a:cubicBezTo>
                  <a:pt x="153" y="54"/>
                  <a:pt x="151" y="55"/>
                  <a:pt x="148" y="55"/>
                </a:cubicBezTo>
                <a:cubicBezTo>
                  <a:pt x="146" y="54"/>
                  <a:pt x="147" y="54"/>
                  <a:pt x="145" y="54"/>
                </a:cubicBezTo>
                <a:cubicBezTo>
                  <a:pt x="143" y="54"/>
                  <a:pt x="146" y="54"/>
                  <a:pt x="148" y="53"/>
                </a:cubicBezTo>
                <a:cubicBezTo>
                  <a:pt x="149" y="52"/>
                  <a:pt x="147" y="53"/>
                  <a:pt x="146" y="52"/>
                </a:cubicBezTo>
                <a:cubicBezTo>
                  <a:pt x="145" y="52"/>
                  <a:pt x="145" y="52"/>
                  <a:pt x="141" y="51"/>
                </a:cubicBezTo>
                <a:cubicBezTo>
                  <a:pt x="137" y="51"/>
                  <a:pt x="141" y="51"/>
                  <a:pt x="142" y="50"/>
                </a:cubicBezTo>
                <a:cubicBezTo>
                  <a:pt x="142" y="50"/>
                  <a:pt x="142" y="50"/>
                  <a:pt x="144" y="49"/>
                </a:cubicBezTo>
                <a:cubicBezTo>
                  <a:pt x="146" y="48"/>
                  <a:pt x="146" y="49"/>
                  <a:pt x="147" y="49"/>
                </a:cubicBezTo>
                <a:cubicBezTo>
                  <a:pt x="149" y="48"/>
                  <a:pt x="148" y="49"/>
                  <a:pt x="150" y="49"/>
                </a:cubicBezTo>
                <a:cubicBezTo>
                  <a:pt x="151" y="48"/>
                  <a:pt x="151" y="49"/>
                  <a:pt x="155" y="49"/>
                </a:cubicBezTo>
                <a:cubicBezTo>
                  <a:pt x="156" y="48"/>
                  <a:pt x="155" y="48"/>
                  <a:pt x="153" y="48"/>
                </a:cubicBezTo>
                <a:cubicBezTo>
                  <a:pt x="150" y="48"/>
                  <a:pt x="151" y="47"/>
                  <a:pt x="151" y="46"/>
                </a:cubicBezTo>
                <a:cubicBezTo>
                  <a:pt x="152" y="46"/>
                  <a:pt x="152" y="46"/>
                  <a:pt x="153" y="46"/>
                </a:cubicBezTo>
                <a:cubicBezTo>
                  <a:pt x="155" y="46"/>
                  <a:pt x="155" y="46"/>
                  <a:pt x="156" y="46"/>
                </a:cubicBezTo>
                <a:cubicBezTo>
                  <a:pt x="157" y="46"/>
                  <a:pt x="157" y="46"/>
                  <a:pt x="159" y="46"/>
                </a:cubicBezTo>
                <a:cubicBezTo>
                  <a:pt x="161" y="45"/>
                  <a:pt x="160" y="45"/>
                  <a:pt x="162" y="45"/>
                </a:cubicBezTo>
                <a:cubicBezTo>
                  <a:pt x="163" y="44"/>
                  <a:pt x="163" y="44"/>
                  <a:pt x="161" y="44"/>
                </a:cubicBezTo>
                <a:cubicBezTo>
                  <a:pt x="159" y="44"/>
                  <a:pt x="161" y="43"/>
                  <a:pt x="162" y="42"/>
                </a:cubicBezTo>
                <a:cubicBezTo>
                  <a:pt x="163" y="42"/>
                  <a:pt x="164" y="42"/>
                  <a:pt x="165" y="41"/>
                </a:cubicBezTo>
                <a:cubicBezTo>
                  <a:pt x="167" y="40"/>
                  <a:pt x="167" y="40"/>
                  <a:pt x="169" y="38"/>
                </a:cubicBezTo>
                <a:cubicBezTo>
                  <a:pt x="170" y="36"/>
                  <a:pt x="168" y="38"/>
                  <a:pt x="167" y="38"/>
                </a:cubicBezTo>
                <a:cubicBezTo>
                  <a:pt x="166" y="39"/>
                  <a:pt x="165" y="39"/>
                  <a:pt x="164" y="40"/>
                </a:cubicBezTo>
                <a:cubicBezTo>
                  <a:pt x="163" y="41"/>
                  <a:pt x="162" y="41"/>
                  <a:pt x="161" y="41"/>
                </a:cubicBezTo>
                <a:cubicBezTo>
                  <a:pt x="160" y="41"/>
                  <a:pt x="159" y="41"/>
                  <a:pt x="158" y="41"/>
                </a:cubicBezTo>
                <a:cubicBezTo>
                  <a:pt x="157" y="40"/>
                  <a:pt x="157" y="40"/>
                  <a:pt x="156" y="41"/>
                </a:cubicBezTo>
                <a:cubicBezTo>
                  <a:pt x="155" y="41"/>
                  <a:pt x="155" y="41"/>
                  <a:pt x="154" y="41"/>
                </a:cubicBezTo>
                <a:cubicBezTo>
                  <a:pt x="153" y="41"/>
                  <a:pt x="153" y="41"/>
                  <a:pt x="152" y="41"/>
                </a:cubicBezTo>
                <a:cubicBezTo>
                  <a:pt x="151" y="41"/>
                  <a:pt x="149" y="42"/>
                  <a:pt x="148" y="42"/>
                </a:cubicBezTo>
                <a:cubicBezTo>
                  <a:pt x="147" y="41"/>
                  <a:pt x="148" y="41"/>
                  <a:pt x="148" y="41"/>
                </a:cubicBezTo>
                <a:cubicBezTo>
                  <a:pt x="148" y="40"/>
                  <a:pt x="146" y="41"/>
                  <a:pt x="144" y="43"/>
                </a:cubicBezTo>
                <a:cubicBezTo>
                  <a:pt x="142" y="44"/>
                  <a:pt x="139" y="47"/>
                  <a:pt x="137" y="48"/>
                </a:cubicBezTo>
                <a:cubicBezTo>
                  <a:pt x="135" y="50"/>
                  <a:pt x="136" y="49"/>
                  <a:pt x="136" y="48"/>
                </a:cubicBezTo>
                <a:cubicBezTo>
                  <a:pt x="135" y="48"/>
                  <a:pt x="136" y="48"/>
                  <a:pt x="137" y="45"/>
                </a:cubicBezTo>
                <a:cubicBezTo>
                  <a:pt x="139" y="42"/>
                  <a:pt x="136" y="46"/>
                  <a:pt x="135" y="46"/>
                </a:cubicBezTo>
                <a:cubicBezTo>
                  <a:pt x="135" y="47"/>
                  <a:pt x="135" y="47"/>
                  <a:pt x="132" y="47"/>
                </a:cubicBezTo>
                <a:cubicBezTo>
                  <a:pt x="130" y="47"/>
                  <a:pt x="132" y="46"/>
                  <a:pt x="132" y="45"/>
                </a:cubicBezTo>
                <a:cubicBezTo>
                  <a:pt x="131" y="44"/>
                  <a:pt x="131" y="44"/>
                  <a:pt x="131" y="43"/>
                </a:cubicBezTo>
                <a:cubicBezTo>
                  <a:pt x="132" y="41"/>
                  <a:pt x="132" y="42"/>
                  <a:pt x="133" y="41"/>
                </a:cubicBezTo>
                <a:cubicBezTo>
                  <a:pt x="134" y="41"/>
                  <a:pt x="135" y="40"/>
                  <a:pt x="136" y="39"/>
                </a:cubicBezTo>
                <a:cubicBezTo>
                  <a:pt x="136" y="38"/>
                  <a:pt x="135" y="39"/>
                  <a:pt x="134" y="39"/>
                </a:cubicBezTo>
                <a:cubicBezTo>
                  <a:pt x="133" y="39"/>
                  <a:pt x="130" y="41"/>
                  <a:pt x="130" y="40"/>
                </a:cubicBezTo>
                <a:cubicBezTo>
                  <a:pt x="130" y="39"/>
                  <a:pt x="130" y="40"/>
                  <a:pt x="129" y="40"/>
                </a:cubicBezTo>
                <a:cubicBezTo>
                  <a:pt x="128" y="40"/>
                  <a:pt x="127" y="39"/>
                  <a:pt x="126" y="39"/>
                </a:cubicBezTo>
                <a:cubicBezTo>
                  <a:pt x="125" y="39"/>
                  <a:pt x="124" y="39"/>
                  <a:pt x="125" y="37"/>
                </a:cubicBezTo>
                <a:cubicBezTo>
                  <a:pt x="125" y="36"/>
                  <a:pt x="126" y="36"/>
                  <a:pt x="126" y="36"/>
                </a:cubicBezTo>
                <a:cubicBezTo>
                  <a:pt x="125" y="35"/>
                  <a:pt x="124" y="35"/>
                  <a:pt x="125" y="34"/>
                </a:cubicBezTo>
                <a:cubicBezTo>
                  <a:pt x="126" y="33"/>
                  <a:pt x="125" y="33"/>
                  <a:pt x="126" y="32"/>
                </a:cubicBezTo>
                <a:cubicBezTo>
                  <a:pt x="127" y="31"/>
                  <a:pt x="127" y="31"/>
                  <a:pt x="127" y="30"/>
                </a:cubicBezTo>
                <a:cubicBezTo>
                  <a:pt x="128" y="30"/>
                  <a:pt x="126" y="30"/>
                  <a:pt x="126" y="29"/>
                </a:cubicBezTo>
                <a:cubicBezTo>
                  <a:pt x="126" y="28"/>
                  <a:pt x="127" y="27"/>
                  <a:pt x="127" y="26"/>
                </a:cubicBezTo>
                <a:cubicBezTo>
                  <a:pt x="128" y="25"/>
                  <a:pt x="128" y="26"/>
                  <a:pt x="129" y="25"/>
                </a:cubicBezTo>
                <a:cubicBezTo>
                  <a:pt x="130" y="24"/>
                  <a:pt x="130" y="24"/>
                  <a:pt x="131" y="24"/>
                </a:cubicBezTo>
                <a:cubicBezTo>
                  <a:pt x="132" y="23"/>
                  <a:pt x="131" y="23"/>
                  <a:pt x="131" y="23"/>
                </a:cubicBezTo>
                <a:cubicBezTo>
                  <a:pt x="130" y="22"/>
                  <a:pt x="130" y="22"/>
                  <a:pt x="130" y="22"/>
                </a:cubicBezTo>
                <a:cubicBezTo>
                  <a:pt x="130" y="22"/>
                  <a:pt x="131" y="20"/>
                  <a:pt x="133" y="20"/>
                </a:cubicBezTo>
                <a:cubicBezTo>
                  <a:pt x="134" y="19"/>
                  <a:pt x="134" y="19"/>
                  <a:pt x="135" y="18"/>
                </a:cubicBezTo>
                <a:cubicBezTo>
                  <a:pt x="137" y="17"/>
                  <a:pt x="135" y="18"/>
                  <a:pt x="132" y="18"/>
                </a:cubicBezTo>
                <a:cubicBezTo>
                  <a:pt x="129" y="18"/>
                  <a:pt x="133" y="17"/>
                  <a:pt x="134" y="16"/>
                </a:cubicBezTo>
                <a:cubicBezTo>
                  <a:pt x="135" y="15"/>
                  <a:pt x="136" y="15"/>
                  <a:pt x="137" y="14"/>
                </a:cubicBezTo>
                <a:cubicBezTo>
                  <a:pt x="139" y="14"/>
                  <a:pt x="140" y="13"/>
                  <a:pt x="142" y="12"/>
                </a:cubicBezTo>
                <a:cubicBezTo>
                  <a:pt x="145" y="10"/>
                  <a:pt x="142" y="10"/>
                  <a:pt x="141" y="10"/>
                </a:cubicBezTo>
                <a:cubicBezTo>
                  <a:pt x="141" y="11"/>
                  <a:pt x="139" y="10"/>
                  <a:pt x="138" y="10"/>
                </a:cubicBezTo>
                <a:cubicBezTo>
                  <a:pt x="138" y="9"/>
                  <a:pt x="138" y="9"/>
                  <a:pt x="138" y="9"/>
                </a:cubicBezTo>
                <a:cubicBezTo>
                  <a:pt x="139" y="9"/>
                  <a:pt x="137" y="9"/>
                  <a:pt x="137" y="10"/>
                </a:cubicBezTo>
                <a:cubicBezTo>
                  <a:pt x="136" y="11"/>
                  <a:pt x="134" y="11"/>
                  <a:pt x="133" y="12"/>
                </a:cubicBezTo>
                <a:cubicBezTo>
                  <a:pt x="132" y="13"/>
                  <a:pt x="131" y="14"/>
                  <a:pt x="129" y="16"/>
                </a:cubicBezTo>
                <a:cubicBezTo>
                  <a:pt x="127" y="18"/>
                  <a:pt x="126" y="19"/>
                  <a:pt x="125" y="19"/>
                </a:cubicBezTo>
                <a:cubicBezTo>
                  <a:pt x="124" y="19"/>
                  <a:pt x="125" y="17"/>
                  <a:pt x="125" y="16"/>
                </a:cubicBezTo>
                <a:cubicBezTo>
                  <a:pt x="125" y="14"/>
                  <a:pt x="125" y="15"/>
                  <a:pt x="124" y="15"/>
                </a:cubicBezTo>
                <a:cubicBezTo>
                  <a:pt x="124" y="16"/>
                  <a:pt x="124" y="17"/>
                  <a:pt x="122" y="18"/>
                </a:cubicBezTo>
                <a:cubicBezTo>
                  <a:pt x="120" y="20"/>
                  <a:pt x="120" y="21"/>
                  <a:pt x="119" y="21"/>
                </a:cubicBezTo>
                <a:cubicBezTo>
                  <a:pt x="118" y="21"/>
                  <a:pt x="119" y="20"/>
                  <a:pt x="119" y="19"/>
                </a:cubicBezTo>
                <a:cubicBezTo>
                  <a:pt x="119" y="17"/>
                  <a:pt x="119" y="18"/>
                  <a:pt x="119" y="18"/>
                </a:cubicBezTo>
                <a:cubicBezTo>
                  <a:pt x="119" y="18"/>
                  <a:pt x="117" y="20"/>
                  <a:pt x="117" y="22"/>
                </a:cubicBezTo>
                <a:cubicBezTo>
                  <a:pt x="116" y="25"/>
                  <a:pt x="116" y="23"/>
                  <a:pt x="116" y="25"/>
                </a:cubicBezTo>
                <a:cubicBezTo>
                  <a:pt x="115" y="27"/>
                  <a:pt x="116" y="27"/>
                  <a:pt x="115" y="27"/>
                </a:cubicBezTo>
                <a:cubicBezTo>
                  <a:pt x="115" y="28"/>
                  <a:pt x="115" y="27"/>
                  <a:pt x="114" y="26"/>
                </a:cubicBezTo>
                <a:cubicBezTo>
                  <a:pt x="113" y="25"/>
                  <a:pt x="113" y="27"/>
                  <a:pt x="113" y="28"/>
                </a:cubicBezTo>
                <a:cubicBezTo>
                  <a:pt x="113" y="29"/>
                  <a:pt x="113" y="29"/>
                  <a:pt x="111" y="29"/>
                </a:cubicBezTo>
                <a:cubicBezTo>
                  <a:pt x="110" y="30"/>
                  <a:pt x="108" y="30"/>
                  <a:pt x="108" y="30"/>
                </a:cubicBezTo>
                <a:cubicBezTo>
                  <a:pt x="108" y="30"/>
                  <a:pt x="107" y="29"/>
                  <a:pt x="107" y="28"/>
                </a:cubicBezTo>
                <a:cubicBezTo>
                  <a:pt x="106" y="28"/>
                  <a:pt x="106" y="28"/>
                  <a:pt x="106" y="28"/>
                </a:cubicBezTo>
                <a:cubicBezTo>
                  <a:pt x="106" y="28"/>
                  <a:pt x="106" y="29"/>
                  <a:pt x="105" y="30"/>
                </a:cubicBezTo>
                <a:cubicBezTo>
                  <a:pt x="104" y="30"/>
                  <a:pt x="102" y="31"/>
                  <a:pt x="102" y="30"/>
                </a:cubicBezTo>
                <a:cubicBezTo>
                  <a:pt x="101" y="29"/>
                  <a:pt x="101" y="30"/>
                  <a:pt x="101" y="28"/>
                </a:cubicBezTo>
                <a:cubicBezTo>
                  <a:pt x="101" y="26"/>
                  <a:pt x="100" y="27"/>
                  <a:pt x="98" y="28"/>
                </a:cubicBezTo>
                <a:cubicBezTo>
                  <a:pt x="96" y="29"/>
                  <a:pt x="96" y="28"/>
                  <a:pt x="95" y="27"/>
                </a:cubicBezTo>
                <a:cubicBezTo>
                  <a:pt x="95" y="27"/>
                  <a:pt x="94" y="27"/>
                  <a:pt x="94" y="26"/>
                </a:cubicBezTo>
                <a:cubicBezTo>
                  <a:pt x="94" y="25"/>
                  <a:pt x="93" y="26"/>
                  <a:pt x="92" y="26"/>
                </a:cubicBezTo>
                <a:cubicBezTo>
                  <a:pt x="92" y="26"/>
                  <a:pt x="91" y="27"/>
                  <a:pt x="90" y="27"/>
                </a:cubicBezTo>
                <a:cubicBezTo>
                  <a:pt x="88" y="27"/>
                  <a:pt x="88" y="26"/>
                  <a:pt x="87" y="25"/>
                </a:cubicBezTo>
                <a:cubicBezTo>
                  <a:pt x="85" y="24"/>
                  <a:pt x="84" y="23"/>
                  <a:pt x="82" y="21"/>
                </a:cubicBezTo>
                <a:cubicBezTo>
                  <a:pt x="81" y="18"/>
                  <a:pt x="80" y="16"/>
                  <a:pt x="79" y="13"/>
                </a:cubicBezTo>
                <a:cubicBezTo>
                  <a:pt x="78" y="11"/>
                  <a:pt x="78" y="9"/>
                  <a:pt x="77" y="9"/>
                </a:cubicBezTo>
                <a:cubicBezTo>
                  <a:pt x="75" y="8"/>
                  <a:pt x="77" y="12"/>
                  <a:pt x="77" y="14"/>
                </a:cubicBezTo>
                <a:cubicBezTo>
                  <a:pt x="77" y="15"/>
                  <a:pt x="76" y="19"/>
                  <a:pt x="76" y="19"/>
                </a:cubicBezTo>
                <a:cubicBezTo>
                  <a:pt x="76" y="19"/>
                  <a:pt x="75" y="17"/>
                  <a:pt x="75" y="15"/>
                </a:cubicBezTo>
                <a:cubicBezTo>
                  <a:pt x="74" y="14"/>
                  <a:pt x="75" y="14"/>
                  <a:pt x="74" y="12"/>
                </a:cubicBezTo>
                <a:cubicBezTo>
                  <a:pt x="74" y="11"/>
                  <a:pt x="74" y="15"/>
                  <a:pt x="74" y="17"/>
                </a:cubicBezTo>
                <a:cubicBezTo>
                  <a:pt x="74" y="18"/>
                  <a:pt x="74" y="18"/>
                  <a:pt x="74" y="19"/>
                </a:cubicBezTo>
                <a:cubicBezTo>
                  <a:pt x="73" y="21"/>
                  <a:pt x="74" y="22"/>
                  <a:pt x="73" y="22"/>
                </a:cubicBezTo>
                <a:cubicBezTo>
                  <a:pt x="73" y="23"/>
                  <a:pt x="72" y="21"/>
                  <a:pt x="71" y="19"/>
                </a:cubicBezTo>
                <a:cubicBezTo>
                  <a:pt x="69" y="17"/>
                  <a:pt x="70" y="22"/>
                  <a:pt x="72" y="23"/>
                </a:cubicBezTo>
                <a:cubicBezTo>
                  <a:pt x="73" y="24"/>
                  <a:pt x="72" y="24"/>
                  <a:pt x="72" y="26"/>
                </a:cubicBezTo>
                <a:cubicBezTo>
                  <a:pt x="73" y="28"/>
                  <a:pt x="72" y="29"/>
                  <a:pt x="71" y="30"/>
                </a:cubicBezTo>
                <a:cubicBezTo>
                  <a:pt x="69" y="30"/>
                  <a:pt x="68" y="26"/>
                  <a:pt x="68" y="27"/>
                </a:cubicBezTo>
                <a:cubicBezTo>
                  <a:pt x="68" y="28"/>
                  <a:pt x="67" y="30"/>
                  <a:pt x="66" y="29"/>
                </a:cubicBezTo>
                <a:cubicBezTo>
                  <a:pt x="65" y="28"/>
                  <a:pt x="67" y="30"/>
                  <a:pt x="67" y="31"/>
                </a:cubicBezTo>
                <a:cubicBezTo>
                  <a:pt x="67" y="33"/>
                  <a:pt x="66" y="33"/>
                  <a:pt x="64" y="35"/>
                </a:cubicBezTo>
                <a:cubicBezTo>
                  <a:pt x="63" y="36"/>
                  <a:pt x="63" y="33"/>
                  <a:pt x="61" y="31"/>
                </a:cubicBezTo>
                <a:cubicBezTo>
                  <a:pt x="59" y="29"/>
                  <a:pt x="53" y="31"/>
                  <a:pt x="52" y="30"/>
                </a:cubicBezTo>
                <a:cubicBezTo>
                  <a:pt x="51" y="28"/>
                  <a:pt x="51" y="29"/>
                  <a:pt x="51" y="28"/>
                </a:cubicBezTo>
                <a:cubicBezTo>
                  <a:pt x="51" y="27"/>
                  <a:pt x="51" y="26"/>
                  <a:pt x="51" y="23"/>
                </a:cubicBezTo>
                <a:cubicBezTo>
                  <a:pt x="51" y="22"/>
                  <a:pt x="49" y="23"/>
                  <a:pt x="48" y="24"/>
                </a:cubicBezTo>
                <a:cubicBezTo>
                  <a:pt x="46" y="25"/>
                  <a:pt x="46" y="23"/>
                  <a:pt x="46" y="22"/>
                </a:cubicBezTo>
                <a:cubicBezTo>
                  <a:pt x="46" y="20"/>
                  <a:pt x="46" y="19"/>
                  <a:pt x="46" y="18"/>
                </a:cubicBezTo>
                <a:cubicBezTo>
                  <a:pt x="46" y="17"/>
                  <a:pt x="47" y="16"/>
                  <a:pt x="47" y="14"/>
                </a:cubicBezTo>
                <a:cubicBezTo>
                  <a:pt x="47" y="12"/>
                  <a:pt x="47" y="13"/>
                  <a:pt x="45" y="11"/>
                </a:cubicBezTo>
                <a:cubicBezTo>
                  <a:pt x="44" y="10"/>
                  <a:pt x="44" y="9"/>
                  <a:pt x="45" y="8"/>
                </a:cubicBezTo>
                <a:cubicBezTo>
                  <a:pt x="45" y="6"/>
                  <a:pt x="45" y="6"/>
                  <a:pt x="46" y="3"/>
                </a:cubicBezTo>
                <a:cubicBezTo>
                  <a:pt x="48" y="0"/>
                  <a:pt x="45" y="3"/>
                  <a:pt x="44" y="4"/>
                </a:cubicBezTo>
                <a:cubicBezTo>
                  <a:pt x="43" y="4"/>
                  <a:pt x="41" y="6"/>
                  <a:pt x="40" y="7"/>
                </a:cubicBezTo>
                <a:cubicBezTo>
                  <a:pt x="40" y="7"/>
                  <a:pt x="38" y="10"/>
                  <a:pt x="39" y="12"/>
                </a:cubicBezTo>
                <a:cubicBezTo>
                  <a:pt x="39" y="14"/>
                  <a:pt x="38" y="18"/>
                  <a:pt x="39" y="20"/>
                </a:cubicBezTo>
                <a:cubicBezTo>
                  <a:pt x="39" y="22"/>
                  <a:pt x="41" y="24"/>
                  <a:pt x="42" y="25"/>
                </a:cubicBezTo>
                <a:cubicBezTo>
                  <a:pt x="44" y="26"/>
                  <a:pt x="44" y="28"/>
                  <a:pt x="42" y="29"/>
                </a:cubicBezTo>
                <a:cubicBezTo>
                  <a:pt x="41" y="30"/>
                  <a:pt x="44" y="30"/>
                  <a:pt x="45" y="31"/>
                </a:cubicBezTo>
                <a:cubicBezTo>
                  <a:pt x="45" y="31"/>
                  <a:pt x="44" y="32"/>
                  <a:pt x="44" y="33"/>
                </a:cubicBezTo>
                <a:cubicBezTo>
                  <a:pt x="43" y="34"/>
                  <a:pt x="43" y="34"/>
                  <a:pt x="42" y="36"/>
                </a:cubicBezTo>
                <a:cubicBezTo>
                  <a:pt x="41" y="38"/>
                  <a:pt x="42" y="37"/>
                  <a:pt x="44" y="39"/>
                </a:cubicBezTo>
                <a:cubicBezTo>
                  <a:pt x="46" y="40"/>
                  <a:pt x="44" y="39"/>
                  <a:pt x="46" y="40"/>
                </a:cubicBezTo>
                <a:cubicBezTo>
                  <a:pt x="47" y="41"/>
                  <a:pt x="48" y="43"/>
                  <a:pt x="47" y="45"/>
                </a:cubicBezTo>
                <a:cubicBezTo>
                  <a:pt x="47" y="47"/>
                  <a:pt x="45" y="50"/>
                  <a:pt x="43" y="51"/>
                </a:cubicBezTo>
                <a:cubicBezTo>
                  <a:pt x="42" y="51"/>
                  <a:pt x="40" y="54"/>
                  <a:pt x="37" y="53"/>
                </a:cubicBezTo>
                <a:cubicBezTo>
                  <a:pt x="34" y="52"/>
                  <a:pt x="36" y="55"/>
                  <a:pt x="33" y="55"/>
                </a:cubicBezTo>
                <a:cubicBezTo>
                  <a:pt x="31" y="55"/>
                  <a:pt x="32" y="55"/>
                  <a:pt x="30" y="57"/>
                </a:cubicBezTo>
                <a:cubicBezTo>
                  <a:pt x="28" y="59"/>
                  <a:pt x="29" y="59"/>
                  <a:pt x="30" y="59"/>
                </a:cubicBezTo>
                <a:cubicBezTo>
                  <a:pt x="31" y="60"/>
                  <a:pt x="34" y="59"/>
                  <a:pt x="34" y="59"/>
                </a:cubicBezTo>
                <a:cubicBezTo>
                  <a:pt x="34" y="59"/>
                  <a:pt x="34" y="62"/>
                  <a:pt x="29" y="63"/>
                </a:cubicBezTo>
                <a:cubicBezTo>
                  <a:pt x="24" y="65"/>
                  <a:pt x="29" y="63"/>
                  <a:pt x="31" y="64"/>
                </a:cubicBezTo>
                <a:cubicBezTo>
                  <a:pt x="32" y="64"/>
                  <a:pt x="33" y="64"/>
                  <a:pt x="34" y="65"/>
                </a:cubicBezTo>
                <a:cubicBezTo>
                  <a:pt x="35" y="65"/>
                  <a:pt x="33" y="66"/>
                  <a:pt x="30" y="67"/>
                </a:cubicBezTo>
                <a:cubicBezTo>
                  <a:pt x="26" y="69"/>
                  <a:pt x="26" y="71"/>
                  <a:pt x="24" y="71"/>
                </a:cubicBezTo>
                <a:cubicBezTo>
                  <a:pt x="22" y="71"/>
                  <a:pt x="22" y="71"/>
                  <a:pt x="18" y="72"/>
                </a:cubicBezTo>
                <a:cubicBezTo>
                  <a:pt x="14" y="73"/>
                  <a:pt x="17" y="73"/>
                  <a:pt x="15" y="74"/>
                </a:cubicBezTo>
                <a:cubicBezTo>
                  <a:pt x="14" y="75"/>
                  <a:pt x="13" y="75"/>
                  <a:pt x="11" y="75"/>
                </a:cubicBezTo>
                <a:cubicBezTo>
                  <a:pt x="8" y="75"/>
                  <a:pt x="8" y="77"/>
                  <a:pt x="4" y="78"/>
                </a:cubicBezTo>
                <a:cubicBezTo>
                  <a:pt x="0" y="78"/>
                  <a:pt x="7" y="78"/>
                  <a:pt x="5" y="79"/>
                </a:cubicBezTo>
                <a:cubicBezTo>
                  <a:pt x="4" y="81"/>
                  <a:pt x="9" y="82"/>
                  <a:pt x="8" y="83"/>
                </a:cubicBezTo>
                <a:cubicBezTo>
                  <a:pt x="8" y="83"/>
                  <a:pt x="9" y="84"/>
                  <a:pt x="12" y="84"/>
                </a:cubicBezTo>
                <a:cubicBezTo>
                  <a:pt x="15" y="84"/>
                  <a:pt x="14" y="84"/>
                  <a:pt x="13" y="85"/>
                </a:cubicBezTo>
                <a:cubicBezTo>
                  <a:pt x="12" y="87"/>
                  <a:pt x="14" y="86"/>
                  <a:pt x="15" y="86"/>
                </a:cubicBezTo>
                <a:cubicBezTo>
                  <a:pt x="16" y="86"/>
                  <a:pt x="18" y="86"/>
                  <a:pt x="22" y="85"/>
                </a:cubicBezTo>
                <a:cubicBezTo>
                  <a:pt x="25" y="84"/>
                  <a:pt x="24" y="86"/>
                  <a:pt x="23" y="87"/>
                </a:cubicBezTo>
                <a:cubicBezTo>
                  <a:pt x="22" y="89"/>
                  <a:pt x="21" y="89"/>
                  <a:pt x="20" y="89"/>
                </a:cubicBezTo>
                <a:cubicBezTo>
                  <a:pt x="19" y="90"/>
                  <a:pt x="25" y="89"/>
                  <a:pt x="25" y="90"/>
                </a:cubicBezTo>
                <a:cubicBezTo>
                  <a:pt x="26" y="91"/>
                  <a:pt x="23" y="92"/>
                  <a:pt x="21" y="93"/>
                </a:cubicBezTo>
                <a:cubicBezTo>
                  <a:pt x="18" y="95"/>
                  <a:pt x="23" y="93"/>
                  <a:pt x="23" y="93"/>
                </a:cubicBezTo>
                <a:cubicBezTo>
                  <a:pt x="23" y="93"/>
                  <a:pt x="20" y="96"/>
                  <a:pt x="20" y="97"/>
                </a:cubicBezTo>
                <a:cubicBezTo>
                  <a:pt x="19" y="99"/>
                  <a:pt x="18" y="99"/>
                  <a:pt x="17" y="100"/>
                </a:cubicBezTo>
                <a:cubicBezTo>
                  <a:pt x="17" y="100"/>
                  <a:pt x="15" y="102"/>
                  <a:pt x="11" y="102"/>
                </a:cubicBezTo>
                <a:cubicBezTo>
                  <a:pt x="8" y="103"/>
                  <a:pt x="11" y="104"/>
                  <a:pt x="13" y="104"/>
                </a:cubicBezTo>
                <a:cubicBezTo>
                  <a:pt x="16" y="105"/>
                  <a:pt x="16" y="104"/>
                  <a:pt x="15" y="105"/>
                </a:cubicBezTo>
                <a:cubicBezTo>
                  <a:pt x="14" y="106"/>
                  <a:pt x="12" y="107"/>
                  <a:pt x="10" y="108"/>
                </a:cubicBezTo>
                <a:cubicBezTo>
                  <a:pt x="8" y="109"/>
                  <a:pt x="7" y="110"/>
                  <a:pt x="5" y="112"/>
                </a:cubicBezTo>
                <a:cubicBezTo>
                  <a:pt x="3" y="113"/>
                  <a:pt x="3" y="116"/>
                  <a:pt x="3" y="116"/>
                </a:cubicBezTo>
                <a:cubicBezTo>
                  <a:pt x="3" y="116"/>
                  <a:pt x="5" y="117"/>
                  <a:pt x="7" y="116"/>
                </a:cubicBezTo>
                <a:cubicBezTo>
                  <a:pt x="9" y="115"/>
                  <a:pt x="9" y="115"/>
                  <a:pt x="11" y="113"/>
                </a:cubicBezTo>
                <a:cubicBezTo>
                  <a:pt x="13" y="112"/>
                  <a:pt x="13" y="113"/>
                  <a:pt x="15" y="111"/>
                </a:cubicBezTo>
                <a:cubicBezTo>
                  <a:pt x="17" y="110"/>
                  <a:pt x="17" y="111"/>
                  <a:pt x="19" y="110"/>
                </a:cubicBezTo>
                <a:cubicBezTo>
                  <a:pt x="20" y="110"/>
                  <a:pt x="20" y="111"/>
                  <a:pt x="20" y="111"/>
                </a:cubicBezTo>
                <a:cubicBezTo>
                  <a:pt x="20" y="111"/>
                  <a:pt x="20" y="112"/>
                  <a:pt x="23" y="112"/>
                </a:cubicBezTo>
                <a:cubicBezTo>
                  <a:pt x="26" y="112"/>
                  <a:pt x="25" y="112"/>
                  <a:pt x="26" y="111"/>
                </a:cubicBezTo>
                <a:cubicBezTo>
                  <a:pt x="27" y="110"/>
                  <a:pt x="30" y="109"/>
                  <a:pt x="31" y="109"/>
                </a:cubicBezTo>
                <a:cubicBezTo>
                  <a:pt x="33" y="108"/>
                  <a:pt x="35" y="108"/>
                  <a:pt x="37" y="108"/>
                </a:cubicBezTo>
                <a:cubicBezTo>
                  <a:pt x="39" y="108"/>
                  <a:pt x="38" y="108"/>
                  <a:pt x="40" y="107"/>
                </a:cubicBezTo>
                <a:cubicBezTo>
                  <a:pt x="43" y="106"/>
                  <a:pt x="42" y="108"/>
                  <a:pt x="42" y="110"/>
                </a:cubicBezTo>
                <a:cubicBezTo>
                  <a:pt x="42" y="112"/>
                  <a:pt x="42" y="115"/>
                  <a:pt x="41" y="115"/>
                </a:cubicBezTo>
                <a:cubicBezTo>
                  <a:pt x="40" y="116"/>
                  <a:pt x="40" y="116"/>
                  <a:pt x="39" y="117"/>
                </a:cubicBezTo>
                <a:cubicBezTo>
                  <a:pt x="38" y="117"/>
                  <a:pt x="37" y="118"/>
                  <a:pt x="36" y="118"/>
                </a:cubicBezTo>
                <a:cubicBezTo>
                  <a:pt x="34" y="118"/>
                  <a:pt x="33" y="119"/>
                  <a:pt x="31" y="119"/>
                </a:cubicBezTo>
                <a:cubicBezTo>
                  <a:pt x="29" y="119"/>
                  <a:pt x="31" y="119"/>
                  <a:pt x="35" y="120"/>
                </a:cubicBezTo>
                <a:cubicBezTo>
                  <a:pt x="39" y="120"/>
                  <a:pt x="34" y="121"/>
                  <a:pt x="33" y="122"/>
                </a:cubicBezTo>
                <a:cubicBezTo>
                  <a:pt x="32" y="123"/>
                  <a:pt x="31" y="124"/>
                  <a:pt x="30" y="125"/>
                </a:cubicBezTo>
                <a:cubicBezTo>
                  <a:pt x="30" y="126"/>
                  <a:pt x="31" y="126"/>
                  <a:pt x="31" y="128"/>
                </a:cubicBezTo>
                <a:cubicBezTo>
                  <a:pt x="31" y="129"/>
                  <a:pt x="30" y="130"/>
                  <a:pt x="30" y="131"/>
                </a:cubicBezTo>
                <a:cubicBezTo>
                  <a:pt x="30" y="132"/>
                  <a:pt x="29" y="134"/>
                  <a:pt x="28" y="136"/>
                </a:cubicBezTo>
                <a:cubicBezTo>
                  <a:pt x="26" y="138"/>
                  <a:pt x="29" y="138"/>
                  <a:pt x="30" y="136"/>
                </a:cubicBezTo>
                <a:cubicBezTo>
                  <a:pt x="32" y="133"/>
                  <a:pt x="31" y="135"/>
                  <a:pt x="32" y="134"/>
                </a:cubicBezTo>
                <a:cubicBezTo>
                  <a:pt x="33" y="133"/>
                  <a:pt x="34" y="133"/>
                  <a:pt x="36" y="132"/>
                </a:cubicBezTo>
                <a:cubicBezTo>
                  <a:pt x="37" y="131"/>
                  <a:pt x="36" y="134"/>
                  <a:pt x="36" y="134"/>
                </a:cubicBezTo>
                <a:cubicBezTo>
                  <a:pt x="36" y="134"/>
                  <a:pt x="39" y="133"/>
                  <a:pt x="39" y="131"/>
                </a:cubicBezTo>
                <a:cubicBezTo>
                  <a:pt x="40" y="129"/>
                  <a:pt x="41" y="129"/>
                  <a:pt x="41" y="129"/>
                </a:cubicBezTo>
                <a:cubicBezTo>
                  <a:pt x="41" y="129"/>
                  <a:pt x="42" y="130"/>
                  <a:pt x="42" y="131"/>
                </a:cubicBezTo>
                <a:cubicBezTo>
                  <a:pt x="42" y="133"/>
                  <a:pt x="44" y="132"/>
                  <a:pt x="44" y="132"/>
                </a:cubicBezTo>
                <a:cubicBezTo>
                  <a:pt x="44" y="132"/>
                  <a:pt x="44" y="131"/>
                  <a:pt x="44" y="129"/>
                </a:cubicBezTo>
                <a:cubicBezTo>
                  <a:pt x="45" y="127"/>
                  <a:pt x="46" y="128"/>
                  <a:pt x="46" y="127"/>
                </a:cubicBezTo>
                <a:cubicBezTo>
                  <a:pt x="46" y="125"/>
                  <a:pt x="47" y="126"/>
                  <a:pt x="46" y="124"/>
                </a:cubicBezTo>
                <a:cubicBezTo>
                  <a:pt x="45" y="123"/>
                  <a:pt x="47" y="123"/>
                  <a:pt x="47" y="122"/>
                </a:cubicBezTo>
                <a:cubicBezTo>
                  <a:pt x="47" y="121"/>
                  <a:pt x="50" y="121"/>
                  <a:pt x="50" y="121"/>
                </a:cubicBezTo>
                <a:cubicBezTo>
                  <a:pt x="51" y="121"/>
                  <a:pt x="53" y="121"/>
                  <a:pt x="54" y="122"/>
                </a:cubicBezTo>
                <a:cubicBezTo>
                  <a:pt x="54" y="123"/>
                  <a:pt x="54" y="123"/>
                  <a:pt x="55" y="124"/>
                </a:cubicBezTo>
                <a:cubicBezTo>
                  <a:pt x="55" y="125"/>
                  <a:pt x="56" y="126"/>
                  <a:pt x="57" y="127"/>
                </a:cubicBezTo>
                <a:cubicBezTo>
                  <a:pt x="58" y="128"/>
                  <a:pt x="58" y="128"/>
                  <a:pt x="59" y="129"/>
                </a:cubicBezTo>
                <a:cubicBezTo>
                  <a:pt x="60" y="129"/>
                  <a:pt x="59" y="129"/>
                  <a:pt x="57" y="131"/>
                </a:cubicBezTo>
                <a:cubicBezTo>
                  <a:pt x="56" y="132"/>
                  <a:pt x="58" y="131"/>
                  <a:pt x="59" y="131"/>
                </a:cubicBezTo>
                <a:cubicBezTo>
                  <a:pt x="60" y="130"/>
                  <a:pt x="59" y="130"/>
                  <a:pt x="61" y="131"/>
                </a:cubicBezTo>
                <a:cubicBezTo>
                  <a:pt x="62" y="132"/>
                  <a:pt x="60" y="133"/>
                  <a:pt x="58" y="134"/>
                </a:cubicBezTo>
                <a:cubicBezTo>
                  <a:pt x="56" y="135"/>
                  <a:pt x="59" y="136"/>
                  <a:pt x="58" y="136"/>
                </a:cubicBezTo>
                <a:cubicBezTo>
                  <a:pt x="57" y="136"/>
                  <a:pt x="55" y="137"/>
                  <a:pt x="54" y="138"/>
                </a:cubicBezTo>
                <a:cubicBezTo>
                  <a:pt x="52" y="139"/>
                  <a:pt x="55" y="139"/>
                  <a:pt x="55" y="139"/>
                </a:cubicBezTo>
                <a:cubicBezTo>
                  <a:pt x="55" y="139"/>
                  <a:pt x="53" y="141"/>
                  <a:pt x="53" y="141"/>
                </a:cubicBezTo>
                <a:cubicBezTo>
                  <a:pt x="52" y="142"/>
                  <a:pt x="54" y="142"/>
                  <a:pt x="53" y="143"/>
                </a:cubicBezTo>
                <a:cubicBezTo>
                  <a:pt x="52" y="144"/>
                  <a:pt x="52" y="144"/>
                  <a:pt x="52" y="144"/>
                </a:cubicBezTo>
                <a:cubicBezTo>
                  <a:pt x="54" y="144"/>
                  <a:pt x="54" y="144"/>
                  <a:pt x="54" y="144"/>
                </a:cubicBezTo>
                <a:cubicBezTo>
                  <a:pt x="54" y="144"/>
                  <a:pt x="54" y="144"/>
                  <a:pt x="53" y="146"/>
                </a:cubicBezTo>
                <a:cubicBezTo>
                  <a:pt x="53" y="147"/>
                  <a:pt x="53" y="147"/>
                  <a:pt x="52" y="149"/>
                </a:cubicBezTo>
                <a:cubicBezTo>
                  <a:pt x="51" y="150"/>
                  <a:pt x="53" y="150"/>
                  <a:pt x="53" y="150"/>
                </a:cubicBezTo>
                <a:cubicBezTo>
                  <a:pt x="54" y="150"/>
                  <a:pt x="55" y="149"/>
                  <a:pt x="57" y="147"/>
                </a:cubicBezTo>
                <a:cubicBezTo>
                  <a:pt x="58" y="145"/>
                  <a:pt x="58" y="145"/>
                  <a:pt x="59" y="143"/>
                </a:cubicBezTo>
                <a:cubicBezTo>
                  <a:pt x="60" y="141"/>
                  <a:pt x="60" y="144"/>
                  <a:pt x="60" y="145"/>
                </a:cubicBezTo>
                <a:cubicBezTo>
                  <a:pt x="60" y="145"/>
                  <a:pt x="61" y="147"/>
                  <a:pt x="62" y="145"/>
                </a:cubicBezTo>
                <a:cubicBezTo>
                  <a:pt x="64" y="143"/>
                  <a:pt x="64" y="141"/>
                  <a:pt x="64" y="139"/>
                </a:cubicBezTo>
                <a:cubicBezTo>
                  <a:pt x="64" y="138"/>
                  <a:pt x="65" y="138"/>
                  <a:pt x="65" y="137"/>
                </a:cubicBezTo>
                <a:cubicBezTo>
                  <a:pt x="65" y="136"/>
                  <a:pt x="66" y="135"/>
                  <a:pt x="67" y="134"/>
                </a:cubicBezTo>
                <a:cubicBezTo>
                  <a:pt x="68" y="133"/>
                  <a:pt x="68" y="135"/>
                  <a:pt x="68" y="135"/>
                </a:cubicBezTo>
                <a:cubicBezTo>
                  <a:pt x="68" y="136"/>
                  <a:pt x="68" y="137"/>
                  <a:pt x="69" y="139"/>
                </a:cubicBezTo>
                <a:cubicBezTo>
                  <a:pt x="69" y="141"/>
                  <a:pt x="70" y="137"/>
                  <a:pt x="70" y="135"/>
                </a:cubicBezTo>
                <a:cubicBezTo>
                  <a:pt x="71" y="132"/>
                  <a:pt x="71" y="134"/>
                  <a:pt x="72" y="132"/>
                </a:cubicBezTo>
                <a:cubicBezTo>
                  <a:pt x="74" y="130"/>
                  <a:pt x="73" y="132"/>
                  <a:pt x="75" y="132"/>
                </a:cubicBezTo>
                <a:cubicBezTo>
                  <a:pt x="76" y="132"/>
                  <a:pt x="76" y="133"/>
                  <a:pt x="77" y="134"/>
                </a:cubicBezTo>
                <a:cubicBezTo>
                  <a:pt x="77" y="135"/>
                  <a:pt x="77" y="135"/>
                  <a:pt x="78" y="136"/>
                </a:cubicBezTo>
                <a:cubicBezTo>
                  <a:pt x="78" y="137"/>
                  <a:pt x="79" y="136"/>
                  <a:pt x="80" y="135"/>
                </a:cubicBezTo>
                <a:cubicBezTo>
                  <a:pt x="81" y="135"/>
                  <a:pt x="81" y="135"/>
                  <a:pt x="81" y="136"/>
                </a:cubicBezTo>
                <a:cubicBezTo>
                  <a:pt x="81" y="137"/>
                  <a:pt x="81" y="138"/>
                  <a:pt x="81" y="139"/>
                </a:cubicBezTo>
                <a:cubicBezTo>
                  <a:pt x="81" y="140"/>
                  <a:pt x="82" y="138"/>
                  <a:pt x="82" y="137"/>
                </a:cubicBezTo>
                <a:cubicBezTo>
                  <a:pt x="83" y="136"/>
                  <a:pt x="84" y="136"/>
                  <a:pt x="85" y="136"/>
                </a:cubicBezTo>
                <a:cubicBezTo>
                  <a:pt x="86" y="136"/>
                  <a:pt x="85" y="137"/>
                  <a:pt x="85" y="137"/>
                </a:cubicBezTo>
                <a:cubicBezTo>
                  <a:pt x="85" y="138"/>
                  <a:pt x="85" y="139"/>
                  <a:pt x="85" y="140"/>
                </a:cubicBezTo>
                <a:cubicBezTo>
                  <a:pt x="85" y="142"/>
                  <a:pt x="83" y="144"/>
                  <a:pt x="84" y="143"/>
                </a:cubicBezTo>
                <a:cubicBezTo>
                  <a:pt x="85" y="142"/>
                  <a:pt x="85" y="144"/>
                  <a:pt x="87" y="143"/>
                </a:cubicBezTo>
                <a:cubicBezTo>
                  <a:pt x="88" y="142"/>
                  <a:pt x="86" y="144"/>
                  <a:pt x="86" y="145"/>
                </a:cubicBezTo>
                <a:cubicBezTo>
                  <a:pt x="85" y="146"/>
                  <a:pt x="85" y="147"/>
                  <a:pt x="84" y="148"/>
                </a:cubicBezTo>
                <a:cubicBezTo>
                  <a:pt x="83" y="149"/>
                  <a:pt x="86" y="151"/>
                  <a:pt x="85" y="152"/>
                </a:cubicBezTo>
                <a:cubicBezTo>
                  <a:pt x="85" y="154"/>
                  <a:pt x="85" y="154"/>
                  <a:pt x="85" y="155"/>
                </a:cubicBezTo>
                <a:cubicBezTo>
                  <a:pt x="85" y="156"/>
                  <a:pt x="86" y="157"/>
                  <a:pt x="87" y="159"/>
                </a:cubicBezTo>
                <a:cubicBezTo>
                  <a:pt x="87" y="162"/>
                  <a:pt x="87" y="159"/>
                  <a:pt x="88" y="157"/>
                </a:cubicBezTo>
                <a:cubicBezTo>
                  <a:pt x="89" y="155"/>
                  <a:pt x="88" y="156"/>
                  <a:pt x="89" y="154"/>
                </a:cubicBezTo>
                <a:cubicBezTo>
                  <a:pt x="90" y="152"/>
                  <a:pt x="90" y="153"/>
                  <a:pt x="90" y="150"/>
                </a:cubicBezTo>
                <a:cubicBezTo>
                  <a:pt x="90" y="149"/>
                  <a:pt x="90" y="151"/>
                  <a:pt x="91" y="153"/>
                </a:cubicBezTo>
                <a:cubicBezTo>
                  <a:pt x="92" y="155"/>
                  <a:pt x="91" y="153"/>
                  <a:pt x="91" y="151"/>
                </a:cubicBezTo>
                <a:cubicBezTo>
                  <a:pt x="91" y="150"/>
                  <a:pt x="91" y="150"/>
                  <a:pt x="91" y="148"/>
                </a:cubicBezTo>
                <a:cubicBezTo>
                  <a:pt x="91" y="147"/>
                  <a:pt x="91" y="147"/>
                  <a:pt x="90" y="146"/>
                </a:cubicBezTo>
                <a:cubicBezTo>
                  <a:pt x="90" y="145"/>
                  <a:pt x="92" y="144"/>
                  <a:pt x="92" y="143"/>
                </a:cubicBezTo>
                <a:cubicBezTo>
                  <a:pt x="92" y="142"/>
                  <a:pt x="92" y="142"/>
                  <a:pt x="93" y="142"/>
                </a:cubicBezTo>
                <a:cubicBezTo>
                  <a:pt x="93" y="141"/>
                  <a:pt x="94" y="142"/>
                  <a:pt x="94" y="143"/>
                </a:cubicBezTo>
                <a:cubicBezTo>
                  <a:pt x="95" y="144"/>
                  <a:pt x="95" y="144"/>
                  <a:pt x="95" y="142"/>
                </a:cubicBezTo>
                <a:cubicBezTo>
                  <a:pt x="95" y="141"/>
                  <a:pt x="95" y="140"/>
                  <a:pt x="95" y="138"/>
                </a:cubicBezTo>
                <a:cubicBezTo>
                  <a:pt x="95" y="136"/>
                  <a:pt x="95" y="137"/>
                  <a:pt x="96" y="136"/>
                </a:cubicBezTo>
                <a:cubicBezTo>
                  <a:pt x="96" y="135"/>
                  <a:pt x="97" y="137"/>
                  <a:pt x="97" y="137"/>
                </a:cubicBezTo>
                <a:cubicBezTo>
                  <a:pt x="98" y="138"/>
                  <a:pt x="98" y="139"/>
                  <a:pt x="99" y="141"/>
                </a:cubicBezTo>
                <a:cubicBezTo>
                  <a:pt x="100" y="142"/>
                  <a:pt x="100" y="139"/>
                  <a:pt x="99" y="138"/>
                </a:cubicBezTo>
                <a:cubicBezTo>
                  <a:pt x="99" y="136"/>
                  <a:pt x="101" y="135"/>
                  <a:pt x="101" y="136"/>
                </a:cubicBezTo>
                <a:cubicBezTo>
                  <a:pt x="101" y="137"/>
                  <a:pt x="102" y="137"/>
                  <a:pt x="103" y="138"/>
                </a:cubicBezTo>
                <a:cubicBezTo>
                  <a:pt x="103" y="139"/>
                  <a:pt x="104" y="139"/>
                  <a:pt x="104" y="140"/>
                </a:cubicBezTo>
                <a:cubicBezTo>
                  <a:pt x="104" y="141"/>
                  <a:pt x="105" y="142"/>
                  <a:pt x="105" y="143"/>
                </a:cubicBezTo>
                <a:cubicBezTo>
                  <a:pt x="105" y="144"/>
                  <a:pt x="106" y="145"/>
                  <a:pt x="105" y="146"/>
                </a:cubicBezTo>
                <a:cubicBezTo>
                  <a:pt x="105" y="147"/>
                  <a:pt x="107" y="148"/>
                  <a:pt x="107" y="148"/>
                </a:cubicBezTo>
                <a:cubicBezTo>
                  <a:pt x="107" y="147"/>
                  <a:pt x="107" y="146"/>
                  <a:pt x="107" y="145"/>
                </a:cubicBezTo>
                <a:cubicBezTo>
                  <a:pt x="107" y="144"/>
                  <a:pt x="108" y="144"/>
                  <a:pt x="108" y="145"/>
                </a:cubicBezTo>
                <a:cubicBezTo>
                  <a:pt x="109" y="146"/>
                  <a:pt x="109" y="147"/>
                  <a:pt x="109" y="149"/>
                </a:cubicBezTo>
                <a:cubicBezTo>
                  <a:pt x="109" y="150"/>
                  <a:pt x="112" y="150"/>
                  <a:pt x="113" y="151"/>
                </a:cubicBezTo>
                <a:cubicBezTo>
                  <a:pt x="114" y="152"/>
                  <a:pt x="114" y="152"/>
                  <a:pt x="114" y="152"/>
                </a:cubicBezTo>
                <a:cubicBezTo>
                  <a:pt x="115" y="151"/>
                  <a:pt x="115" y="152"/>
                  <a:pt x="115" y="153"/>
                </a:cubicBezTo>
                <a:cubicBezTo>
                  <a:pt x="115" y="154"/>
                  <a:pt x="116" y="154"/>
                  <a:pt x="117" y="155"/>
                </a:cubicBezTo>
                <a:cubicBezTo>
                  <a:pt x="119" y="156"/>
                  <a:pt x="119" y="156"/>
                  <a:pt x="119" y="156"/>
                </a:cubicBezTo>
                <a:cubicBezTo>
                  <a:pt x="120" y="157"/>
                  <a:pt x="120" y="157"/>
                  <a:pt x="121" y="159"/>
                </a:cubicBezTo>
                <a:cubicBezTo>
                  <a:pt x="122" y="160"/>
                  <a:pt x="122" y="160"/>
                  <a:pt x="122" y="161"/>
                </a:cubicBezTo>
                <a:cubicBezTo>
                  <a:pt x="122" y="161"/>
                  <a:pt x="123" y="159"/>
                  <a:pt x="123" y="159"/>
                </a:cubicBezTo>
                <a:cubicBezTo>
                  <a:pt x="123" y="159"/>
                  <a:pt x="124" y="159"/>
                  <a:pt x="125" y="160"/>
                </a:cubicBezTo>
                <a:cubicBezTo>
                  <a:pt x="125" y="160"/>
                  <a:pt x="127" y="161"/>
                  <a:pt x="128" y="162"/>
                </a:cubicBezTo>
                <a:cubicBezTo>
                  <a:pt x="129" y="164"/>
                  <a:pt x="129" y="162"/>
                  <a:pt x="128" y="161"/>
                </a:cubicBezTo>
                <a:cubicBezTo>
                  <a:pt x="128" y="159"/>
                  <a:pt x="129" y="160"/>
                  <a:pt x="130" y="160"/>
                </a:cubicBezTo>
                <a:cubicBezTo>
                  <a:pt x="130" y="160"/>
                  <a:pt x="130" y="161"/>
                  <a:pt x="131" y="161"/>
                </a:cubicBezTo>
                <a:cubicBezTo>
                  <a:pt x="131" y="162"/>
                  <a:pt x="132" y="163"/>
                  <a:pt x="133" y="164"/>
                </a:cubicBezTo>
                <a:cubicBezTo>
                  <a:pt x="133" y="165"/>
                  <a:pt x="134" y="163"/>
                  <a:pt x="134" y="163"/>
                </a:cubicBezTo>
                <a:cubicBezTo>
                  <a:pt x="134" y="163"/>
                  <a:pt x="135" y="162"/>
                  <a:pt x="134" y="161"/>
                </a:cubicBezTo>
                <a:cubicBezTo>
                  <a:pt x="132" y="160"/>
                  <a:pt x="134" y="160"/>
                  <a:pt x="132" y="159"/>
                </a:cubicBezTo>
                <a:cubicBezTo>
                  <a:pt x="131" y="158"/>
                  <a:pt x="132" y="158"/>
                  <a:pt x="132" y="157"/>
                </a:cubicBezTo>
                <a:cubicBezTo>
                  <a:pt x="132" y="156"/>
                  <a:pt x="132" y="157"/>
                  <a:pt x="131" y="156"/>
                </a:cubicBezTo>
                <a:cubicBezTo>
                  <a:pt x="130" y="156"/>
                  <a:pt x="130" y="156"/>
                  <a:pt x="128" y="155"/>
                </a:cubicBezTo>
                <a:cubicBezTo>
                  <a:pt x="126" y="154"/>
                  <a:pt x="127" y="153"/>
                  <a:pt x="126" y="153"/>
                </a:cubicBezTo>
                <a:cubicBezTo>
                  <a:pt x="125" y="153"/>
                  <a:pt x="122" y="151"/>
                  <a:pt x="121" y="150"/>
                </a:cubicBezTo>
                <a:cubicBezTo>
                  <a:pt x="119" y="149"/>
                  <a:pt x="122" y="150"/>
                  <a:pt x="123" y="150"/>
                </a:cubicBezTo>
                <a:cubicBezTo>
                  <a:pt x="125" y="151"/>
                  <a:pt x="122" y="149"/>
                  <a:pt x="121" y="148"/>
                </a:cubicBezTo>
                <a:cubicBezTo>
                  <a:pt x="121" y="148"/>
                  <a:pt x="122" y="148"/>
                  <a:pt x="122" y="147"/>
                </a:cubicBezTo>
                <a:cubicBezTo>
                  <a:pt x="121" y="146"/>
                  <a:pt x="125" y="145"/>
                  <a:pt x="123" y="144"/>
                </a:cubicBezTo>
                <a:cubicBezTo>
                  <a:pt x="121" y="143"/>
                  <a:pt x="122" y="142"/>
                  <a:pt x="120" y="140"/>
                </a:cubicBezTo>
                <a:cubicBezTo>
                  <a:pt x="119" y="138"/>
                  <a:pt x="121" y="139"/>
                  <a:pt x="120" y="139"/>
                </a:cubicBezTo>
                <a:cubicBezTo>
                  <a:pt x="120" y="138"/>
                  <a:pt x="120" y="136"/>
                  <a:pt x="119" y="136"/>
                </a:cubicBezTo>
                <a:cubicBezTo>
                  <a:pt x="119" y="135"/>
                  <a:pt x="120" y="136"/>
                  <a:pt x="121" y="136"/>
                </a:cubicBezTo>
                <a:cubicBezTo>
                  <a:pt x="122" y="136"/>
                  <a:pt x="123" y="136"/>
                  <a:pt x="122" y="135"/>
                </a:cubicBezTo>
                <a:cubicBezTo>
                  <a:pt x="121" y="134"/>
                  <a:pt x="122" y="134"/>
                  <a:pt x="120" y="133"/>
                </a:cubicBezTo>
                <a:cubicBezTo>
                  <a:pt x="119" y="132"/>
                  <a:pt x="120" y="132"/>
                  <a:pt x="119" y="131"/>
                </a:cubicBezTo>
                <a:cubicBezTo>
                  <a:pt x="118" y="130"/>
                  <a:pt x="119" y="129"/>
                  <a:pt x="119" y="128"/>
                </a:cubicBezTo>
                <a:cubicBezTo>
                  <a:pt x="120" y="127"/>
                  <a:pt x="121" y="128"/>
                  <a:pt x="121" y="128"/>
                </a:cubicBezTo>
                <a:cubicBezTo>
                  <a:pt x="121" y="128"/>
                  <a:pt x="122" y="128"/>
                  <a:pt x="123" y="128"/>
                </a:cubicBezTo>
                <a:cubicBezTo>
                  <a:pt x="124" y="128"/>
                  <a:pt x="124" y="129"/>
                  <a:pt x="126" y="129"/>
                </a:cubicBezTo>
                <a:cubicBezTo>
                  <a:pt x="127" y="129"/>
                  <a:pt x="127" y="130"/>
                  <a:pt x="127" y="131"/>
                </a:cubicBezTo>
                <a:cubicBezTo>
                  <a:pt x="128" y="131"/>
                  <a:pt x="129" y="131"/>
                  <a:pt x="129" y="131"/>
                </a:cubicBezTo>
                <a:cubicBezTo>
                  <a:pt x="130" y="131"/>
                  <a:pt x="132" y="132"/>
                  <a:pt x="133" y="133"/>
                </a:cubicBezTo>
                <a:cubicBezTo>
                  <a:pt x="133" y="134"/>
                  <a:pt x="134" y="133"/>
                  <a:pt x="135" y="133"/>
                </a:cubicBezTo>
                <a:cubicBezTo>
                  <a:pt x="136" y="133"/>
                  <a:pt x="136" y="133"/>
                  <a:pt x="137" y="133"/>
                </a:cubicBezTo>
                <a:cubicBezTo>
                  <a:pt x="137" y="133"/>
                  <a:pt x="139" y="134"/>
                  <a:pt x="140" y="133"/>
                </a:cubicBezTo>
                <a:cubicBezTo>
                  <a:pt x="141" y="133"/>
                  <a:pt x="140" y="132"/>
                  <a:pt x="141" y="132"/>
                </a:cubicBezTo>
                <a:cubicBezTo>
                  <a:pt x="141" y="133"/>
                  <a:pt x="142" y="133"/>
                  <a:pt x="142" y="133"/>
                </a:cubicBezTo>
                <a:cubicBezTo>
                  <a:pt x="142" y="133"/>
                  <a:pt x="143" y="132"/>
                  <a:pt x="141" y="131"/>
                </a:cubicBezTo>
                <a:cubicBezTo>
                  <a:pt x="140" y="130"/>
                  <a:pt x="141" y="131"/>
                  <a:pt x="139" y="130"/>
                </a:cubicBezTo>
                <a:cubicBezTo>
                  <a:pt x="137" y="129"/>
                  <a:pt x="139" y="130"/>
                  <a:pt x="137" y="129"/>
                </a:cubicBezTo>
                <a:cubicBezTo>
                  <a:pt x="135" y="128"/>
                  <a:pt x="136" y="128"/>
                  <a:pt x="135" y="128"/>
                </a:cubicBezTo>
                <a:cubicBezTo>
                  <a:pt x="133" y="127"/>
                  <a:pt x="134" y="127"/>
                  <a:pt x="132" y="127"/>
                </a:cubicBezTo>
                <a:cubicBezTo>
                  <a:pt x="131" y="127"/>
                  <a:pt x="133" y="127"/>
                  <a:pt x="132" y="126"/>
                </a:cubicBezTo>
                <a:cubicBezTo>
                  <a:pt x="131" y="125"/>
                  <a:pt x="131" y="125"/>
                  <a:pt x="130" y="124"/>
                </a:cubicBezTo>
                <a:cubicBezTo>
                  <a:pt x="129" y="123"/>
                  <a:pt x="131" y="124"/>
                  <a:pt x="132" y="124"/>
                </a:cubicBezTo>
                <a:cubicBezTo>
                  <a:pt x="134" y="123"/>
                  <a:pt x="134" y="123"/>
                  <a:pt x="134" y="123"/>
                </a:cubicBezTo>
                <a:cubicBezTo>
                  <a:pt x="133" y="123"/>
                  <a:pt x="134" y="123"/>
                  <a:pt x="131" y="123"/>
                </a:cubicBezTo>
                <a:cubicBezTo>
                  <a:pt x="129" y="123"/>
                  <a:pt x="131" y="122"/>
                  <a:pt x="131" y="121"/>
                </a:cubicBezTo>
                <a:cubicBezTo>
                  <a:pt x="132" y="121"/>
                  <a:pt x="133" y="120"/>
                  <a:pt x="133" y="120"/>
                </a:cubicBezTo>
                <a:cubicBezTo>
                  <a:pt x="133" y="120"/>
                  <a:pt x="135" y="121"/>
                  <a:pt x="137" y="120"/>
                </a:cubicBezTo>
                <a:cubicBezTo>
                  <a:pt x="139" y="120"/>
                  <a:pt x="138" y="120"/>
                  <a:pt x="138" y="119"/>
                </a:cubicBezTo>
                <a:cubicBezTo>
                  <a:pt x="138" y="118"/>
                  <a:pt x="139" y="117"/>
                  <a:pt x="139" y="117"/>
                </a:cubicBezTo>
                <a:cubicBezTo>
                  <a:pt x="140" y="118"/>
                  <a:pt x="140" y="118"/>
                  <a:pt x="140" y="118"/>
                </a:cubicBezTo>
                <a:cubicBezTo>
                  <a:pt x="142" y="117"/>
                  <a:pt x="142" y="117"/>
                  <a:pt x="142" y="117"/>
                </a:cubicBezTo>
                <a:cubicBezTo>
                  <a:pt x="142" y="117"/>
                  <a:pt x="142" y="116"/>
                  <a:pt x="140" y="115"/>
                </a:cubicBezTo>
                <a:cubicBezTo>
                  <a:pt x="138" y="114"/>
                  <a:pt x="140" y="115"/>
                  <a:pt x="139" y="114"/>
                </a:cubicBezTo>
                <a:cubicBezTo>
                  <a:pt x="138" y="113"/>
                  <a:pt x="139" y="113"/>
                  <a:pt x="140" y="113"/>
                </a:cubicBezTo>
                <a:cubicBezTo>
                  <a:pt x="141" y="113"/>
                  <a:pt x="141" y="112"/>
                  <a:pt x="142" y="111"/>
                </a:cubicBezTo>
                <a:cubicBezTo>
                  <a:pt x="142" y="111"/>
                  <a:pt x="144" y="112"/>
                  <a:pt x="145" y="112"/>
                </a:cubicBezTo>
                <a:cubicBezTo>
                  <a:pt x="147" y="112"/>
                  <a:pt x="146" y="111"/>
                  <a:pt x="144" y="110"/>
                </a:cubicBezTo>
                <a:cubicBezTo>
                  <a:pt x="141" y="108"/>
                  <a:pt x="144" y="109"/>
                  <a:pt x="144" y="107"/>
                </a:cubicBezTo>
                <a:cubicBezTo>
                  <a:pt x="143" y="106"/>
                  <a:pt x="143" y="106"/>
                  <a:pt x="143" y="106"/>
                </a:cubicBezTo>
                <a:cubicBezTo>
                  <a:pt x="143" y="106"/>
                  <a:pt x="144" y="105"/>
                  <a:pt x="146" y="104"/>
                </a:cubicBezTo>
                <a:cubicBezTo>
                  <a:pt x="149" y="104"/>
                  <a:pt x="148" y="103"/>
                  <a:pt x="148" y="101"/>
                </a:cubicBezTo>
                <a:cubicBezTo>
                  <a:pt x="148" y="99"/>
                  <a:pt x="149" y="100"/>
                  <a:pt x="151" y="99"/>
                </a:cubicBezTo>
                <a:cubicBezTo>
                  <a:pt x="152" y="97"/>
                  <a:pt x="152" y="97"/>
                  <a:pt x="151" y="96"/>
                </a:cubicBezTo>
                <a:cubicBezTo>
                  <a:pt x="151" y="95"/>
                  <a:pt x="151" y="95"/>
                  <a:pt x="150" y="95"/>
                </a:cubicBezTo>
                <a:cubicBezTo>
                  <a:pt x="149" y="94"/>
                  <a:pt x="149" y="94"/>
                  <a:pt x="149" y="93"/>
                </a:cubicBezTo>
                <a:cubicBezTo>
                  <a:pt x="149" y="93"/>
                  <a:pt x="151" y="93"/>
                  <a:pt x="152" y="93"/>
                </a:cubicBezTo>
                <a:cubicBezTo>
                  <a:pt x="153" y="93"/>
                  <a:pt x="154" y="93"/>
                  <a:pt x="152" y="92"/>
                </a:cubicBezTo>
                <a:cubicBezTo>
                  <a:pt x="151" y="92"/>
                  <a:pt x="152" y="92"/>
                  <a:pt x="150" y="91"/>
                </a:cubicBezTo>
                <a:cubicBezTo>
                  <a:pt x="149" y="90"/>
                  <a:pt x="150" y="91"/>
                  <a:pt x="149" y="89"/>
                </a:cubicBezTo>
                <a:cubicBezTo>
                  <a:pt x="148" y="87"/>
                  <a:pt x="149" y="88"/>
                  <a:pt x="147" y="87"/>
                </a:cubicBezTo>
                <a:cubicBezTo>
                  <a:pt x="146" y="87"/>
                  <a:pt x="146" y="85"/>
                  <a:pt x="146" y="85"/>
                </a:cubicBezTo>
                <a:cubicBezTo>
                  <a:pt x="145" y="85"/>
                  <a:pt x="146" y="84"/>
                  <a:pt x="146" y="83"/>
                </a:cubicBezTo>
                <a:cubicBezTo>
                  <a:pt x="147" y="82"/>
                  <a:pt x="147" y="83"/>
                  <a:pt x="146" y="82"/>
                </a:cubicBezTo>
                <a:cubicBezTo>
                  <a:pt x="145" y="82"/>
                  <a:pt x="145" y="81"/>
                  <a:pt x="144" y="79"/>
                </a:cubicBezTo>
                <a:cubicBezTo>
                  <a:pt x="144" y="78"/>
                  <a:pt x="145" y="79"/>
                  <a:pt x="146" y="79"/>
                </a:cubicBezTo>
                <a:cubicBezTo>
                  <a:pt x="147" y="78"/>
                  <a:pt x="145" y="78"/>
                  <a:pt x="145" y="77"/>
                </a:cubicBezTo>
                <a:cubicBezTo>
                  <a:pt x="144" y="77"/>
                  <a:pt x="146" y="76"/>
                  <a:pt x="145" y="75"/>
                </a:cubicBezTo>
                <a:cubicBezTo>
                  <a:pt x="145" y="74"/>
                  <a:pt x="146" y="75"/>
                  <a:pt x="147" y="74"/>
                </a:cubicBezTo>
                <a:cubicBezTo>
                  <a:pt x="147" y="73"/>
                  <a:pt x="150" y="73"/>
                  <a:pt x="149" y="72"/>
                </a:cubicBezTo>
                <a:cubicBezTo>
                  <a:pt x="147" y="71"/>
                  <a:pt x="147" y="70"/>
                  <a:pt x="146" y="69"/>
                </a:cubicBezTo>
                <a:cubicBezTo>
                  <a:pt x="145" y="69"/>
                  <a:pt x="148" y="69"/>
                  <a:pt x="148" y="69"/>
                </a:cubicBezTo>
                <a:cubicBezTo>
                  <a:pt x="148" y="69"/>
                  <a:pt x="150" y="68"/>
                  <a:pt x="151" y="68"/>
                </a:cubicBezTo>
                <a:cubicBezTo>
                  <a:pt x="151" y="68"/>
                  <a:pt x="152" y="68"/>
                  <a:pt x="153" y="69"/>
                </a:cubicBezTo>
                <a:cubicBezTo>
                  <a:pt x="154" y="69"/>
                  <a:pt x="154" y="69"/>
                  <a:pt x="155" y="69"/>
                </a:cubicBezTo>
                <a:cubicBezTo>
                  <a:pt x="156" y="69"/>
                  <a:pt x="156" y="68"/>
                  <a:pt x="154" y="67"/>
                </a:cubicBezTo>
                <a:cubicBezTo>
                  <a:pt x="152" y="66"/>
                  <a:pt x="155" y="66"/>
                  <a:pt x="156" y="66"/>
                </a:cubicBezTo>
                <a:cubicBezTo>
                  <a:pt x="156" y="65"/>
                  <a:pt x="158" y="65"/>
                  <a:pt x="160" y="66"/>
                </a:cubicBezTo>
                <a:cubicBezTo>
                  <a:pt x="161" y="68"/>
                  <a:pt x="162" y="68"/>
                  <a:pt x="163" y="69"/>
                </a:cubicBezTo>
                <a:cubicBezTo>
                  <a:pt x="165" y="70"/>
                  <a:pt x="165" y="71"/>
                  <a:pt x="165" y="71"/>
                </a:cubicBezTo>
                <a:cubicBezTo>
                  <a:pt x="165" y="71"/>
                  <a:pt x="167" y="72"/>
                  <a:pt x="167" y="72"/>
                </a:cubicBezTo>
                <a:cubicBezTo>
                  <a:pt x="167" y="73"/>
                  <a:pt x="167" y="72"/>
                  <a:pt x="167" y="72"/>
                </a:cubicBezTo>
                <a:cubicBezTo>
                  <a:pt x="167" y="71"/>
                  <a:pt x="167" y="70"/>
                  <a:pt x="168" y="70"/>
                </a:cubicBezTo>
                <a:cubicBezTo>
                  <a:pt x="168" y="70"/>
                  <a:pt x="169" y="71"/>
                  <a:pt x="169" y="71"/>
                </a:cubicBezTo>
                <a:cubicBezTo>
                  <a:pt x="169" y="71"/>
                  <a:pt x="171" y="71"/>
                  <a:pt x="172" y="71"/>
                </a:cubicBezTo>
                <a:cubicBezTo>
                  <a:pt x="172" y="71"/>
                  <a:pt x="173" y="71"/>
                  <a:pt x="174" y="73"/>
                </a:cubicBezTo>
                <a:cubicBezTo>
                  <a:pt x="175" y="73"/>
                  <a:pt x="175" y="72"/>
                  <a:pt x="174" y="71"/>
                </a:cubicBezTo>
                <a:cubicBezTo>
                  <a:pt x="174" y="69"/>
                  <a:pt x="175" y="71"/>
                  <a:pt x="176" y="71"/>
                </a:cubicBezTo>
                <a:cubicBezTo>
                  <a:pt x="177" y="71"/>
                  <a:pt x="177" y="71"/>
                  <a:pt x="177" y="72"/>
                </a:cubicBezTo>
                <a:cubicBezTo>
                  <a:pt x="178" y="73"/>
                  <a:pt x="179" y="73"/>
                  <a:pt x="180" y="74"/>
                </a:cubicBezTo>
                <a:cubicBezTo>
                  <a:pt x="181" y="75"/>
                  <a:pt x="181" y="73"/>
                  <a:pt x="180" y="71"/>
                </a:cubicBezTo>
                <a:close/>
                <a:moveTo>
                  <a:pt x="89" y="129"/>
                </a:moveTo>
                <a:cubicBezTo>
                  <a:pt x="64" y="129"/>
                  <a:pt x="44" y="108"/>
                  <a:pt x="44" y="83"/>
                </a:cubicBezTo>
                <a:cubicBezTo>
                  <a:pt x="44" y="58"/>
                  <a:pt x="64" y="38"/>
                  <a:pt x="89" y="38"/>
                </a:cubicBezTo>
                <a:cubicBezTo>
                  <a:pt x="114" y="38"/>
                  <a:pt x="134" y="58"/>
                  <a:pt x="134" y="83"/>
                </a:cubicBezTo>
                <a:cubicBezTo>
                  <a:pt x="134" y="108"/>
                  <a:pt x="114" y="129"/>
                  <a:pt x="89" y="129"/>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EE8CCEF7-9130-4A75-B3ED-A046B3388E31}"/>
              </a:ext>
            </a:extLst>
          </p:cNvPr>
          <p:cNvGrpSpPr/>
          <p:nvPr/>
        </p:nvGrpSpPr>
        <p:grpSpPr>
          <a:xfrm>
            <a:off x="3494212" y="1480877"/>
            <a:ext cx="2295826" cy="4630761"/>
            <a:chOff x="3494212" y="1480877"/>
            <a:chExt cx="2295826" cy="4630761"/>
          </a:xfrm>
        </p:grpSpPr>
        <p:sp>
          <p:nvSpPr>
            <p:cNvPr id="8" name="文本占位符 13">
              <a:extLst>
                <a:ext uri="{FF2B5EF4-FFF2-40B4-BE49-F238E27FC236}">
                  <a16:creationId xmlns:a16="http://schemas.microsoft.com/office/drawing/2014/main" id="{F4275620-EBD3-43C0-B999-D59F0293F52B}"/>
                </a:ext>
              </a:extLst>
            </p:cNvPr>
            <p:cNvSpPr txBox="1"/>
            <p:nvPr/>
          </p:nvSpPr>
          <p:spPr>
            <a:xfrm>
              <a:off x="3679895" y="3377095"/>
              <a:ext cx="1924465"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rgbClr val="0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fontAlgn="auto">
                <a:spcAft>
                  <a:spcPts val="0"/>
                </a:spcAft>
                <a:buFont typeface="Arial" panose="020B0604020202020204" pitchFamily="34" charset="0"/>
                <a:buChar char="•"/>
                <a:defRPr/>
              </a:pPr>
              <a:r>
                <a:rPr lang="zh-CN" altLang="en-US" sz="1500" dirty="0">
                  <a:solidFill>
                    <a:prstClr val="black"/>
                  </a:solidFill>
                  <a:latin typeface="Times New Roman" panose="02020603050405020304" pitchFamily="18" charset="0"/>
                </a:rPr>
                <a:t>逻辑信号</a:t>
              </a:r>
              <a:r>
                <a:rPr lang="en-US" altLang="zh-CN" sz="1500" dirty="0">
                  <a:solidFill>
                    <a:schemeClr val="accent4">
                      <a:lumMod val="60000"/>
                      <a:lumOff val="40000"/>
                    </a:schemeClr>
                  </a:solidFill>
                  <a:latin typeface="Times New Roman" panose="02020603050405020304" pitchFamily="18" charset="0"/>
                </a:rPr>
                <a:t>0/1</a:t>
              </a:r>
              <a:r>
                <a:rPr lang="zh-CN" altLang="en-US" sz="1500" dirty="0">
                  <a:solidFill>
                    <a:schemeClr val="accent4">
                      <a:lumMod val="60000"/>
                      <a:lumOff val="40000"/>
                    </a:schemeClr>
                  </a:solidFill>
                  <a:latin typeface="Times New Roman" panose="02020603050405020304" pitchFamily="18" charset="0"/>
                </a:rPr>
                <a:t>转换</a:t>
              </a:r>
              <a:r>
                <a:rPr lang="zh-CN" altLang="en-US" sz="1500" dirty="0">
                  <a:solidFill>
                    <a:prstClr val="black"/>
                  </a:solidFill>
                  <a:latin typeface="Times New Roman" panose="02020603050405020304" pitchFamily="18" charset="0"/>
                </a:rPr>
                <a:t>过程中的临界状态</a:t>
              </a:r>
              <a:endParaRPr lang="en-US" altLang="zh-CN" sz="1500" dirty="0">
                <a:solidFill>
                  <a:prstClr val="black"/>
                </a:solidFill>
                <a:latin typeface="Times New Roman" panose="02020603050405020304" pitchFamily="18" charset="0"/>
              </a:endParaRPr>
            </a:p>
            <a:p>
              <a:pPr marL="285750" indent="-285750" algn="just" fontAlgn="auto">
                <a:spcAft>
                  <a:spcPts val="0"/>
                </a:spcAft>
                <a:buFont typeface="Arial" panose="020B0604020202020204" pitchFamily="34" charset="0"/>
                <a:buChar char="•"/>
                <a:defRPr/>
              </a:pPr>
              <a:r>
                <a:rPr lang="zh-CN" altLang="en-US" sz="1500" dirty="0">
                  <a:solidFill>
                    <a:schemeClr val="accent4">
                      <a:lumMod val="60000"/>
                      <a:lumOff val="40000"/>
                    </a:schemeClr>
                  </a:solidFill>
                  <a:latin typeface="Times New Roman" panose="02020603050405020304" pitchFamily="18" charset="0"/>
                </a:rPr>
                <a:t>缺点</a:t>
              </a:r>
              <a:r>
                <a:rPr lang="zh-CN" altLang="en-US" sz="1500" dirty="0">
                  <a:solidFill>
                    <a:prstClr val="black"/>
                  </a:solidFill>
                  <a:latin typeface="Times New Roman" panose="02020603050405020304" pitchFamily="18" charset="0"/>
                </a:rPr>
                <a:t>：较难维持，为得到良好的输出统计性质，需要大量资源确保</a:t>
              </a:r>
              <a:endParaRPr lang="en-US" altLang="zh-CN" sz="1500" dirty="0">
                <a:solidFill>
                  <a:prstClr val="black"/>
                </a:solidFill>
                <a:latin typeface="Times New Roman" panose="02020603050405020304" pitchFamily="18" charset="0"/>
              </a:endParaRPr>
            </a:p>
          </p:txBody>
        </p:sp>
        <p:sp>
          <p:nvSpPr>
            <p:cNvPr id="11" name="文本占位符 11">
              <a:extLst>
                <a:ext uri="{FF2B5EF4-FFF2-40B4-BE49-F238E27FC236}">
                  <a16:creationId xmlns:a16="http://schemas.microsoft.com/office/drawing/2014/main" id="{EBFB785F-EA16-4826-8B16-CA8478123F36}"/>
                </a:ext>
              </a:extLst>
            </p:cNvPr>
            <p:cNvSpPr txBox="1"/>
            <p:nvPr/>
          </p:nvSpPr>
          <p:spPr>
            <a:xfrm>
              <a:off x="3679893" y="2779044"/>
              <a:ext cx="1924466" cy="418847"/>
            </a:xfrm>
            <a:prstGeom prst="rect">
              <a:avLst/>
            </a:prstGeom>
            <a:solidFill>
              <a:schemeClr val="accent4"/>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defRPr kumimoji="0" sz="1800" b="1" i="0" u="none" strike="noStrike" cap="none" spc="0" normalizeH="0" baseline="0">
                  <a:ln>
                    <a:noFill/>
                  </a:ln>
                  <a:solidFill>
                    <a:srgbClr val="FFFFFF"/>
                  </a:solidFill>
                  <a:effectLst/>
                  <a:uLnTx/>
                  <a:uFillTx/>
                  <a:latin typeface="Arial" panose="020B0604020202020204"/>
                  <a:ea typeface="微软雅黑" panose="020B0503020204020204" pitchFamily="3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sz="1800" dirty="0">
                  <a:solidFill>
                    <a:schemeClr val="bg1"/>
                  </a:solidFill>
                  <a:latin typeface="Times New Roman" panose="02020603050405020304" pitchFamily="18" charset="0"/>
                </a:rPr>
                <a:t>亚稳态</a:t>
              </a:r>
              <a:endParaRPr lang="zh-CN" altLang="en-US" dirty="0">
                <a:solidFill>
                  <a:schemeClr val="bg1"/>
                </a:solidFill>
                <a:sym typeface="+mn-lt"/>
              </a:endParaRPr>
            </a:p>
          </p:txBody>
        </p:sp>
        <p:sp>
          <p:nvSpPr>
            <p:cNvPr id="20" name="圆角矩形 26">
              <a:extLst>
                <a:ext uri="{FF2B5EF4-FFF2-40B4-BE49-F238E27FC236}">
                  <a16:creationId xmlns:a16="http://schemas.microsoft.com/office/drawing/2014/main" id="{8B984D79-B008-431E-BD47-1D0C5CC84832}"/>
                </a:ext>
              </a:extLst>
            </p:cNvPr>
            <p:cNvSpPr/>
            <p:nvPr/>
          </p:nvSpPr>
          <p:spPr>
            <a:xfrm>
              <a:off x="3494212" y="1480877"/>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67">
              <a:extLst>
                <a:ext uri="{FF2B5EF4-FFF2-40B4-BE49-F238E27FC236}">
                  <a16:creationId xmlns:a16="http://schemas.microsoft.com/office/drawing/2014/main" id="{58B3D574-9424-42A4-BB93-525B16326A96}"/>
                </a:ext>
              </a:extLst>
            </p:cNvPr>
            <p:cNvSpPr>
              <a:spLocks noEditPoints="1"/>
            </p:cNvSpPr>
            <p:nvPr/>
          </p:nvSpPr>
          <p:spPr bwMode="auto">
            <a:xfrm>
              <a:off x="4303936" y="1842024"/>
              <a:ext cx="676377" cy="725777"/>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18074581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BFCC4579-5656-46A6-8A6D-945CA8EFDA41}"/>
              </a:ext>
            </a:extLst>
          </p:cNvPr>
          <p:cNvSpPr>
            <a:spLocks noGrp="1"/>
          </p:cNvSpPr>
          <p:nvPr>
            <p:ph type="title"/>
          </p:nvPr>
        </p:nvSpPr>
        <p:spPr>
          <a:xfrm>
            <a:off x="577850" y="249067"/>
            <a:ext cx="8643848" cy="480131"/>
          </a:xfrm>
        </p:spPr>
        <p:txBody>
          <a:bodyPr/>
          <a:lstStyle/>
          <a:p>
            <a:r>
              <a:rPr lang="zh-CN" altLang="en-US" dirty="0"/>
              <a:t>熵源数字化</a:t>
            </a:r>
            <a:r>
              <a:rPr lang="en-US" altLang="zh-CN" dirty="0"/>
              <a:t>——TRNG</a:t>
            </a:r>
            <a:r>
              <a:rPr lang="zh-CN" altLang="en-US" dirty="0"/>
              <a:t>设计方案</a:t>
            </a:r>
          </a:p>
        </p:txBody>
      </p:sp>
      <p:cxnSp>
        <p:nvCxnSpPr>
          <p:cNvPr id="7" name="直接连接符 6">
            <a:extLst>
              <a:ext uri="{FF2B5EF4-FFF2-40B4-BE49-F238E27FC236}">
                <a16:creationId xmlns:a16="http://schemas.microsoft.com/office/drawing/2014/main" id="{0253390D-440B-4372-A0EF-ABD9D129A2A0}"/>
              </a:ext>
            </a:extLst>
          </p:cNvPr>
          <p:cNvCxnSpPr>
            <a:cxnSpLocks/>
          </p:cNvCxnSpPr>
          <p:nvPr/>
        </p:nvCxnSpPr>
        <p:spPr>
          <a:xfrm>
            <a:off x="1522647" y="1001686"/>
            <a:ext cx="0" cy="5003800"/>
          </a:xfrm>
          <a:prstGeom prst="line">
            <a:avLst/>
          </a:prstGeom>
          <a:noFill/>
          <a:ln w="28575" cap="flat" cmpd="sng" algn="ctr">
            <a:solidFill>
              <a:schemeClr val="accent1"/>
            </a:solidFill>
            <a:prstDash val="solid"/>
            <a:miter lim="800000"/>
          </a:ln>
          <a:effectLst/>
        </p:spPr>
      </p:cxnSp>
      <p:sp>
        <p:nvSpPr>
          <p:cNvPr id="8" name="椭圆 7">
            <a:extLst>
              <a:ext uri="{FF2B5EF4-FFF2-40B4-BE49-F238E27FC236}">
                <a16:creationId xmlns:a16="http://schemas.microsoft.com/office/drawing/2014/main" id="{0CD075F1-3EA8-46AD-B80C-27F2E3DB0F14}"/>
              </a:ext>
            </a:extLst>
          </p:cNvPr>
          <p:cNvSpPr/>
          <p:nvPr/>
        </p:nvSpPr>
        <p:spPr>
          <a:xfrm>
            <a:off x="1411090" y="1466740"/>
            <a:ext cx="216000" cy="216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椭圆 8">
            <a:extLst>
              <a:ext uri="{FF2B5EF4-FFF2-40B4-BE49-F238E27FC236}">
                <a16:creationId xmlns:a16="http://schemas.microsoft.com/office/drawing/2014/main" id="{B133D59C-A516-493B-A2B1-B4DDE246399B}"/>
              </a:ext>
            </a:extLst>
          </p:cNvPr>
          <p:cNvSpPr/>
          <p:nvPr/>
        </p:nvSpPr>
        <p:spPr>
          <a:xfrm>
            <a:off x="1417824" y="2763238"/>
            <a:ext cx="216000" cy="216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00B45C57-C16B-453E-AC93-F0C02B212FAE}"/>
              </a:ext>
            </a:extLst>
          </p:cNvPr>
          <p:cNvSpPr/>
          <p:nvPr/>
        </p:nvSpPr>
        <p:spPr>
          <a:xfrm>
            <a:off x="1411090" y="4037733"/>
            <a:ext cx="216000" cy="216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a:extLst>
              <a:ext uri="{FF2B5EF4-FFF2-40B4-BE49-F238E27FC236}">
                <a16:creationId xmlns:a16="http://schemas.microsoft.com/office/drawing/2014/main" id="{D4F4518F-1490-4E26-B536-DF98B68A7F25}"/>
              </a:ext>
            </a:extLst>
          </p:cNvPr>
          <p:cNvCxnSpPr>
            <a:cxnSpLocks/>
            <a:stCxn id="8" idx="2"/>
          </p:cNvCxnSpPr>
          <p:nvPr/>
        </p:nvCxnSpPr>
        <p:spPr>
          <a:xfrm flipV="1">
            <a:off x="1411090" y="1568338"/>
            <a:ext cx="1127557" cy="6402"/>
          </a:xfrm>
          <a:prstGeom prst="line">
            <a:avLst/>
          </a:prstGeom>
          <a:noFill/>
          <a:ln w="6350" cap="flat" cmpd="sng" algn="ctr">
            <a:solidFill>
              <a:schemeClr val="accent1"/>
            </a:solidFill>
            <a:prstDash val="solid"/>
            <a:miter lim="800000"/>
          </a:ln>
          <a:effectLst/>
        </p:spPr>
      </p:cxnSp>
      <p:cxnSp>
        <p:nvCxnSpPr>
          <p:cNvPr id="12" name="直接连接符 11">
            <a:extLst>
              <a:ext uri="{FF2B5EF4-FFF2-40B4-BE49-F238E27FC236}">
                <a16:creationId xmlns:a16="http://schemas.microsoft.com/office/drawing/2014/main" id="{F6BA3CE6-E3B4-410C-A196-6CB77FDC16D1}"/>
              </a:ext>
            </a:extLst>
          </p:cNvPr>
          <p:cNvCxnSpPr>
            <a:cxnSpLocks/>
          </p:cNvCxnSpPr>
          <p:nvPr/>
        </p:nvCxnSpPr>
        <p:spPr>
          <a:xfrm>
            <a:off x="1640558" y="2871238"/>
            <a:ext cx="911557" cy="0"/>
          </a:xfrm>
          <a:prstGeom prst="line">
            <a:avLst/>
          </a:prstGeom>
          <a:noFill/>
          <a:ln w="6350" cap="flat" cmpd="sng" algn="ctr">
            <a:solidFill>
              <a:schemeClr val="accent1"/>
            </a:solidFill>
            <a:prstDash val="solid"/>
            <a:miter lim="800000"/>
          </a:ln>
          <a:effectLst/>
        </p:spPr>
      </p:cxnSp>
      <p:sp>
        <p:nvSpPr>
          <p:cNvPr id="13" name="文本框 12">
            <a:hlinkClick r:id="rId2" action="ppaction://hlinksldjump"/>
            <a:extLst>
              <a:ext uri="{FF2B5EF4-FFF2-40B4-BE49-F238E27FC236}">
                <a16:creationId xmlns:a16="http://schemas.microsoft.com/office/drawing/2014/main" id="{A7728CE5-2290-4145-8700-F65D445B4B18}"/>
              </a:ext>
            </a:extLst>
          </p:cNvPr>
          <p:cNvSpPr txBox="1"/>
          <p:nvPr/>
        </p:nvSpPr>
        <p:spPr>
          <a:xfrm>
            <a:off x="3102940" y="1333705"/>
            <a:ext cx="4901688" cy="430887"/>
          </a:xfrm>
          <a:prstGeom prst="rect">
            <a:avLst/>
          </a:prstGeom>
          <a:noFill/>
        </p:spPr>
        <p:txBody>
          <a:bodyPr wrap="square" lIns="0" tIns="0" rIns="0" bIns="0" rtlCol="0">
            <a:spAutoFit/>
          </a:bodyPr>
          <a:lstStyle/>
          <a:p>
            <a:pPr eaLnBrk="1" fontAlgn="auto" hangingPunct="1">
              <a:spcBef>
                <a:spcPts val="0"/>
              </a:spcBef>
              <a:spcAft>
                <a:spcPts val="0"/>
              </a:spcAft>
            </a:pPr>
            <a:r>
              <a:rPr lang="zh-CN" altLang="en-US" sz="2800" b="1" spc="300" dirty="0">
                <a:solidFill>
                  <a:schemeClr val="accent4"/>
                </a:solidFill>
                <a:latin typeface="微软雅黑" panose="020B0503020204020204" pitchFamily="34" charset="-122"/>
                <a:ea typeface="微软雅黑" panose="020B0503020204020204" pitchFamily="34" charset="-122"/>
              </a:rPr>
              <a:t>基于热噪声放大的</a:t>
            </a:r>
            <a:r>
              <a:rPr lang="en-US" altLang="zh-CN" sz="2800" b="1" spc="300" dirty="0">
                <a:solidFill>
                  <a:schemeClr val="accent4"/>
                </a:solidFill>
                <a:latin typeface="微软雅黑" panose="020B0503020204020204" pitchFamily="34" charset="-122"/>
                <a:ea typeface="微软雅黑" panose="020B0503020204020204" pitchFamily="34" charset="-122"/>
              </a:rPr>
              <a:t>TRNG</a:t>
            </a:r>
            <a:endParaRPr lang="zh-CN" altLang="en-US" sz="2800" b="1" spc="300" dirty="0">
              <a:solidFill>
                <a:schemeClr val="accent4"/>
              </a:solidFill>
              <a:latin typeface="微软雅黑" panose="020B0503020204020204" pitchFamily="34" charset="-122"/>
              <a:ea typeface="微软雅黑" panose="020B0503020204020204" pitchFamily="34" charset="-122"/>
            </a:endParaRPr>
          </a:p>
        </p:txBody>
      </p:sp>
      <p:sp>
        <p:nvSpPr>
          <p:cNvPr id="15" name="文本框 14">
            <a:hlinkClick r:id="rId3" action="ppaction://hlinksldjump"/>
            <a:extLst>
              <a:ext uri="{FF2B5EF4-FFF2-40B4-BE49-F238E27FC236}">
                <a16:creationId xmlns:a16="http://schemas.microsoft.com/office/drawing/2014/main" id="{F8B9089B-D835-42B0-826F-E1D66E320BC6}"/>
              </a:ext>
            </a:extLst>
          </p:cNvPr>
          <p:cNvSpPr txBox="1"/>
          <p:nvPr/>
        </p:nvSpPr>
        <p:spPr>
          <a:xfrm>
            <a:off x="3102940" y="2617281"/>
            <a:ext cx="4894954" cy="430887"/>
          </a:xfrm>
          <a:prstGeom prst="rect">
            <a:avLst/>
          </a:prstGeom>
          <a:noFill/>
        </p:spPr>
        <p:txBody>
          <a:bodyPr wrap="square" lIns="0" tIns="0" rIns="0" bIns="0" rtlCol="0">
            <a:spAutoFit/>
          </a:bodyPr>
          <a:lstStyle/>
          <a:p>
            <a:pPr eaLnBrk="1" fontAlgn="auto" hangingPunct="1">
              <a:spcBef>
                <a:spcPts val="0"/>
              </a:spcBef>
              <a:spcAft>
                <a:spcPts val="0"/>
              </a:spcAft>
            </a:pPr>
            <a:r>
              <a:rPr lang="zh-CN" altLang="en-US" sz="2800" b="1" spc="300" dirty="0">
                <a:solidFill>
                  <a:schemeClr val="accent4"/>
                </a:solidFill>
                <a:latin typeface="微软雅黑" panose="020B0503020204020204" pitchFamily="34" charset="-122"/>
                <a:ea typeface="微软雅黑" panose="020B0503020204020204" pitchFamily="34" charset="-122"/>
              </a:rPr>
              <a:t>基于亚稳态的</a:t>
            </a:r>
            <a:r>
              <a:rPr lang="en-US" altLang="zh-CN" sz="2800" b="1" spc="300" dirty="0">
                <a:solidFill>
                  <a:schemeClr val="accent4"/>
                </a:solidFill>
                <a:latin typeface="微软雅黑" panose="020B0503020204020204" pitchFamily="34" charset="-122"/>
                <a:ea typeface="微软雅黑" panose="020B0503020204020204" pitchFamily="34" charset="-122"/>
              </a:rPr>
              <a:t>TRNG</a:t>
            </a:r>
            <a:endParaRPr lang="zh-CN" altLang="en-US" sz="2800" b="1" spc="300" dirty="0">
              <a:solidFill>
                <a:schemeClr val="accent4"/>
              </a:solidFill>
              <a:latin typeface="微软雅黑" panose="020B0503020204020204" pitchFamily="34" charset="-122"/>
              <a:ea typeface="微软雅黑" panose="020B0503020204020204" pitchFamily="34" charset="-122"/>
            </a:endParaRPr>
          </a:p>
        </p:txBody>
      </p:sp>
      <p:sp>
        <p:nvSpPr>
          <p:cNvPr id="17" name="文本框 16">
            <a:hlinkClick r:id="rId4" action="ppaction://hlinksldjump"/>
            <a:extLst>
              <a:ext uri="{FF2B5EF4-FFF2-40B4-BE49-F238E27FC236}">
                <a16:creationId xmlns:a16="http://schemas.microsoft.com/office/drawing/2014/main" id="{6C92A976-7D36-491F-9049-232413E56225}"/>
              </a:ext>
            </a:extLst>
          </p:cNvPr>
          <p:cNvSpPr txBox="1"/>
          <p:nvPr/>
        </p:nvSpPr>
        <p:spPr>
          <a:xfrm>
            <a:off x="3102940" y="3900857"/>
            <a:ext cx="4366265" cy="430887"/>
          </a:xfrm>
          <a:prstGeom prst="rect">
            <a:avLst/>
          </a:prstGeom>
          <a:noFill/>
        </p:spPr>
        <p:txBody>
          <a:bodyPr wrap="square" lIns="0" tIns="0" rIns="0" bIns="0" rtlCol="0">
            <a:spAutoFit/>
          </a:bodyPr>
          <a:lstStyle/>
          <a:p>
            <a:pPr eaLnBrk="1" fontAlgn="auto" hangingPunct="1">
              <a:spcBef>
                <a:spcPts val="0"/>
              </a:spcBef>
              <a:spcAft>
                <a:spcPts val="0"/>
              </a:spcAft>
            </a:pPr>
            <a:r>
              <a:rPr lang="zh-CN" altLang="en-US" sz="2800" b="1" spc="300" dirty="0">
                <a:solidFill>
                  <a:schemeClr val="accent4"/>
                </a:solidFill>
                <a:latin typeface="微软雅黑" panose="020B0503020204020204" pitchFamily="34" charset="-122"/>
              </a:rPr>
              <a:t>基于混沌现象的</a:t>
            </a:r>
            <a:r>
              <a:rPr lang="en-US" altLang="zh-CN" sz="2800" b="1" spc="300" dirty="0">
                <a:solidFill>
                  <a:schemeClr val="accent4"/>
                </a:solidFill>
                <a:latin typeface="微软雅黑" panose="020B0503020204020204" pitchFamily="34" charset="-122"/>
                <a:ea typeface="微软雅黑" panose="020B0503020204020204" pitchFamily="34" charset="-122"/>
              </a:rPr>
              <a:t>TRNG</a:t>
            </a:r>
            <a:endParaRPr lang="zh-CN" altLang="en-US" sz="2800" b="1" spc="300" dirty="0">
              <a:solidFill>
                <a:schemeClr val="accent4"/>
              </a:solidFill>
              <a:latin typeface="微软雅黑" panose="020B0503020204020204" pitchFamily="34" charset="-122"/>
              <a:ea typeface="微软雅黑" panose="020B0503020204020204" pitchFamily="34" charset="-122"/>
            </a:endParaRPr>
          </a:p>
        </p:txBody>
      </p:sp>
      <p:sp>
        <p:nvSpPr>
          <p:cNvPr id="20" name="椭圆 19">
            <a:extLst>
              <a:ext uri="{FF2B5EF4-FFF2-40B4-BE49-F238E27FC236}">
                <a16:creationId xmlns:a16="http://schemas.microsoft.com/office/drawing/2014/main" id="{AA15CAE5-1D54-4A99-90DB-D64279EA19D3}"/>
              </a:ext>
            </a:extLst>
          </p:cNvPr>
          <p:cNvSpPr/>
          <p:nvPr/>
        </p:nvSpPr>
        <p:spPr>
          <a:xfrm>
            <a:off x="2127427" y="2605620"/>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0F25E9CF-3136-4130-AC3B-A7AB35D7BC64}"/>
              </a:ext>
            </a:extLst>
          </p:cNvPr>
          <p:cNvSpPr/>
          <p:nvPr/>
        </p:nvSpPr>
        <p:spPr>
          <a:xfrm>
            <a:off x="2113959" y="1307454"/>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椭圆 25">
            <a:extLst>
              <a:ext uri="{FF2B5EF4-FFF2-40B4-BE49-F238E27FC236}">
                <a16:creationId xmlns:a16="http://schemas.microsoft.com/office/drawing/2014/main" id="{D9FE6A45-1D4C-476A-931C-0FD3BDAFAFE5}"/>
              </a:ext>
            </a:extLst>
          </p:cNvPr>
          <p:cNvSpPr/>
          <p:nvPr/>
        </p:nvSpPr>
        <p:spPr>
          <a:xfrm>
            <a:off x="2113959" y="3898985"/>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28" name="直接连接符 27">
            <a:extLst>
              <a:ext uri="{FF2B5EF4-FFF2-40B4-BE49-F238E27FC236}">
                <a16:creationId xmlns:a16="http://schemas.microsoft.com/office/drawing/2014/main" id="{E06D6E42-8E75-400E-92C0-ECAD40CC9739}"/>
              </a:ext>
            </a:extLst>
          </p:cNvPr>
          <p:cNvCxnSpPr>
            <a:cxnSpLocks/>
            <a:stCxn id="10" idx="6"/>
            <a:endCxn id="26" idx="2"/>
          </p:cNvCxnSpPr>
          <p:nvPr/>
        </p:nvCxnSpPr>
        <p:spPr>
          <a:xfrm>
            <a:off x="1627090" y="4145733"/>
            <a:ext cx="486869" cy="5252"/>
          </a:xfrm>
          <a:prstGeom prst="line">
            <a:avLst/>
          </a:prstGeom>
          <a:noFill/>
          <a:ln w="6350" cap="flat" cmpd="sng" algn="ctr">
            <a:solidFill>
              <a:schemeClr val="accent1"/>
            </a:solidFill>
            <a:prstDash val="solid"/>
            <a:miter lim="800000"/>
          </a:ln>
          <a:effectLst/>
        </p:spPr>
      </p:cxnSp>
      <p:sp>
        <p:nvSpPr>
          <p:cNvPr id="29" name="Freeform 87">
            <a:extLst>
              <a:ext uri="{FF2B5EF4-FFF2-40B4-BE49-F238E27FC236}">
                <a16:creationId xmlns:a16="http://schemas.microsoft.com/office/drawing/2014/main" id="{BA2CFAD8-220C-4851-912B-3849A3D404E8}"/>
              </a:ext>
            </a:extLst>
          </p:cNvPr>
          <p:cNvSpPr>
            <a:spLocks noEditPoints="1"/>
          </p:cNvSpPr>
          <p:nvPr/>
        </p:nvSpPr>
        <p:spPr bwMode="auto">
          <a:xfrm>
            <a:off x="2120693" y="1341572"/>
            <a:ext cx="493171" cy="449838"/>
          </a:xfrm>
          <a:custGeom>
            <a:avLst/>
            <a:gdLst>
              <a:gd name="T0" fmla="*/ 163 w 181"/>
              <a:gd name="T1" fmla="*/ 59 h 165"/>
              <a:gd name="T2" fmla="*/ 149 w 181"/>
              <a:gd name="T3" fmla="*/ 57 h 165"/>
              <a:gd name="T4" fmla="*/ 142 w 181"/>
              <a:gd name="T5" fmla="*/ 50 h 165"/>
              <a:gd name="T6" fmla="*/ 153 w 181"/>
              <a:gd name="T7" fmla="*/ 46 h 165"/>
              <a:gd name="T8" fmla="*/ 169 w 181"/>
              <a:gd name="T9" fmla="*/ 38 h 165"/>
              <a:gd name="T10" fmla="*/ 152 w 181"/>
              <a:gd name="T11" fmla="*/ 41 h 165"/>
              <a:gd name="T12" fmla="*/ 135 w 181"/>
              <a:gd name="T13" fmla="*/ 46 h 165"/>
              <a:gd name="T14" fmla="*/ 130 w 181"/>
              <a:gd name="T15" fmla="*/ 40 h 165"/>
              <a:gd name="T16" fmla="*/ 127 w 181"/>
              <a:gd name="T17" fmla="*/ 30 h 165"/>
              <a:gd name="T18" fmla="*/ 133 w 181"/>
              <a:gd name="T19" fmla="*/ 20 h 165"/>
              <a:gd name="T20" fmla="*/ 138 w 181"/>
              <a:gd name="T21" fmla="*/ 10 h 165"/>
              <a:gd name="T22" fmla="*/ 124 w 181"/>
              <a:gd name="T23" fmla="*/ 15 h 165"/>
              <a:gd name="T24" fmla="*/ 115 w 181"/>
              <a:gd name="T25" fmla="*/ 27 h 165"/>
              <a:gd name="T26" fmla="*/ 105 w 181"/>
              <a:gd name="T27" fmla="*/ 30 h 165"/>
              <a:gd name="T28" fmla="*/ 90 w 181"/>
              <a:gd name="T29" fmla="*/ 27 h 165"/>
              <a:gd name="T30" fmla="*/ 75 w 181"/>
              <a:gd name="T31" fmla="*/ 15 h 165"/>
              <a:gd name="T32" fmla="*/ 72 w 181"/>
              <a:gd name="T33" fmla="*/ 26 h 165"/>
              <a:gd name="T34" fmla="*/ 52 w 181"/>
              <a:gd name="T35" fmla="*/ 30 h 165"/>
              <a:gd name="T36" fmla="*/ 45 w 181"/>
              <a:gd name="T37" fmla="*/ 11 h 165"/>
              <a:gd name="T38" fmla="*/ 42 w 181"/>
              <a:gd name="T39" fmla="*/ 25 h 165"/>
              <a:gd name="T40" fmla="*/ 47 w 181"/>
              <a:gd name="T41" fmla="*/ 45 h 165"/>
              <a:gd name="T42" fmla="*/ 29 w 181"/>
              <a:gd name="T43" fmla="*/ 63 h 165"/>
              <a:gd name="T44" fmla="*/ 11 w 181"/>
              <a:gd name="T45" fmla="*/ 75 h 165"/>
              <a:gd name="T46" fmla="*/ 22 w 181"/>
              <a:gd name="T47" fmla="*/ 85 h 165"/>
              <a:gd name="T48" fmla="*/ 17 w 181"/>
              <a:gd name="T49" fmla="*/ 100 h 165"/>
              <a:gd name="T50" fmla="*/ 7 w 181"/>
              <a:gd name="T51" fmla="*/ 116 h 165"/>
              <a:gd name="T52" fmla="*/ 31 w 181"/>
              <a:gd name="T53" fmla="*/ 109 h 165"/>
              <a:gd name="T54" fmla="*/ 31 w 181"/>
              <a:gd name="T55" fmla="*/ 119 h 165"/>
              <a:gd name="T56" fmla="*/ 30 w 181"/>
              <a:gd name="T57" fmla="*/ 136 h 165"/>
              <a:gd name="T58" fmla="*/ 44 w 181"/>
              <a:gd name="T59" fmla="*/ 132 h 165"/>
              <a:gd name="T60" fmla="*/ 55 w 181"/>
              <a:gd name="T61" fmla="*/ 124 h 165"/>
              <a:gd name="T62" fmla="*/ 58 w 181"/>
              <a:gd name="T63" fmla="*/ 136 h 165"/>
              <a:gd name="T64" fmla="*/ 53 w 181"/>
              <a:gd name="T65" fmla="*/ 146 h 165"/>
              <a:gd name="T66" fmla="*/ 64 w 181"/>
              <a:gd name="T67" fmla="*/ 139 h 165"/>
              <a:gd name="T68" fmla="*/ 75 w 181"/>
              <a:gd name="T69" fmla="*/ 132 h 165"/>
              <a:gd name="T70" fmla="*/ 85 w 181"/>
              <a:gd name="T71" fmla="*/ 136 h 165"/>
              <a:gd name="T72" fmla="*/ 85 w 181"/>
              <a:gd name="T73" fmla="*/ 152 h 165"/>
              <a:gd name="T74" fmla="*/ 91 w 181"/>
              <a:gd name="T75" fmla="*/ 151 h 165"/>
              <a:gd name="T76" fmla="*/ 95 w 181"/>
              <a:gd name="T77" fmla="*/ 138 h 165"/>
              <a:gd name="T78" fmla="*/ 104 w 181"/>
              <a:gd name="T79" fmla="*/ 140 h 165"/>
              <a:gd name="T80" fmla="*/ 113 w 181"/>
              <a:gd name="T81" fmla="*/ 151 h 165"/>
              <a:gd name="T82" fmla="*/ 123 w 181"/>
              <a:gd name="T83" fmla="*/ 159 h 165"/>
              <a:gd name="T84" fmla="*/ 134 w 181"/>
              <a:gd name="T85" fmla="*/ 163 h 165"/>
              <a:gd name="T86" fmla="*/ 121 w 181"/>
              <a:gd name="T87" fmla="*/ 150 h 165"/>
              <a:gd name="T88" fmla="*/ 119 w 181"/>
              <a:gd name="T89" fmla="*/ 136 h 165"/>
              <a:gd name="T90" fmla="*/ 123 w 181"/>
              <a:gd name="T91" fmla="*/ 128 h 165"/>
              <a:gd name="T92" fmla="*/ 140 w 181"/>
              <a:gd name="T93" fmla="*/ 133 h 165"/>
              <a:gd name="T94" fmla="*/ 132 w 181"/>
              <a:gd name="T95" fmla="*/ 127 h 165"/>
              <a:gd name="T96" fmla="*/ 133 w 181"/>
              <a:gd name="T97" fmla="*/ 120 h 165"/>
              <a:gd name="T98" fmla="*/ 139 w 181"/>
              <a:gd name="T99" fmla="*/ 114 h 165"/>
              <a:gd name="T100" fmla="*/ 146 w 181"/>
              <a:gd name="T101" fmla="*/ 104 h 165"/>
              <a:gd name="T102" fmla="*/ 152 w 181"/>
              <a:gd name="T103" fmla="*/ 92 h 165"/>
              <a:gd name="T104" fmla="*/ 144 w 181"/>
              <a:gd name="T105" fmla="*/ 79 h 165"/>
              <a:gd name="T106" fmla="*/ 148 w 181"/>
              <a:gd name="T107" fmla="*/ 69 h 165"/>
              <a:gd name="T108" fmla="*/ 163 w 181"/>
              <a:gd name="T109" fmla="*/ 69 h 165"/>
              <a:gd name="T110" fmla="*/ 174 w 181"/>
              <a:gd name="T111" fmla="*/ 73 h 165"/>
              <a:gd name="T112" fmla="*/ 44 w 181"/>
              <a:gd name="T113" fmla="*/ 8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1" h="165">
                <a:moveTo>
                  <a:pt x="180" y="71"/>
                </a:moveTo>
                <a:cubicBezTo>
                  <a:pt x="179" y="70"/>
                  <a:pt x="178" y="70"/>
                  <a:pt x="177" y="69"/>
                </a:cubicBezTo>
                <a:cubicBezTo>
                  <a:pt x="175" y="67"/>
                  <a:pt x="175" y="68"/>
                  <a:pt x="172" y="67"/>
                </a:cubicBezTo>
                <a:cubicBezTo>
                  <a:pt x="169" y="65"/>
                  <a:pt x="169" y="64"/>
                  <a:pt x="171" y="65"/>
                </a:cubicBezTo>
                <a:cubicBezTo>
                  <a:pt x="173" y="65"/>
                  <a:pt x="172" y="64"/>
                  <a:pt x="171" y="62"/>
                </a:cubicBezTo>
                <a:cubicBezTo>
                  <a:pt x="170" y="60"/>
                  <a:pt x="170" y="62"/>
                  <a:pt x="168" y="62"/>
                </a:cubicBezTo>
                <a:cubicBezTo>
                  <a:pt x="167" y="62"/>
                  <a:pt x="167" y="60"/>
                  <a:pt x="163" y="59"/>
                </a:cubicBezTo>
                <a:cubicBezTo>
                  <a:pt x="160" y="59"/>
                  <a:pt x="163" y="59"/>
                  <a:pt x="163" y="59"/>
                </a:cubicBezTo>
                <a:cubicBezTo>
                  <a:pt x="164" y="59"/>
                  <a:pt x="164" y="59"/>
                  <a:pt x="166" y="59"/>
                </a:cubicBezTo>
                <a:cubicBezTo>
                  <a:pt x="169" y="59"/>
                  <a:pt x="170" y="58"/>
                  <a:pt x="167" y="58"/>
                </a:cubicBezTo>
                <a:cubicBezTo>
                  <a:pt x="164" y="58"/>
                  <a:pt x="166" y="57"/>
                  <a:pt x="164" y="56"/>
                </a:cubicBezTo>
                <a:cubicBezTo>
                  <a:pt x="162" y="56"/>
                  <a:pt x="163" y="56"/>
                  <a:pt x="161" y="55"/>
                </a:cubicBezTo>
                <a:cubicBezTo>
                  <a:pt x="159" y="55"/>
                  <a:pt x="155" y="56"/>
                  <a:pt x="153" y="56"/>
                </a:cubicBezTo>
                <a:cubicBezTo>
                  <a:pt x="151" y="56"/>
                  <a:pt x="151" y="56"/>
                  <a:pt x="149" y="57"/>
                </a:cubicBezTo>
                <a:cubicBezTo>
                  <a:pt x="147" y="57"/>
                  <a:pt x="149" y="56"/>
                  <a:pt x="151" y="55"/>
                </a:cubicBezTo>
                <a:cubicBezTo>
                  <a:pt x="153" y="54"/>
                  <a:pt x="151" y="55"/>
                  <a:pt x="148" y="55"/>
                </a:cubicBezTo>
                <a:cubicBezTo>
                  <a:pt x="146" y="54"/>
                  <a:pt x="147" y="54"/>
                  <a:pt x="145" y="54"/>
                </a:cubicBezTo>
                <a:cubicBezTo>
                  <a:pt x="143" y="54"/>
                  <a:pt x="146" y="54"/>
                  <a:pt x="148" y="53"/>
                </a:cubicBezTo>
                <a:cubicBezTo>
                  <a:pt x="149" y="52"/>
                  <a:pt x="147" y="53"/>
                  <a:pt x="146" y="52"/>
                </a:cubicBezTo>
                <a:cubicBezTo>
                  <a:pt x="145" y="52"/>
                  <a:pt x="145" y="52"/>
                  <a:pt x="141" y="51"/>
                </a:cubicBezTo>
                <a:cubicBezTo>
                  <a:pt x="137" y="51"/>
                  <a:pt x="141" y="51"/>
                  <a:pt x="142" y="50"/>
                </a:cubicBezTo>
                <a:cubicBezTo>
                  <a:pt x="142" y="50"/>
                  <a:pt x="142" y="50"/>
                  <a:pt x="144" y="49"/>
                </a:cubicBezTo>
                <a:cubicBezTo>
                  <a:pt x="146" y="48"/>
                  <a:pt x="146" y="49"/>
                  <a:pt x="147" y="49"/>
                </a:cubicBezTo>
                <a:cubicBezTo>
                  <a:pt x="149" y="48"/>
                  <a:pt x="148" y="49"/>
                  <a:pt x="150" y="49"/>
                </a:cubicBezTo>
                <a:cubicBezTo>
                  <a:pt x="151" y="48"/>
                  <a:pt x="151" y="49"/>
                  <a:pt x="155" y="49"/>
                </a:cubicBezTo>
                <a:cubicBezTo>
                  <a:pt x="156" y="48"/>
                  <a:pt x="155" y="48"/>
                  <a:pt x="153" y="48"/>
                </a:cubicBezTo>
                <a:cubicBezTo>
                  <a:pt x="150" y="48"/>
                  <a:pt x="151" y="47"/>
                  <a:pt x="151" y="46"/>
                </a:cubicBezTo>
                <a:cubicBezTo>
                  <a:pt x="152" y="46"/>
                  <a:pt x="152" y="46"/>
                  <a:pt x="153" y="46"/>
                </a:cubicBezTo>
                <a:cubicBezTo>
                  <a:pt x="155" y="46"/>
                  <a:pt x="155" y="46"/>
                  <a:pt x="156" y="46"/>
                </a:cubicBezTo>
                <a:cubicBezTo>
                  <a:pt x="157" y="46"/>
                  <a:pt x="157" y="46"/>
                  <a:pt x="159" y="46"/>
                </a:cubicBezTo>
                <a:cubicBezTo>
                  <a:pt x="161" y="45"/>
                  <a:pt x="160" y="45"/>
                  <a:pt x="162" y="45"/>
                </a:cubicBezTo>
                <a:cubicBezTo>
                  <a:pt x="163" y="44"/>
                  <a:pt x="163" y="44"/>
                  <a:pt x="161" y="44"/>
                </a:cubicBezTo>
                <a:cubicBezTo>
                  <a:pt x="159" y="44"/>
                  <a:pt x="161" y="43"/>
                  <a:pt x="162" y="42"/>
                </a:cubicBezTo>
                <a:cubicBezTo>
                  <a:pt x="163" y="42"/>
                  <a:pt x="164" y="42"/>
                  <a:pt x="165" y="41"/>
                </a:cubicBezTo>
                <a:cubicBezTo>
                  <a:pt x="167" y="40"/>
                  <a:pt x="167" y="40"/>
                  <a:pt x="169" y="38"/>
                </a:cubicBezTo>
                <a:cubicBezTo>
                  <a:pt x="170" y="36"/>
                  <a:pt x="168" y="38"/>
                  <a:pt x="167" y="38"/>
                </a:cubicBezTo>
                <a:cubicBezTo>
                  <a:pt x="166" y="39"/>
                  <a:pt x="165" y="39"/>
                  <a:pt x="164" y="40"/>
                </a:cubicBezTo>
                <a:cubicBezTo>
                  <a:pt x="163" y="41"/>
                  <a:pt x="162" y="41"/>
                  <a:pt x="161" y="41"/>
                </a:cubicBezTo>
                <a:cubicBezTo>
                  <a:pt x="160" y="41"/>
                  <a:pt x="159" y="41"/>
                  <a:pt x="158" y="41"/>
                </a:cubicBezTo>
                <a:cubicBezTo>
                  <a:pt x="157" y="40"/>
                  <a:pt x="157" y="40"/>
                  <a:pt x="156" y="41"/>
                </a:cubicBezTo>
                <a:cubicBezTo>
                  <a:pt x="155" y="41"/>
                  <a:pt x="155" y="41"/>
                  <a:pt x="154" y="41"/>
                </a:cubicBezTo>
                <a:cubicBezTo>
                  <a:pt x="153" y="41"/>
                  <a:pt x="153" y="41"/>
                  <a:pt x="152" y="41"/>
                </a:cubicBezTo>
                <a:cubicBezTo>
                  <a:pt x="151" y="41"/>
                  <a:pt x="149" y="42"/>
                  <a:pt x="148" y="42"/>
                </a:cubicBezTo>
                <a:cubicBezTo>
                  <a:pt x="147" y="41"/>
                  <a:pt x="148" y="41"/>
                  <a:pt x="148" y="41"/>
                </a:cubicBezTo>
                <a:cubicBezTo>
                  <a:pt x="148" y="40"/>
                  <a:pt x="146" y="41"/>
                  <a:pt x="144" y="43"/>
                </a:cubicBezTo>
                <a:cubicBezTo>
                  <a:pt x="142" y="44"/>
                  <a:pt x="139" y="47"/>
                  <a:pt x="137" y="48"/>
                </a:cubicBezTo>
                <a:cubicBezTo>
                  <a:pt x="135" y="50"/>
                  <a:pt x="136" y="49"/>
                  <a:pt x="136" y="48"/>
                </a:cubicBezTo>
                <a:cubicBezTo>
                  <a:pt x="135" y="48"/>
                  <a:pt x="136" y="48"/>
                  <a:pt x="137" y="45"/>
                </a:cubicBezTo>
                <a:cubicBezTo>
                  <a:pt x="139" y="42"/>
                  <a:pt x="136" y="46"/>
                  <a:pt x="135" y="46"/>
                </a:cubicBezTo>
                <a:cubicBezTo>
                  <a:pt x="135" y="47"/>
                  <a:pt x="135" y="47"/>
                  <a:pt x="132" y="47"/>
                </a:cubicBezTo>
                <a:cubicBezTo>
                  <a:pt x="130" y="47"/>
                  <a:pt x="132" y="46"/>
                  <a:pt x="132" y="45"/>
                </a:cubicBezTo>
                <a:cubicBezTo>
                  <a:pt x="131" y="44"/>
                  <a:pt x="131" y="44"/>
                  <a:pt x="131" y="43"/>
                </a:cubicBezTo>
                <a:cubicBezTo>
                  <a:pt x="132" y="41"/>
                  <a:pt x="132" y="42"/>
                  <a:pt x="133" y="41"/>
                </a:cubicBezTo>
                <a:cubicBezTo>
                  <a:pt x="134" y="41"/>
                  <a:pt x="135" y="40"/>
                  <a:pt x="136" y="39"/>
                </a:cubicBezTo>
                <a:cubicBezTo>
                  <a:pt x="136" y="38"/>
                  <a:pt x="135" y="39"/>
                  <a:pt x="134" y="39"/>
                </a:cubicBezTo>
                <a:cubicBezTo>
                  <a:pt x="133" y="39"/>
                  <a:pt x="130" y="41"/>
                  <a:pt x="130" y="40"/>
                </a:cubicBezTo>
                <a:cubicBezTo>
                  <a:pt x="130" y="39"/>
                  <a:pt x="130" y="40"/>
                  <a:pt x="129" y="40"/>
                </a:cubicBezTo>
                <a:cubicBezTo>
                  <a:pt x="128" y="40"/>
                  <a:pt x="127" y="39"/>
                  <a:pt x="126" y="39"/>
                </a:cubicBezTo>
                <a:cubicBezTo>
                  <a:pt x="125" y="39"/>
                  <a:pt x="124" y="39"/>
                  <a:pt x="125" y="37"/>
                </a:cubicBezTo>
                <a:cubicBezTo>
                  <a:pt x="125" y="36"/>
                  <a:pt x="126" y="36"/>
                  <a:pt x="126" y="36"/>
                </a:cubicBezTo>
                <a:cubicBezTo>
                  <a:pt x="125" y="35"/>
                  <a:pt x="124" y="35"/>
                  <a:pt x="125" y="34"/>
                </a:cubicBezTo>
                <a:cubicBezTo>
                  <a:pt x="126" y="33"/>
                  <a:pt x="125" y="33"/>
                  <a:pt x="126" y="32"/>
                </a:cubicBezTo>
                <a:cubicBezTo>
                  <a:pt x="127" y="31"/>
                  <a:pt x="127" y="31"/>
                  <a:pt x="127" y="30"/>
                </a:cubicBezTo>
                <a:cubicBezTo>
                  <a:pt x="128" y="30"/>
                  <a:pt x="126" y="30"/>
                  <a:pt x="126" y="29"/>
                </a:cubicBezTo>
                <a:cubicBezTo>
                  <a:pt x="126" y="28"/>
                  <a:pt x="127" y="27"/>
                  <a:pt x="127" y="26"/>
                </a:cubicBezTo>
                <a:cubicBezTo>
                  <a:pt x="128" y="25"/>
                  <a:pt x="128" y="26"/>
                  <a:pt x="129" y="25"/>
                </a:cubicBezTo>
                <a:cubicBezTo>
                  <a:pt x="130" y="24"/>
                  <a:pt x="130" y="24"/>
                  <a:pt x="131" y="24"/>
                </a:cubicBezTo>
                <a:cubicBezTo>
                  <a:pt x="132" y="23"/>
                  <a:pt x="131" y="23"/>
                  <a:pt x="131" y="23"/>
                </a:cubicBezTo>
                <a:cubicBezTo>
                  <a:pt x="130" y="22"/>
                  <a:pt x="130" y="22"/>
                  <a:pt x="130" y="22"/>
                </a:cubicBezTo>
                <a:cubicBezTo>
                  <a:pt x="130" y="22"/>
                  <a:pt x="131" y="20"/>
                  <a:pt x="133" y="20"/>
                </a:cubicBezTo>
                <a:cubicBezTo>
                  <a:pt x="134" y="19"/>
                  <a:pt x="134" y="19"/>
                  <a:pt x="135" y="18"/>
                </a:cubicBezTo>
                <a:cubicBezTo>
                  <a:pt x="137" y="17"/>
                  <a:pt x="135" y="18"/>
                  <a:pt x="132" y="18"/>
                </a:cubicBezTo>
                <a:cubicBezTo>
                  <a:pt x="129" y="18"/>
                  <a:pt x="133" y="17"/>
                  <a:pt x="134" y="16"/>
                </a:cubicBezTo>
                <a:cubicBezTo>
                  <a:pt x="135" y="15"/>
                  <a:pt x="136" y="15"/>
                  <a:pt x="137" y="14"/>
                </a:cubicBezTo>
                <a:cubicBezTo>
                  <a:pt x="139" y="14"/>
                  <a:pt x="140" y="13"/>
                  <a:pt x="142" y="12"/>
                </a:cubicBezTo>
                <a:cubicBezTo>
                  <a:pt x="145" y="10"/>
                  <a:pt x="142" y="10"/>
                  <a:pt x="141" y="10"/>
                </a:cubicBezTo>
                <a:cubicBezTo>
                  <a:pt x="141" y="11"/>
                  <a:pt x="139" y="10"/>
                  <a:pt x="138" y="10"/>
                </a:cubicBezTo>
                <a:cubicBezTo>
                  <a:pt x="138" y="9"/>
                  <a:pt x="138" y="9"/>
                  <a:pt x="138" y="9"/>
                </a:cubicBezTo>
                <a:cubicBezTo>
                  <a:pt x="139" y="9"/>
                  <a:pt x="137" y="9"/>
                  <a:pt x="137" y="10"/>
                </a:cubicBezTo>
                <a:cubicBezTo>
                  <a:pt x="136" y="11"/>
                  <a:pt x="134" y="11"/>
                  <a:pt x="133" y="12"/>
                </a:cubicBezTo>
                <a:cubicBezTo>
                  <a:pt x="132" y="13"/>
                  <a:pt x="131" y="14"/>
                  <a:pt x="129" y="16"/>
                </a:cubicBezTo>
                <a:cubicBezTo>
                  <a:pt x="127" y="18"/>
                  <a:pt x="126" y="19"/>
                  <a:pt x="125" y="19"/>
                </a:cubicBezTo>
                <a:cubicBezTo>
                  <a:pt x="124" y="19"/>
                  <a:pt x="125" y="17"/>
                  <a:pt x="125" y="16"/>
                </a:cubicBezTo>
                <a:cubicBezTo>
                  <a:pt x="125" y="14"/>
                  <a:pt x="125" y="15"/>
                  <a:pt x="124" y="15"/>
                </a:cubicBezTo>
                <a:cubicBezTo>
                  <a:pt x="124" y="16"/>
                  <a:pt x="124" y="17"/>
                  <a:pt x="122" y="18"/>
                </a:cubicBezTo>
                <a:cubicBezTo>
                  <a:pt x="120" y="20"/>
                  <a:pt x="120" y="21"/>
                  <a:pt x="119" y="21"/>
                </a:cubicBezTo>
                <a:cubicBezTo>
                  <a:pt x="118" y="21"/>
                  <a:pt x="119" y="20"/>
                  <a:pt x="119" y="19"/>
                </a:cubicBezTo>
                <a:cubicBezTo>
                  <a:pt x="119" y="17"/>
                  <a:pt x="119" y="18"/>
                  <a:pt x="119" y="18"/>
                </a:cubicBezTo>
                <a:cubicBezTo>
                  <a:pt x="119" y="18"/>
                  <a:pt x="117" y="20"/>
                  <a:pt x="117" y="22"/>
                </a:cubicBezTo>
                <a:cubicBezTo>
                  <a:pt x="116" y="25"/>
                  <a:pt x="116" y="23"/>
                  <a:pt x="116" y="25"/>
                </a:cubicBezTo>
                <a:cubicBezTo>
                  <a:pt x="115" y="27"/>
                  <a:pt x="116" y="27"/>
                  <a:pt x="115" y="27"/>
                </a:cubicBezTo>
                <a:cubicBezTo>
                  <a:pt x="115" y="28"/>
                  <a:pt x="115" y="27"/>
                  <a:pt x="114" y="26"/>
                </a:cubicBezTo>
                <a:cubicBezTo>
                  <a:pt x="113" y="25"/>
                  <a:pt x="113" y="27"/>
                  <a:pt x="113" y="28"/>
                </a:cubicBezTo>
                <a:cubicBezTo>
                  <a:pt x="113" y="29"/>
                  <a:pt x="113" y="29"/>
                  <a:pt x="111" y="29"/>
                </a:cubicBezTo>
                <a:cubicBezTo>
                  <a:pt x="110" y="30"/>
                  <a:pt x="108" y="30"/>
                  <a:pt x="108" y="30"/>
                </a:cubicBezTo>
                <a:cubicBezTo>
                  <a:pt x="108" y="30"/>
                  <a:pt x="107" y="29"/>
                  <a:pt x="107" y="28"/>
                </a:cubicBezTo>
                <a:cubicBezTo>
                  <a:pt x="106" y="28"/>
                  <a:pt x="106" y="28"/>
                  <a:pt x="106" y="28"/>
                </a:cubicBezTo>
                <a:cubicBezTo>
                  <a:pt x="106" y="28"/>
                  <a:pt x="106" y="29"/>
                  <a:pt x="105" y="30"/>
                </a:cubicBezTo>
                <a:cubicBezTo>
                  <a:pt x="104" y="30"/>
                  <a:pt x="102" y="31"/>
                  <a:pt x="102" y="30"/>
                </a:cubicBezTo>
                <a:cubicBezTo>
                  <a:pt x="101" y="29"/>
                  <a:pt x="101" y="30"/>
                  <a:pt x="101" y="28"/>
                </a:cubicBezTo>
                <a:cubicBezTo>
                  <a:pt x="101" y="26"/>
                  <a:pt x="100" y="27"/>
                  <a:pt x="98" y="28"/>
                </a:cubicBezTo>
                <a:cubicBezTo>
                  <a:pt x="96" y="29"/>
                  <a:pt x="96" y="28"/>
                  <a:pt x="95" y="27"/>
                </a:cubicBezTo>
                <a:cubicBezTo>
                  <a:pt x="95" y="27"/>
                  <a:pt x="94" y="27"/>
                  <a:pt x="94" y="26"/>
                </a:cubicBezTo>
                <a:cubicBezTo>
                  <a:pt x="94" y="25"/>
                  <a:pt x="93" y="26"/>
                  <a:pt x="92" y="26"/>
                </a:cubicBezTo>
                <a:cubicBezTo>
                  <a:pt x="92" y="26"/>
                  <a:pt x="91" y="27"/>
                  <a:pt x="90" y="27"/>
                </a:cubicBezTo>
                <a:cubicBezTo>
                  <a:pt x="88" y="27"/>
                  <a:pt x="88" y="26"/>
                  <a:pt x="87" y="25"/>
                </a:cubicBezTo>
                <a:cubicBezTo>
                  <a:pt x="85" y="24"/>
                  <a:pt x="84" y="23"/>
                  <a:pt x="82" y="21"/>
                </a:cubicBezTo>
                <a:cubicBezTo>
                  <a:pt x="81" y="18"/>
                  <a:pt x="80" y="16"/>
                  <a:pt x="79" y="13"/>
                </a:cubicBezTo>
                <a:cubicBezTo>
                  <a:pt x="78" y="11"/>
                  <a:pt x="78" y="9"/>
                  <a:pt x="77" y="9"/>
                </a:cubicBezTo>
                <a:cubicBezTo>
                  <a:pt x="75" y="8"/>
                  <a:pt x="77" y="12"/>
                  <a:pt x="77" y="14"/>
                </a:cubicBezTo>
                <a:cubicBezTo>
                  <a:pt x="77" y="15"/>
                  <a:pt x="76" y="19"/>
                  <a:pt x="76" y="19"/>
                </a:cubicBezTo>
                <a:cubicBezTo>
                  <a:pt x="76" y="19"/>
                  <a:pt x="75" y="17"/>
                  <a:pt x="75" y="15"/>
                </a:cubicBezTo>
                <a:cubicBezTo>
                  <a:pt x="74" y="14"/>
                  <a:pt x="75" y="14"/>
                  <a:pt x="74" y="12"/>
                </a:cubicBezTo>
                <a:cubicBezTo>
                  <a:pt x="74" y="11"/>
                  <a:pt x="74" y="15"/>
                  <a:pt x="74" y="17"/>
                </a:cubicBezTo>
                <a:cubicBezTo>
                  <a:pt x="74" y="18"/>
                  <a:pt x="74" y="18"/>
                  <a:pt x="74" y="19"/>
                </a:cubicBezTo>
                <a:cubicBezTo>
                  <a:pt x="73" y="21"/>
                  <a:pt x="74" y="22"/>
                  <a:pt x="73" y="22"/>
                </a:cubicBezTo>
                <a:cubicBezTo>
                  <a:pt x="73" y="23"/>
                  <a:pt x="72" y="21"/>
                  <a:pt x="71" y="19"/>
                </a:cubicBezTo>
                <a:cubicBezTo>
                  <a:pt x="69" y="17"/>
                  <a:pt x="70" y="22"/>
                  <a:pt x="72" y="23"/>
                </a:cubicBezTo>
                <a:cubicBezTo>
                  <a:pt x="73" y="24"/>
                  <a:pt x="72" y="24"/>
                  <a:pt x="72" y="26"/>
                </a:cubicBezTo>
                <a:cubicBezTo>
                  <a:pt x="73" y="28"/>
                  <a:pt x="72" y="29"/>
                  <a:pt x="71" y="30"/>
                </a:cubicBezTo>
                <a:cubicBezTo>
                  <a:pt x="69" y="30"/>
                  <a:pt x="68" y="26"/>
                  <a:pt x="68" y="27"/>
                </a:cubicBezTo>
                <a:cubicBezTo>
                  <a:pt x="68" y="28"/>
                  <a:pt x="67" y="30"/>
                  <a:pt x="66" y="29"/>
                </a:cubicBezTo>
                <a:cubicBezTo>
                  <a:pt x="65" y="28"/>
                  <a:pt x="67" y="30"/>
                  <a:pt x="67" y="31"/>
                </a:cubicBezTo>
                <a:cubicBezTo>
                  <a:pt x="67" y="33"/>
                  <a:pt x="66" y="33"/>
                  <a:pt x="64" y="35"/>
                </a:cubicBezTo>
                <a:cubicBezTo>
                  <a:pt x="63" y="36"/>
                  <a:pt x="63" y="33"/>
                  <a:pt x="61" y="31"/>
                </a:cubicBezTo>
                <a:cubicBezTo>
                  <a:pt x="59" y="29"/>
                  <a:pt x="53" y="31"/>
                  <a:pt x="52" y="30"/>
                </a:cubicBezTo>
                <a:cubicBezTo>
                  <a:pt x="51" y="28"/>
                  <a:pt x="51" y="29"/>
                  <a:pt x="51" y="28"/>
                </a:cubicBezTo>
                <a:cubicBezTo>
                  <a:pt x="51" y="27"/>
                  <a:pt x="51" y="26"/>
                  <a:pt x="51" y="23"/>
                </a:cubicBezTo>
                <a:cubicBezTo>
                  <a:pt x="51" y="22"/>
                  <a:pt x="49" y="23"/>
                  <a:pt x="48" y="24"/>
                </a:cubicBezTo>
                <a:cubicBezTo>
                  <a:pt x="46" y="25"/>
                  <a:pt x="46" y="23"/>
                  <a:pt x="46" y="22"/>
                </a:cubicBezTo>
                <a:cubicBezTo>
                  <a:pt x="46" y="20"/>
                  <a:pt x="46" y="19"/>
                  <a:pt x="46" y="18"/>
                </a:cubicBezTo>
                <a:cubicBezTo>
                  <a:pt x="46" y="17"/>
                  <a:pt x="47" y="16"/>
                  <a:pt x="47" y="14"/>
                </a:cubicBezTo>
                <a:cubicBezTo>
                  <a:pt x="47" y="12"/>
                  <a:pt x="47" y="13"/>
                  <a:pt x="45" y="11"/>
                </a:cubicBezTo>
                <a:cubicBezTo>
                  <a:pt x="44" y="10"/>
                  <a:pt x="44" y="9"/>
                  <a:pt x="45" y="8"/>
                </a:cubicBezTo>
                <a:cubicBezTo>
                  <a:pt x="45" y="6"/>
                  <a:pt x="45" y="6"/>
                  <a:pt x="46" y="3"/>
                </a:cubicBezTo>
                <a:cubicBezTo>
                  <a:pt x="48" y="0"/>
                  <a:pt x="45" y="3"/>
                  <a:pt x="44" y="4"/>
                </a:cubicBezTo>
                <a:cubicBezTo>
                  <a:pt x="43" y="4"/>
                  <a:pt x="41" y="6"/>
                  <a:pt x="40" y="7"/>
                </a:cubicBezTo>
                <a:cubicBezTo>
                  <a:pt x="40" y="7"/>
                  <a:pt x="38" y="10"/>
                  <a:pt x="39" y="12"/>
                </a:cubicBezTo>
                <a:cubicBezTo>
                  <a:pt x="39" y="14"/>
                  <a:pt x="38" y="18"/>
                  <a:pt x="39" y="20"/>
                </a:cubicBezTo>
                <a:cubicBezTo>
                  <a:pt x="39" y="22"/>
                  <a:pt x="41" y="24"/>
                  <a:pt x="42" y="25"/>
                </a:cubicBezTo>
                <a:cubicBezTo>
                  <a:pt x="44" y="26"/>
                  <a:pt x="44" y="28"/>
                  <a:pt x="42" y="29"/>
                </a:cubicBezTo>
                <a:cubicBezTo>
                  <a:pt x="41" y="30"/>
                  <a:pt x="44" y="30"/>
                  <a:pt x="45" y="31"/>
                </a:cubicBezTo>
                <a:cubicBezTo>
                  <a:pt x="45" y="31"/>
                  <a:pt x="44" y="32"/>
                  <a:pt x="44" y="33"/>
                </a:cubicBezTo>
                <a:cubicBezTo>
                  <a:pt x="43" y="34"/>
                  <a:pt x="43" y="34"/>
                  <a:pt x="42" y="36"/>
                </a:cubicBezTo>
                <a:cubicBezTo>
                  <a:pt x="41" y="38"/>
                  <a:pt x="42" y="37"/>
                  <a:pt x="44" y="39"/>
                </a:cubicBezTo>
                <a:cubicBezTo>
                  <a:pt x="46" y="40"/>
                  <a:pt x="44" y="39"/>
                  <a:pt x="46" y="40"/>
                </a:cubicBezTo>
                <a:cubicBezTo>
                  <a:pt x="47" y="41"/>
                  <a:pt x="48" y="43"/>
                  <a:pt x="47" y="45"/>
                </a:cubicBezTo>
                <a:cubicBezTo>
                  <a:pt x="47" y="47"/>
                  <a:pt x="45" y="50"/>
                  <a:pt x="43" y="51"/>
                </a:cubicBezTo>
                <a:cubicBezTo>
                  <a:pt x="42" y="51"/>
                  <a:pt x="40" y="54"/>
                  <a:pt x="37" y="53"/>
                </a:cubicBezTo>
                <a:cubicBezTo>
                  <a:pt x="34" y="52"/>
                  <a:pt x="36" y="55"/>
                  <a:pt x="33" y="55"/>
                </a:cubicBezTo>
                <a:cubicBezTo>
                  <a:pt x="31" y="55"/>
                  <a:pt x="32" y="55"/>
                  <a:pt x="30" y="57"/>
                </a:cubicBezTo>
                <a:cubicBezTo>
                  <a:pt x="28" y="59"/>
                  <a:pt x="29" y="59"/>
                  <a:pt x="30" y="59"/>
                </a:cubicBezTo>
                <a:cubicBezTo>
                  <a:pt x="31" y="60"/>
                  <a:pt x="34" y="59"/>
                  <a:pt x="34" y="59"/>
                </a:cubicBezTo>
                <a:cubicBezTo>
                  <a:pt x="34" y="59"/>
                  <a:pt x="34" y="62"/>
                  <a:pt x="29" y="63"/>
                </a:cubicBezTo>
                <a:cubicBezTo>
                  <a:pt x="24" y="65"/>
                  <a:pt x="29" y="63"/>
                  <a:pt x="31" y="64"/>
                </a:cubicBezTo>
                <a:cubicBezTo>
                  <a:pt x="32" y="64"/>
                  <a:pt x="33" y="64"/>
                  <a:pt x="34" y="65"/>
                </a:cubicBezTo>
                <a:cubicBezTo>
                  <a:pt x="35" y="65"/>
                  <a:pt x="33" y="66"/>
                  <a:pt x="30" y="67"/>
                </a:cubicBezTo>
                <a:cubicBezTo>
                  <a:pt x="26" y="69"/>
                  <a:pt x="26" y="71"/>
                  <a:pt x="24" y="71"/>
                </a:cubicBezTo>
                <a:cubicBezTo>
                  <a:pt x="22" y="71"/>
                  <a:pt x="22" y="71"/>
                  <a:pt x="18" y="72"/>
                </a:cubicBezTo>
                <a:cubicBezTo>
                  <a:pt x="14" y="73"/>
                  <a:pt x="17" y="73"/>
                  <a:pt x="15" y="74"/>
                </a:cubicBezTo>
                <a:cubicBezTo>
                  <a:pt x="14" y="75"/>
                  <a:pt x="13" y="75"/>
                  <a:pt x="11" y="75"/>
                </a:cubicBezTo>
                <a:cubicBezTo>
                  <a:pt x="8" y="75"/>
                  <a:pt x="8" y="77"/>
                  <a:pt x="4" y="78"/>
                </a:cubicBezTo>
                <a:cubicBezTo>
                  <a:pt x="0" y="78"/>
                  <a:pt x="7" y="78"/>
                  <a:pt x="5" y="79"/>
                </a:cubicBezTo>
                <a:cubicBezTo>
                  <a:pt x="4" y="81"/>
                  <a:pt x="9" y="82"/>
                  <a:pt x="8" y="83"/>
                </a:cubicBezTo>
                <a:cubicBezTo>
                  <a:pt x="8" y="83"/>
                  <a:pt x="9" y="84"/>
                  <a:pt x="12" y="84"/>
                </a:cubicBezTo>
                <a:cubicBezTo>
                  <a:pt x="15" y="84"/>
                  <a:pt x="14" y="84"/>
                  <a:pt x="13" y="85"/>
                </a:cubicBezTo>
                <a:cubicBezTo>
                  <a:pt x="12" y="87"/>
                  <a:pt x="14" y="86"/>
                  <a:pt x="15" y="86"/>
                </a:cubicBezTo>
                <a:cubicBezTo>
                  <a:pt x="16" y="86"/>
                  <a:pt x="18" y="86"/>
                  <a:pt x="22" y="85"/>
                </a:cubicBezTo>
                <a:cubicBezTo>
                  <a:pt x="25" y="84"/>
                  <a:pt x="24" y="86"/>
                  <a:pt x="23" y="87"/>
                </a:cubicBezTo>
                <a:cubicBezTo>
                  <a:pt x="22" y="89"/>
                  <a:pt x="21" y="89"/>
                  <a:pt x="20" y="89"/>
                </a:cubicBezTo>
                <a:cubicBezTo>
                  <a:pt x="19" y="90"/>
                  <a:pt x="25" y="89"/>
                  <a:pt x="25" y="90"/>
                </a:cubicBezTo>
                <a:cubicBezTo>
                  <a:pt x="26" y="91"/>
                  <a:pt x="23" y="92"/>
                  <a:pt x="21" y="93"/>
                </a:cubicBezTo>
                <a:cubicBezTo>
                  <a:pt x="18" y="95"/>
                  <a:pt x="23" y="93"/>
                  <a:pt x="23" y="93"/>
                </a:cubicBezTo>
                <a:cubicBezTo>
                  <a:pt x="23" y="93"/>
                  <a:pt x="20" y="96"/>
                  <a:pt x="20" y="97"/>
                </a:cubicBezTo>
                <a:cubicBezTo>
                  <a:pt x="19" y="99"/>
                  <a:pt x="18" y="99"/>
                  <a:pt x="17" y="100"/>
                </a:cubicBezTo>
                <a:cubicBezTo>
                  <a:pt x="17" y="100"/>
                  <a:pt x="15" y="102"/>
                  <a:pt x="11" y="102"/>
                </a:cubicBezTo>
                <a:cubicBezTo>
                  <a:pt x="8" y="103"/>
                  <a:pt x="11" y="104"/>
                  <a:pt x="13" y="104"/>
                </a:cubicBezTo>
                <a:cubicBezTo>
                  <a:pt x="16" y="105"/>
                  <a:pt x="16" y="104"/>
                  <a:pt x="15" y="105"/>
                </a:cubicBezTo>
                <a:cubicBezTo>
                  <a:pt x="14" y="106"/>
                  <a:pt x="12" y="107"/>
                  <a:pt x="10" y="108"/>
                </a:cubicBezTo>
                <a:cubicBezTo>
                  <a:pt x="8" y="109"/>
                  <a:pt x="7" y="110"/>
                  <a:pt x="5" y="112"/>
                </a:cubicBezTo>
                <a:cubicBezTo>
                  <a:pt x="3" y="113"/>
                  <a:pt x="3" y="116"/>
                  <a:pt x="3" y="116"/>
                </a:cubicBezTo>
                <a:cubicBezTo>
                  <a:pt x="3" y="116"/>
                  <a:pt x="5" y="117"/>
                  <a:pt x="7" y="116"/>
                </a:cubicBezTo>
                <a:cubicBezTo>
                  <a:pt x="9" y="115"/>
                  <a:pt x="9" y="115"/>
                  <a:pt x="11" y="113"/>
                </a:cubicBezTo>
                <a:cubicBezTo>
                  <a:pt x="13" y="112"/>
                  <a:pt x="13" y="113"/>
                  <a:pt x="15" y="111"/>
                </a:cubicBezTo>
                <a:cubicBezTo>
                  <a:pt x="17" y="110"/>
                  <a:pt x="17" y="111"/>
                  <a:pt x="19" y="110"/>
                </a:cubicBezTo>
                <a:cubicBezTo>
                  <a:pt x="20" y="110"/>
                  <a:pt x="20" y="111"/>
                  <a:pt x="20" y="111"/>
                </a:cubicBezTo>
                <a:cubicBezTo>
                  <a:pt x="20" y="111"/>
                  <a:pt x="20" y="112"/>
                  <a:pt x="23" y="112"/>
                </a:cubicBezTo>
                <a:cubicBezTo>
                  <a:pt x="26" y="112"/>
                  <a:pt x="25" y="112"/>
                  <a:pt x="26" y="111"/>
                </a:cubicBezTo>
                <a:cubicBezTo>
                  <a:pt x="27" y="110"/>
                  <a:pt x="30" y="109"/>
                  <a:pt x="31" y="109"/>
                </a:cubicBezTo>
                <a:cubicBezTo>
                  <a:pt x="33" y="108"/>
                  <a:pt x="35" y="108"/>
                  <a:pt x="37" y="108"/>
                </a:cubicBezTo>
                <a:cubicBezTo>
                  <a:pt x="39" y="108"/>
                  <a:pt x="38" y="108"/>
                  <a:pt x="40" y="107"/>
                </a:cubicBezTo>
                <a:cubicBezTo>
                  <a:pt x="43" y="106"/>
                  <a:pt x="42" y="108"/>
                  <a:pt x="42" y="110"/>
                </a:cubicBezTo>
                <a:cubicBezTo>
                  <a:pt x="42" y="112"/>
                  <a:pt x="42" y="115"/>
                  <a:pt x="41" y="115"/>
                </a:cubicBezTo>
                <a:cubicBezTo>
                  <a:pt x="40" y="116"/>
                  <a:pt x="40" y="116"/>
                  <a:pt x="39" y="117"/>
                </a:cubicBezTo>
                <a:cubicBezTo>
                  <a:pt x="38" y="117"/>
                  <a:pt x="37" y="118"/>
                  <a:pt x="36" y="118"/>
                </a:cubicBezTo>
                <a:cubicBezTo>
                  <a:pt x="34" y="118"/>
                  <a:pt x="33" y="119"/>
                  <a:pt x="31" y="119"/>
                </a:cubicBezTo>
                <a:cubicBezTo>
                  <a:pt x="29" y="119"/>
                  <a:pt x="31" y="119"/>
                  <a:pt x="35" y="120"/>
                </a:cubicBezTo>
                <a:cubicBezTo>
                  <a:pt x="39" y="120"/>
                  <a:pt x="34" y="121"/>
                  <a:pt x="33" y="122"/>
                </a:cubicBezTo>
                <a:cubicBezTo>
                  <a:pt x="32" y="123"/>
                  <a:pt x="31" y="124"/>
                  <a:pt x="30" y="125"/>
                </a:cubicBezTo>
                <a:cubicBezTo>
                  <a:pt x="30" y="126"/>
                  <a:pt x="31" y="126"/>
                  <a:pt x="31" y="128"/>
                </a:cubicBezTo>
                <a:cubicBezTo>
                  <a:pt x="31" y="129"/>
                  <a:pt x="30" y="130"/>
                  <a:pt x="30" y="131"/>
                </a:cubicBezTo>
                <a:cubicBezTo>
                  <a:pt x="30" y="132"/>
                  <a:pt x="29" y="134"/>
                  <a:pt x="28" y="136"/>
                </a:cubicBezTo>
                <a:cubicBezTo>
                  <a:pt x="26" y="138"/>
                  <a:pt x="29" y="138"/>
                  <a:pt x="30" y="136"/>
                </a:cubicBezTo>
                <a:cubicBezTo>
                  <a:pt x="32" y="133"/>
                  <a:pt x="31" y="135"/>
                  <a:pt x="32" y="134"/>
                </a:cubicBezTo>
                <a:cubicBezTo>
                  <a:pt x="33" y="133"/>
                  <a:pt x="34" y="133"/>
                  <a:pt x="36" y="132"/>
                </a:cubicBezTo>
                <a:cubicBezTo>
                  <a:pt x="37" y="131"/>
                  <a:pt x="36" y="134"/>
                  <a:pt x="36" y="134"/>
                </a:cubicBezTo>
                <a:cubicBezTo>
                  <a:pt x="36" y="134"/>
                  <a:pt x="39" y="133"/>
                  <a:pt x="39" y="131"/>
                </a:cubicBezTo>
                <a:cubicBezTo>
                  <a:pt x="40" y="129"/>
                  <a:pt x="41" y="129"/>
                  <a:pt x="41" y="129"/>
                </a:cubicBezTo>
                <a:cubicBezTo>
                  <a:pt x="41" y="129"/>
                  <a:pt x="42" y="130"/>
                  <a:pt x="42" y="131"/>
                </a:cubicBezTo>
                <a:cubicBezTo>
                  <a:pt x="42" y="133"/>
                  <a:pt x="44" y="132"/>
                  <a:pt x="44" y="132"/>
                </a:cubicBezTo>
                <a:cubicBezTo>
                  <a:pt x="44" y="132"/>
                  <a:pt x="44" y="131"/>
                  <a:pt x="44" y="129"/>
                </a:cubicBezTo>
                <a:cubicBezTo>
                  <a:pt x="45" y="127"/>
                  <a:pt x="46" y="128"/>
                  <a:pt x="46" y="127"/>
                </a:cubicBezTo>
                <a:cubicBezTo>
                  <a:pt x="46" y="125"/>
                  <a:pt x="47" y="126"/>
                  <a:pt x="46" y="124"/>
                </a:cubicBezTo>
                <a:cubicBezTo>
                  <a:pt x="45" y="123"/>
                  <a:pt x="47" y="123"/>
                  <a:pt x="47" y="122"/>
                </a:cubicBezTo>
                <a:cubicBezTo>
                  <a:pt x="47" y="121"/>
                  <a:pt x="50" y="121"/>
                  <a:pt x="50" y="121"/>
                </a:cubicBezTo>
                <a:cubicBezTo>
                  <a:pt x="51" y="121"/>
                  <a:pt x="53" y="121"/>
                  <a:pt x="54" y="122"/>
                </a:cubicBezTo>
                <a:cubicBezTo>
                  <a:pt x="54" y="123"/>
                  <a:pt x="54" y="123"/>
                  <a:pt x="55" y="124"/>
                </a:cubicBezTo>
                <a:cubicBezTo>
                  <a:pt x="55" y="125"/>
                  <a:pt x="56" y="126"/>
                  <a:pt x="57" y="127"/>
                </a:cubicBezTo>
                <a:cubicBezTo>
                  <a:pt x="58" y="128"/>
                  <a:pt x="58" y="128"/>
                  <a:pt x="59" y="129"/>
                </a:cubicBezTo>
                <a:cubicBezTo>
                  <a:pt x="60" y="129"/>
                  <a:pt x="59" y="129"/>
                  <a:pt x="57" y="131"/>
                </a:cubicBezTo>
                <a:cubicBezTo>
                  <a:pt x="56" y="132"/>
                  <a:pt x="58" y="131"/>
                  <a:pt x="59" y="131"/>
                </a:cubicBezTo>
                <a:cubicBezTo>
                  <a:pt x="60" y="130"/>
                  <a:pt x="59" y="130"/>
                  <a:pt x="61" y="131"/>
                </a:cubicBezTo>
                <a:cubicBezTo>
                  <a:pt x="62" y="132"/>
                  <a:pt x="60" y="133"/>
                  <a:pt x="58" y="134"/>
                </a:cubicBezTo>
                <a:cubicBezTo>
                  <a:pt x="56" y="135"/>
                  <a:pt x="59" y="136"/>
                  <a:pt x="58" y="136"/>
                </a:cubicBezTo>
                <a:cubicBezTo>
                  <a:pt x="57" y="136"/>
                  <a:pt x="55" y="137"/>
                  <a:pt x="54" y="138"/>
                </a:cubicBezTo>
                <a:cubicBezTo>
                  <a:pt x="52" y="139"/>
                  <a:pt x="55" y="139"/>
                  <a:pt x="55" y="139"/>
                </a:cubicBezTo>
                <a:cubicBezTo>
                  <a:pt x="55" y="139"/>
                  <a:pt x="53" y="141"/>
                  <a:pt x="53" y="141"/>
                </a:cubicBezTo>
                <a:cubicBezTo>
                  <a:pt x="52" y="142"/>
                  <a:pt x="54" y="142"/>
                  <a:pt x="53" y="143"/>
                </a:cubicBezTo>
                <a:cubicBezTo>
                  <a:pt x="52" y="144"/>
                  <a:pt x="52" y="144"/>
                  <a:pt x="52" y="144"/>
                </a:cubicBezTo>
                <a:cubicBezTo>
                  <a:pt x="54" y="144"/>
                  <a:pt x="54" y="144"/>
                  <a:pt x="54" y="144"/>
                </a:cubicBezTo>
                <a:cubicBezTo>
                  <a:pt x="54" y="144"/>
                  <a:pt x="54" y="144"/>
                  <a:pt x="53" y="146"/>
                </a:cubicBezTo>
                <a:cubicBezTo>
                  <a:pt x="53" y="147"/>
                  <a:pt x="53" y="147"/>
                  <a:pt x="52" y="149"/>
                </a:cubicBezTo>
                <a:cubicBezTo>
                  <a:pt x="51" y="150"/>
                  <a:pt x="53" y="150"/>
                  <a:pt x="53" y="150"/>
                </a:cubicBezTo>
                <a:cubicBezTo>
                  <a:pt x="54" y="150"/>
                  <a:pt x="55" y="149"/>
                  <a:pt x="57" y="147"/>
                </a:cubicBezTo>
                <a:cubicBezTo>
                  <a:pt x="58" y="145"/>
                  <a:pt x="58" y="145"/>
                  <a:pt x="59" y="143"/>
                </a:cubicBezTo>
                <a:cubicBezTo>
                  <a:pt x="60" y="141"/>
                  <a:pt x="60" y="144"/>
                  <a:pt x="60" y="145"/>
                </a:cubicBezTo>
                <a:cubicBezTo>
                  <a:pt x="60" y="145"/>
                  <a:pt x="61" y="147"/>
                  <a:pt x="62" y="145"/>
                </a:cubicBezTo>
                <a:cubicBezTo>
                  <a:pt x="64" y="143"/>
                  <a:pt x="64" y="141"/>
                  <a:pt x="64" y="139"/>
                </a:cubicBezTo>
                <a:cubicBezTo>
                  <a:pt x="64" y="138"/>
                  <a:pt x="65" y="138"/>
                  <a:pt x="65" y="137"/>
                </a:cubicBezTo>
                <a:cubicBezTo>
                  <a:pt x="65" y="136"/>
                  <a:pt x="66" y="135"/>
                  <a:pt x="67" y="134"/>
                </a:cubicBezTo>
                <a:cubicBezTo>
                  <a:pt x="68" y="133"/>
                  <a:pt x="68" y="135"/>
                  <a:pt x="68" y="135"/>
                </a:cubicBezTo>
                <a:cubicBezTo>
                  <a:pt x="68" y="136"/>
                  <a:pt x="68" y="137"/>
                  <a:pt x="69" y="139"/>
                </a:cubicBezTo>
                <a:cubicBezTo>
                  <a:pt x="69" y="141"/>
                  <a:pt x="70" y="137"/>
                  <a:pt x="70" y="135"/>
                </a:cubicBezTo>
                <a:cubicBezTo>
                  <a:pt x="71" y="132"/>
                  <a:pt x="71" y="134"/>
                  <a:pt x="72" y="132"/>
                </a:cubicBezTo>
                <a:cubicBezTo>
                  <a:pt x="74" y="130"/>
                  <a:pt x="73" y="132"/>
                  <a:pt x="75" y="132"/>
                </a:cubicBezTo>
                <a:cubicBezTo>
                  <a:pt x="76" y="132"/>
                  <a:pt x="76" y="133"/>
                  <a:pt x="77" y="134"/>
                </a:cubicBezTo>
                <a:cubicBezTo>
                  <a:pt x="77" y="135"/>
                  <a:pt x="77" y="135"/>
                  <a:pt x="78" y="136"/>
                </a:cubicBezTo>
                <a:cubicBezTo>
                  <a:pt x="78" y="137"/>
                  <a:pt x="79" y="136"/>
                  <a:pt x="80" y="135"/>
                </a:cubicBezTo>
                <a:cubicBezTo>
                  <a:pt x="81" y="135"/>
                  <a:pt x="81" y="135"/>
                  <a:pt x="81" y="136"/>
                </a:cubicBezTo>
                <a:cubicBezTo>
                  <a:pt x="81" y="137"/>
                  <a:pt x="81" y="138"/>
                  <a:pt x="81" y="139"/>
                </a:cubicBezTo>
                <a:cubicBezTo>
                  <a:pt x="81" y="140"/>
                  <a:pt x="82" y="138"/>
                  <a:pt x="82" y="137"/>
                </a:cubicBezTo>
                <a:cubicBezTo>
                  <a:pt x="83" y="136"/>
                  <a:pt x="84" y="136"/>
                  <a:pt x="85" y="136"/>
                </a:cubicBezTo>
                <a:cubicBezTo>
                  <a:pt x="86" y="136"/>
                  <a:pt x="85" y="137"/>
                  <a:pt x="85" y="137"/>
                </a:cubicBezTo>
                <a:cubicBezTo>
                  <a:pt x="85" y="138"/>
                  <a:pt x="85" y="139"/>
                  <a:pt x="85" y="140"/>
                </a:cubicBezTo>
                <a:cubicBezTo>
                  <a:pt x="85" y="142"/>
                  <a:pt x="83" y="144"/>
                  <a:pt x="84" y="143"/>
                </a:cubicBezTo>
                <a:cubicBezTo>
                  <a:pt x="85" y="142"/>
                  <a:pt x="85" y="144"/>
                  <a:pt x="87" y="143"/>
                </a:cubicBezTo>
                <a:cubicBezTo>
                  <a:pt x="88" y="142"/>
                  <a:pt x="86" y="144"/>
                  <a:pt x="86" y="145"/>
                </a:cubicBezTo>
                <a:cubicBezTo>
                  <a:pt x="85" y="146"/>
                  <a:pt x="85" y="147"/>
                  <a:pt x="84" y="148"/>
                </a:cubicBezTo>
                <a:cubicBezTo>
                  <a:pt x="83" y="149"/>
                  <a:pt x="86" y="151"/>
                  <a:pt x="85" y="152"/>
                </a:cubicBezTo>
                <a:cubicBezTo>
                  <a:pt x="85" y="154"/>
                  <a:pt x="85" y="154"/>
                  <a:pt x="85" y="155"/>
                </a:cubicBezTo>
                <a:cubicBezTo>
                  <a:pt x="85" y="156"/>
                  <a:pt x="86" y="157"/>
                  <a:pt x="87" y="159"/>
                </a:cubicBezTo>
                <a:cubicBezTo>
                  <a:pt x="87" y="162"/>
                  <a:pt x="87" y="159"/>
                  <a:pt x="88" y="157"/>
                </a:cubicBezTo>
                <a:cubicBezTo>
                  <a:pt x="89" y="155"/>
                  <a:pt x="88" y="156"/>
                  <a:pt x="89" y="154"/>
                </a:cubicBezTo>
                <a:cubicBezTo>
                  <a:pt x="90" y="152"/>
                  <a:pt x="90" y="153"/>
                  <a:pt x="90" y="150"/>
                </a:cubicBezTo>
                <a:cubicBezTo>
                  <a:pt x="90" y="149"/>
                  <a:pt x="90" y="151"/>
                  <a:pt x="91" y="153"/>
                </a:cubicBezTo>
                <a:cubicBezTo>
                  <a:pt x="92" y="155"/>
                  <a:pt x="91" y="153"/>
                  <a:pt x="91" y="151"/>
                </a:cubicBezTo>
                <a:cubicBezTo>
                  <a:pt x="91" y="150"/>
                  <a:pt x="91" y="150"/>
                  <a:pt x="91" y="148"/>
                </a:cubicBezTo>
                <a:cubicBezTo>
                  <a:pt x="91" y="147"/>
                  <a:pt x="91" y="147"/>
                  <a:pt x="90" y="146"/>
                </a:cubicBezTo>
                <a:cubicBezTo>
                  <a:pt x="90" y="145"/>
                  <a:pt x="92" y="144"/>
                  <a:pt x="92" y="143"/>
                </a:cubicBezTo>
                <a:cubicBezTo>
                  <a:pt x="92" y="142"/>
                  <a:pt x="92" y="142"/>
                  <a:pt x="93" y="142"/>
                </a:cubicBezTo>
                <a:cubicBezTo>
                  <a:pt x="93" y="141"/>
                  <a:pt x="94" y="142"/>
                  <a:pt x="94" y="143"/>
                </a:cubicBezTo>
                <a:cubicBezTo>
                  <a:pt x="95" y="144"/>
                  <a:pt x="95" y="144"/>
                  <a:pt x="95" y="142"/>
                </a:cubicBezTo>
                <a:cubicBezTo>
                  <a:pt x="95" y="141"/>
                  <a:pt x="95" y="140"/>
                  <a:pt x="95" y="138"/>
                </a:cubicBezTo>
                <a:cubicBezTo>
                  <a:pt x="95" y="136"/>
                  <a:pt x="95" y="137"/>
                  <a:pt x="96" y="136"/>
                </a:cubicBezTo>
                <a:cubicBezTo>
                  <a:pt x="96" y="135"/>
                  <a:pt x="97" y="137"/>
                  <a:pt x="97" y="137"/>
                </a:cubicBezTo>
                <a:cubicBezTo>
                  <a:pt x="98" y="138"/>
                  <a:pt x="98" y="139"/>
                  <a:pt x="99" y="141"/>
                </a:cubicBezTo>
                <a:cubicBezTo>
                  <a:pt x="100" y="142"/>
                  <a:pt x="100" y="139"/>
                  <a:pt x="99" y="138"/>
                </a:cubicBezTo>
                <a:cubicBezTo>
                  <a:pt x="99" y="136"/>
                  <a:pt x="101" y="135"/>
                  <a:pt x="101" y="136"/>
                </a:cubicBezTo>
                <a:cubicBezTo>
                  <a:pt x="101" y="137"/>
                  <a:pt x="102" y="137"/>
                  <a:pt x="103" y="138"/>
                </a:cubicBezTo>
                <a:cubicBezTo>
                  <a:pt x="103" y="139"/>
                  <a:pt x="104" y="139"/>
                  <a:pt x="104" y="140"/>
                </a:cubicBezTo>
                <a:cubicBezTo>
                  <a:pt x="104" y="141"/>
                  <a:pt x="105" y="142"/>
                  <a:pt x="105" y="143"/>
                </a:cubicBezTo>
                <a:cubicBezTo>
                  <a:pt x="105" y="144"/>
                  <a:pt x="106" y="145"/>
                  <a:pt x="105" y="146"/>
                </a:cubicBezTo>
                <a:cubicBezTo>
                  <a:pt x="105" y="147"/>
                  <a:pt x="107" y="148"/>
                  <a:pt x="107" y="148"/>
                </a:cubicBezTo>
                <a:cubicBezTo>
                  <a:pt x="107" y="147"/>
                  <a:pt x="107" y="146"/>
                  <a:pt x="107" y="145"/>
                </a:cubicBezTo>
                <a:cubicBezTo>
                  <a:pt x="107" y="144"/>
                  <a:pt x="108" y="144"/>
                  <a:pt x="108" y="145"/>
                </a:cubicBezTo>
                <a:cubicBezTo>
                  <a:pt x="109" y="146"/>
                  <a:pt x="109" y="147"/>
                  <a:pt x="109" y="149"/>
                </a:cubicBezTo>
                <a:cubicBezTo>
                  <a:pt x="109" y="150"/>
                  <a:pt x="112" y="150"/>
                  <a:pt x="113" y="151"/>
                </a:cubicBezTo>
                <a:cubicBezTo>
                  <a:pt x="114" y="152"/>
                  <a:pt x="114" y="152"/>
                  <a:pt x="114" y="152"/>
                </a:cubicBezTo>
                <a:cubicBezTo>
                  <a:pt x="115" y="151"/>
                  <a:pt x="115" y="152"/>
                  <a:pt x="115" y="153"/>
                </a:cubicBezTo>
                <a:cubicBezTo>
                  <a:pt x="115" y="154"/>
                  <a:pt x="116" y="154"/>
                  <a:pt x="117" y="155"/>
                </a:cubicBezTo>
                <a:cubicBezTo>
                  <a:pt x="119" y="156"/>
                  <a:pt x="119" y="156"/>
                  <a:pt x="119" y="156"/>
                </a:cubicBezTo>
                <a:cubicBezTo>
                  <a:pt x="120" y="157"/>
                  <a:pt x="120" y="157"/>
                  <a:pt x="121" y="159"/>
                </a:cubicBezTo>
                <a:cubicBezTo>
                  <a:pt x="122" y="160"/>
                  <a:pt x="122" y="160"/>
                  <a:pt x="122" y="161"/>
                </a:cubicBezTo>
                <a:cubicBezTo>
                  <a:pt x="122" y="161"/>
                  <a:pt x="123" y="159"/>
                  <a:pt x="123" y="159"/>
                </a:cubicBezTo>
                <a:cubicBezTo>
                  <a:pt x="123" y="159"/>
                  <a:pt x="124" y="159"/>
                  <a:pt x="125" y="160"/>
                </a:cubicBezTo>
                <a:cubicBezTo>
                  <a:pt x="125" y="160"/>
                  <a:pt x="127" y="161"/>
                  <a:pt x="128" y="162"/>
                </a:cubicBezTo>
                <a:cubicBezTo>
                  <a:pt x="129" y="164"/>
                  <a:pt x="129" y="162"/>
                  <a:pt x="128" y="161"/>
                </a:cubicBezTo>
                <a:cubicBezTo>
                  <a:pt x="128" y="159"/>
                  <a:pt x="129" y="160"/>
                  <a:pt x="130" y="160"/>
                </a:cubicBezTo>
                <a:cubicBezTo>
                  <a:pt x="130" y="160"/>
                  <a:pt x="130" y="161"/>
                  <a:pt x="131" y="161"/>
                </a:cubicBezTo>
                <a:cubicBezTo>
                  <a:pt x="131" y="162"/>
                  <a:pt x="132" y="163"/>
                  <a:pt x="133" y="164"/>
                </a:cubicBezTo>
                <a:cubicBezTo>
                  <a:pt x="133" y="165"/>
                  <a:pt x="134" y="163"/>
                  <a:pt x="134" y="163"/>
                </a:cubicBezTo>
                <a:cubicBezTo>
                  <a:pt x="134" y="163"/>
                  <a:pt x="135" y="162"/>
                  <a:pt x="134" y="161"/>
                </a:cubicBezTo>
                <a:cubicBezTo>
                  <a:pt x="132" y="160"/>
                  <a:pt x="134" y="160"/>
                  <a:pt x="132" y="159"/>
                </a:cubicBezTo>
                <a:cubicBezTo>
                  <a:pt x="131" y="158"/>
                  <a:pt x="132" y="158"/>
                  <a:pt x="132" y="157"/>
                </a:cubicBezTo>
                <a:cubicBezTo>
                  <a:pt x="132" y="156"/>
                  <a:pt x="132" y="157"/>
                  <a:pt x="131" y="156"/>
                </a:cubicBezTo>
                <a:cubicBezTo>
                  <a:pt x="130" y="156"/>
                  <a:pt x="130" y="156"/>
                  <a:pt x="128" y="155"/>
                </a:cubicBezTo>
                <a:cubicBezTo>
                  <a:pt x="126" y="154"/>
                  <a:pt x="127" y="153"/>
                  <a:pt x="126" y="153"/>
                </a:cubicBezTo>
                <a:cubicBezTo>
                  <a:pt x="125" y="153"/>
                  <a:pt x="122" y="151"/>
                  <a:pt x="121" y="150"/>
                </a:cubicBezTo>
                <a:cubicBezTo>
                  <a:pt x="119" y="149"/>
                  <a:pt x="122" y="150"/>
                  <a:pt x="123" y="150"/>
                </a:cubicBezTo>
                <a:cubicBezTo>
                  <a:pt x="125" y="151"/>
                  <a:pt x="122" y="149"/>
                  <a:pt x="121" y="148"/>
                </a:cubicBezTo>
                <a:cubicBezTo>
                  <a:pt x="121" y="148"/>
                  <a:pt x="122" y="148"/>
                  <a:pt x="122" y="147"/>
                </a:cubicBezTo>
                <a:cubicBezTo>
                  <a:pt x="121" y="146"/>
                  <a:pt x="125" y="145"/>
                  <a:pt x="123" y="144"/>
                </a:cubicBezTo>
                <a:cubicBezTo>
                  <a:pt x="121" y="143"/>
                  <a:pt x="122" y="142"/>
                  <a:pt x="120" y="140"/>
                </a:cubicBezTo>
                <a:cubicBezTo>
                  <a:pt x="119" y="138"/>
                  <a:pt x="121" y="139"/>
                  <a:pt x="120" y="139"/>
                </a:cubicBezTo>
                <a:cubicBezTo>
                  <a:pt x="120" y="138"/>
                  <a:pt x="120" y="136"/>
                  <a:pt x="119" y="136"/>
                </a:cubicBezTo>
                <a:cubicBezTo>
                  <a:pt x="119" y="135"/>
                  <a:pt x="120" y="136"/>
                  <a:pt x="121" y="136"/>
                </a:cubicBezTo>
                <a:cubicBezTo>
                  <a:pt x="122" y="136"/>
                  <a:pt x="123" y="136"/>
                  <a:pt x="122" y="135"/>
                </a:cubicBezTo>
                <a:cubicBezTo>
                  <a:pt x="121" y="134"/>
                  <a:pt x="122" y="134"/>
                  <a:pt x="120" y="133"/>
                </a:cubicBezTo>
                <a:cubicBezTo>
                  <a:pt x="119" y="132"/>
                  <a:pt x="120" y="132"/>
                  <a:pt x="119" y="131"/>
                </a:cubicBezTo>
                <a:cubicBezTo>
                  <a:pt x="118" y="130"/>
                  <a:pt x="119" y="129"/>
                  <a:pt x="119" y="128"/>
                </a:cubicBezTo>
                <a:cubicBezTo>
                  <a:pt x="120" y="127"/>
                  <a:pt x="121" y="128"/>
                  <a:pt x="121" y="128"/>
                </a:cubicBezTo>
                <a:cubicBezTo>
                  <a:pt x="121" y="128"/>
                  <a:pt x="122" y="128"/>
                  <a:pt x="123" y="128"/>
                </a:cubicBezTo>
                <a:cubicBezTo>
                  <a:pt x="124" y="128"/>
                  <a:pt x="124" y="129"/>
                  <a:pt x="126" y="129"/>
                </a:cubicBezTo>
                <a:cubicBezTo>
                  <a:pt x="127" y="129"/>
                  <a:pt x="127" y="130"/>
                  <a:pt x="127" y="131"/>
                </a:cubicBezTo>
                <a:cubicBezTo>
                  <a:pt x="128" y="131"/>
                  <a:pt x="129" y="131"/>
                  <a:pt x="129" y="131"/>
                </a:cubicBezTo>
                <a:cubicBezTo>
                  <a:pt x="130" y="131"/>
                  <a:pt x="132" y="132"/>
                  <a:pt x="133" y="133"/>
                </a:cubicBezTo>
                <a:cubicBezTo>
                  <a:pt x="133" y="134"/>
                  <a:pt x="134" y="133"/>
                  <a:pt x="135" y="133"/>
                </a:cubicBezTo>
                <a:cubicBezTo>
                  <a:pt x="136" y="133"/>
                  <a:pt x="136" y="133"/>
                  <a:pt x="137" y="133"/>
                </a:cubicBezTo>
                <a:cubicBezTo>
                  <a:pt x="137" y="133"/>
                  <a:pt x="139" y="134"/>
                  <a:pt x="140" y="133"/>
                </a:cubicBezTo>
                <a:cubicBezTo>
                  <a:pt x="141" y="133"/>
                  <a:pt x="140" y="132"/>
                  <a:pt x="141" y="132"/>
                </a:cubicBezTo>
                <a:cubicBezTo>
                  <a:pt x="141" y="133"/>
                  <a:pt x="142" y="133"/>
                  <a:pt x="142" y="133"/>
                </a:cubicBezTo>
                <a:cubicBezTo>
                  <a:pt x="142" y="133"/>
                  <a:pt x="143" y="132"/>
                  <a:pt x="141" y="131"/>
                </a:cubicBezTo>
                <a:cubicBezTo>
                  <a:pt x="140" y="130"/>
                  <a:pt x="141" y="131"/>
                  <a:pt x="139" y="130"/>
                </a:cubicBezTo>
                <a:cubicBezTo>
                  <a:pt x="137" y="129"/>
                  <a:pt x="139" y="130"/>
                  <a:pt x="137" y="129"/>
                </a:cubicBezTo>
                <a:cubicBezTo>
                  <a:pt x="135" y="128"/>
                  <a:pt x="136" y="128"/>
                  <a:pt x="135" y="128"/>
                </a:cubicBezTo>
                <a:cubicBezTo>
                  <a:pt x="133" y="127"/>
                  <a:pt x="134" y="127"/>
                  <a:pt x="132" y="127"/>
                </a:cubicBezTo>
                <a:cubicBezTo>
                  <a:pt x="131" y="127"/>
                  <a:pt x="133" y="127"/>
                  <a:pt x="132" y="126"/>
                </a:cubicBezTo>
                <a:cubicBezTo>
                  <a:pt x="131" y="125"/>
                  <a:pt x="131" y="125"/>
                  <a:pt x="130" y="124"/>
                </a:cubicBezTo>
                <a:cubicBezTo>
                  <a:pt x="129" y="123"/>
                  <a:pt x="131" y="124"/>
                  <a:pt x="132" y="124"/>
                </a:cubicBezTo>
                <a:cubicBezTo>
                  <a:pt x="134" y="123"/>
                  <a:pt x="134" y="123"/>
                  <a:pt x="134" y="123"/>
                </a:cubicBezTo>
                <a:cubicBezTo>
                  <a:pt x="133" y="123"/>
                  <a:pt x="134" y="123"/>
                  <a:pt x="131" y="123"/>
                </a:cubicBezTo>
                <a:cubicBezTo>
                  <a:pt x="129" y="123"/>
                  <a:pt x="131" y="122"/>
                  <a:pt x="131" y="121"/>
                </a:cubicBezTo>
                <a:cubicBezTo>
                  <a:pt x="132" y="121"/>
                  <a:pt x="133" y="120"/>
                  <a:pt x="133" y="120"/>
                </a:cubicBezTo>
                <a:cubicBezTo>
                  <a:pt x="133" y="120"/>
                  <a:pt x="135" y="121"/>
                  <a:pt x="137" y="120"/>
                </a:cubicBezTo>
                <a:cubicBezTo>
                  <a:pt x="139" y="120"/>
                  <a:pt x="138" y="120"/>
                  <a:pt x="138" y="119"/>
                </a:cubicBezTo>
                <a:cubicBezTo>
                  <a:pt x="138" y="118"/>
                  <a:pt x="139" y="117"/>
                  <a:pt x="139" y="117"/>
                </a:cubicBezTo>
                <a:cubicBezTo>
                  <a:pt x="140" y="118"/>
                  <a:pt x="140" y="118"/>
                  <a:pt x="140" y="118"/>
                </a:cubicBezTo>
                <a:cubicBezTo>
                  <a:pt x="142" y="117"/>
                  <a:pt x="142" y="117"/>
                  <a:pt x="142" y="117"/>
                </a:cubicBezTo>
                <a:cubicBezTo>
                  <a:pt x="142" y="117"/>
                  <a:pt x="142" y="116"/>
                  <a:pt x="140" y="115"/>
                </a:cubicBezTo>
                <a:cubicBezTo>
                  <a:pt x="138" y="114"/>
                  <a:pt x="140" y="115"/>
                  <a:pt x="139" y="114"/>
                </a:cubicBezTo>
                <a:cubicBezTo>
                  <a:pt x="138" y="113"/>
                  <a:pt x="139" y="113"/>
                  <a:pt x="140" y="113"/>
                </a:cubicBezTo>
                <a:cubicBezTo>
                  <a:pt x="141" y="113"/>
                  <a:pt x="141" y="112"/>
                  <a:pt x="142" y="111"/>
                </a:cubicBezTo>
                <a:cubicBezTo>
                  <a:pt x="142" y="111"/>
                  <a:pt x="144" y="112"/>
                  <a:pt x="145" y="112"/>
                </a:cubicBezTo>
                <a:cubicBezTo>
                  <a:pt x="147" y="112"/>
                  <a:pt x="146" y="111"/>
                  <a:pt x="144" y="110"/>
                </a:cubicBezTo>
                <a:cubicBezTo>
                  <a:pt x="141" y="108"/>
                  <a:pt x="144" y="109"/>
                  <a:pt x="144" y="107"/>
                </a:cubicBezTo>
                <a:cubicBezTo>
                  <a:pt x="143" y="106"/>
                  <a:pt x="143" y="106"/>
                  <a:pt x="143" y="106"/>
                </a:cubicBezTo>
                <a:cubicBezTo>
                  <a:pt x="143" y="106"/>
                  <a:pt x="144" y="105"/>
                  <a:pt x="146" y="104"/>
                </a:cubicBezTo>
                <a:cubicBezTo>
                  <a:pt x="149" y="104"/>
                  <a:pt x="148" y="103"/>
                  <a:pt x="148" y="101"/>
                </a:cubicBezTo>
                <a:cubicBezTo>
                  <a:pt x="148" y="99"/>
                  <a:pt x="149" y="100"/>
                  <a:pt x="151" y="99"/>
                </a:cubicBezTo>
                <a:cubicBezTo>
                  <a:pt x="152" y="97"/>
                  <a:pt x="152" y="97"/>
                  <a:pt x="151" y="96"/>
                </a:cubicBezTo>
                <a:cubicBezTo>
                  <a:pt x="151" y="95"/>
                  <a:pt x="151" y="95"/>
                  <a:pt x="150" y="95"/>
                </a:cubicBezTo>
                <a:cubicBezTo>
                  <a:pt x="149" y="94"/>
                  <a:pt x="149" y="94"/>
                  <a:pt x="149" y="93"/>
                </a:cubicBezTo>
                <a:cubicBezTo>
                  <a:pt x="149" y="93"/>
                  <a:pt x="151" y="93"/>
                  <a:pt x="152" y="93"/>
                </a:cubicBezTo>
                <a:cubicBezTo>
                  <a:pt x="153" y="93"/>
                  <a:pt x="154" y="93"/>
                  <a:pt x="152" y="92"/>
                </a:cubicBezTo>
                <a:cubicBezTo>
                  <a:pt x="151" y="92"/>
                  <a:pt x="152" y="92"/>
                  <a:pt x="150" y="91"/>
                </a:cubicBezTo>
                <a:cubicBezTo>
                  <a:pt x="149" y="90"/>
                  <a:pt x="150" y="91"/>
                  <a:pt x="149" y="89"/>
                </a:cubicBezTo>
                <a:cubicBezTo>
                  <a:pt x="148" y="87"/>
                  <a:pt x="149" y="88"/>
                  <a:pt x="147" y="87"/>
                </a:cubicBezTo>
                <a:cubicBezTo>
                  <a:pt x="146" y="87"/>
                  <a:pt x="146" y="85"/>
                  <a:pt x="146" y="85"/>
                </a:cubicBezTo>
                <a:cubicBezTo>
                  <a:pt x="145" y="85"/>
                  <a:pt x="146" y="84"/>
                  <a:pt x="146" y="83"/>
                </a:cubicBezTo>
                <a:cubicBezTo>
                  <a:pt x="147" y="82"/>
                  <a:pt x="147" y="83"/>
                  <a:pt x="146" y="82"/>
                </a:cubicBezTo>
                <a:cubicBezTo>
                  <a:pt x="145" y="82"/>
                  <a:pt x="145" y="81"/>
                  <a:pt x="144" y="79"/>
                </a:cubicBezTo>
                <a:cubicBezTo>
                  <a:pt x="144" y="78"/>
                  <a:pt x="145" y="79"/>
                  <a:pt x="146" y="79"/>
                </a:cubicBezTo>
                <a:cubicBezTo>
                  <a:pt x="147" y="78"/>
                  <a:pt x="145" y="78"/>
                  <a:pt x="145" y="77"/>
                </a:cubicBezTo>
                <a:cubicBezTo>
                  <a:pt x="144" y="77"/>
                  <a:pt x="146" y="76"/>
                  <a:pt x="145" y="75"/>
                </a:cubicBezTo>
                <a:cubicBezTo>
                  <a:pt x="145" y="74"/>
                  <a:pt x="146" y="75"/>
                  <a:pt x="147" y="74"/>
                </a:cubicBezTo>
                <a:cubicBezTo>
                  <a:pt x="147" y="73"/>
                  <a:pt x="150" y="73"/>
                  <a:pt x="149" y="72"/>
                </a:cubicBezTo>
                <a:cubicBezTo>
                  <a:pt x="147" y="71"/>
                  <a:pt x="147" y="70"/>
                  <a:pt x="146" y="69"/>
                </a:cubicBezTo>
                <a:cubicBezTo>
                  <a:pt x="145" y="69"/>
                  <a:pt x="148" y="69"/>
                  <a:pt x="148" y="69"/>
                </a:cubicBezTo>
                <a:cubicBezTo>
                  <a:pt x="148" y="69"/>
                  <a:pt x="150" y="68"/>
                  <a:pt x="151" y="68"/>
                </a:cubicBezTo>
                <a:cubicBezTo>
                  <a:pt x="151" y="68"/>
                  <a:pt x="152" y="68"/>
                  <a:pt x="153" y="69"/>
                </a:cubicBezTo>
                <a:cubicBezTo>
                  <a:pt x="154" y="69"/>
                  <a:pt x="154" y="69"/>
                  <a:pt x="155" y="69"/>
                </a:cubicBezTo>
                <a:cubicBezTo>
                  <a:pt x="156" y="69"/>
                  <a:pt x="156" y="68"/>
                  <a:pt x="154" y="67"/>
                </a:cubicBezTo>
                <a:cubicBezTo>
                  <a:pt x="152" y="66"/>
                  <a:pt x="155" y="66"/>
                  <a:pt x="156" y="66"/>
                </a:cubicBezTo>
                <a:cubicBezTo>
                  <a:pt x="156" y="65"/>
                  <a:pt x="158" y="65"/>
                  <a:pt x="160" y="66"/>
                </a:cubicBezTo>
                <a:cubicBezTo>
                  <a:pt x="161" y="68"/>
                  <a:pt x="162" y="68"/>
                  <a:pt x="163" y="69"/>
                </a:cubicBezTo>
                <a:cubicBezTo>
                  <a:pt x="165" y="70"/>
                  <a:pt x="165" y="71"/>
                  <a:pt x="165" y="71"/>
                </a:cubicBezTo>
                <a:cubicBezTo>
                  <a:pt x="165" y="71"/>
                  <a:pt x="167" y="72"/>
                  <a:pt x="167" y="72"/>
                </a:cubicBezTo>
                <a:cubicBezTo>
                  <a:pt x="167" y="73"/>
                  <a:pt x="167" y="72"/>
                  <a:pt x="167" y="72"/>
                </a:cubicBezTo>
                <a:cubicBezTo>
                  <a:pt x="167" y="71"/>
                  <a:pt x="167" y="70"/>
                  <a:pt x="168" y="70"/>
                </a:cubicBezTo>
                <a:cubicBezTo>
                  <a:pt x="168" y="70"/>
                  <a:pt x="169" y="71"/>
                  <a:pt x="169" y="71"/>
                </a:cubicBezTo>
                <a:cubicBezTo>
                  <a:pt x="169" y="71"/>
                  <a:pt x="171" y="71"/>
                  <a:pt x="172" y="71"/>
                </a:cubicBezTo>
                <a:cubicBezTo>
                  <a:pt x="172" y="71"/>
                  <a:pt x="173" y="71"/>
                  <a:pt x="174" y="73"/>
                </a:cubicBezTo>
                <a:cubicBezTo>
                  <a:pt x="175" y="73"/>
                  <a:pt x="175" y="72"/>
                  <a:pt x="174" y="71"/>
                </a:cubicBezTo>
                <a:cubicBezTo>
                  <a:pt x="174" y="69"/>
                  <a:pt x="175" y="71"/>
                  <a:pt x="176" y="71"/>
                </a:cubicBezTo>
                <a:cubicBezTo>
                  <a:pt x="177" y="71"/>
                  <a:pt x="177" y="71"/>
                  <a:pt x="177" y="72"/>
                </a:cubicBezTo>
                <a:cubicBezTo>
                  <a:pt x="178" y="73"/>
                  <a:pt x="179" y="73"/>
                  <a:pt x="180" y="74"/>
                </a:cubicBezTo>
                <a:cubicBezTo>
                  <a:pt x="181" y="75"/>
                  <a:pt x="181" y="73"/>
                  <a:pt x="180" y="71"/>
                </a:cubicBezTo>
                <a:close/>
                <a:moveTo>
                  <a:pt x="89" y="129"/>
                </a:moveTo>
                <a:cubicBezTo>
                  <a:pt x="64" y="129"/>
                  <a:pt x="44" y="108"/>
                  <a:pt x="44" y="83"/>
                </a:cubicBezTo>
                <a:cubicBezTo>
                  <a:pt x="44" y="58"/>
                  <a:pt x="64" y="38"/>
                  <a:pt x="89" y="38"/>
                </a:cubicBezTo>
                <a:cubicBezTo>
                  <a:pt x="114" y="38"/>
                  <a:pt x="134" y="58"/>
                  <a:pt x="134" y="83"/>
                </a:cubicBezTo>
                <a:cubicBezTo>
                  <a:pt x="134" y="108"/>
                  <a:pt x="114" y="129"/>
                  <a:pt x="89" y="12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0" name="Freeform 67">
            <a:extLst>
              <a:ext uri="{FF2B5EF4-FFF2-40B4-BE49-F238E27FC236}">
                <a16:creationId xmlns:a16="http://schemas.microsoft.com/office/drawing/2014/main" id="{1C6408EC-DD8B-49C3-850A-296AC8E29BDA}"/>
              </a:ext>
            </a:extLst>
          </p:cNvPr>
          <p:cNvSpPr>
            <a:spLocks noEditPoints="1"/>
          </p:cNvSpPr>
          <p:nvPr/>
        </p:nvSpPr>
        <p:spPr bwMode="auto">
          <a:xfrm>
            <a:off x="2178647" y="2642176"/>
            <a:ext cx="401559" cy="430887"/>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1" name="test-tube-with-drop_15035">
            <a:extLst>
              <a:ext uri="{FF2B5EF4-FFF2-40B4-BE49-F238E27FC236}">
                <a16:creationId xmlns:a16="http://schemas.microsoft.com/office/drawing/2014/main" id="{DCE4319F-C679-4144-AA17-E5BDEA382C5D}"/>
              </a:ext>
            </a:extLst>
          </p:cNvPr>
          <p:cNvSpPr>
            <a:spLocks noChangeAspect="1"/>
          </p:cNvSpPr>
          <p:nvPr/>
        </p:nvSpPr>
        <p:spPr bwMode="auto">
          <a:xfrm>
            <a:off x="2177397" y="3950075"/>
            <a:ext cx="361250" cy="3606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712" h="606761">
                <a:moveTo>
                  <a:pt x="519524" y="447538"/>
                </a:moveTo>
                <a:cubicBezTo>
                  <a:pt x="500548" y="476363"/>
                  <a:pt x="483848" y="507465"/>
                  <a:pt x="483848" y="518843"/>
                </a:cubicBezTo>
                <a:cubicBezTo>
                  <a:pt x="483848" y="537807"/>
                  <a:pt x="499788" y="553737"/>
                  <a:pt x="519524" y="553737"/>
                </a:cubicBezTo>
                <a:cubicBezTo>
                  <a:pt x="539260" y="553737"/>
                  <a:pt x="555200" y="537807"/>
                  <a:pt x="555200" y="518843"/>
                </a:cubicBezTo>
                <a:cubicBezTo>
                  <a:pt x="555200" y="507465"/>
                  <a:pt x="538501" y="476363"/>
                  <a:pt x="519524" y="447538"/>
                </a:cubicBezTo>
                <a:close/>
                <a:moveTo>
                  <a:pt x="519429" y="392353"/>
                </a:moveTo>
                <a:cubicBezTo>
                  <a:pt x="525596" y="392353"/>
                  <a:pt x="531669" y="394818"/>
                  <a:pt x="535464" y="399749"/>
                </a:cubicBezTo>
                <a:cubicBezTo>
                  <a:pt x="549886" y="418713"/>
                  <a:pt x="595430" y="483949"/>
                  <a:pt x="595430" y="518843"/>
                </a:cubicBezTo>
                <a:cubicBezTo>
                  <a:pt x="595430" y="560564"/>
                  <a:pt x="561272" y="594699"/>
                  <a:pt x="519524" y="594699"/>
                </a:cubicBezTo>
                <a:cubicBezTo>
                  <a:pt x="477776" y="594699"/>
                  <a:pt x="443618" y="560564"/>
                  <a:pt x="443618" y="518843"/>
                </a:cubicBezTo>
                <a:cubicBezTo>
                  <a:pt x="443618" y="483949"/>
                  <a:pt x="489162" y="418713"/>
                  <a:pt x="502825" y="399749"/>
                </a:cubicBezTo>
                <a:cubicBezTo>
                  <a:pt x="507000" y="394818"/>
                  <a:pt x="513262" y="392353"/>
                  <a:pt x="519429" y="392353"/>
                </a:cubicBezTo>
                <a:close/>
                <a:moveTo>
                  <a:pt x="205094" y="323858"/>
                </a:moveTo>
                <a:lnTo>
                  <a:pt x="56971" y="471757"/>
                </a:lnTo>
                <a:cubicBezTo>
                  <a:pt x="46336" y="482375"/>
                  <a:pt x="40259" y="496027"/>
                  <a:pt x="40259" y="511196"/>
                </a:cubicBezTo>
                <a:cubicBezTo>
                  <a:pt x="40259" y="525607"/>
                  <a:pt x="46336" y="540018"/>
                  <a:pt x="56971" y="549877"/>
                </a:cubicBezTo>
                <a:cubicBezTo>
                  <a:pt x="67605" y="560496"/>
                  <a:pt x="81278" y="566563"/>
                  <a:pt x="96470" y="566563"/>
                </a:cubicBezTo>
                <a:cubicBezTo>
                  <a:pt x="110903" y="566563"/>
                  <a:pt x="125335" y="560496"/>
                  <a:pt x="135970" y="549877"/>
                </a:cubicBezTo>
                <a:lnTo>
                  <a:pt x="362333" y="323858"/>
                </a:lnTo>
                <a:close/>
                <a:moveTo>
                  <a:pt x="374487" y="40198"/>
                </a:moveTo>
                <a:lnTo>
                  <a:pt x="322074" y="92531"/>
                </a:lnTo>
                <a:cubicBezTo>
                  <a:pt x="322074" y="92531"/>
                  <a:pt x="322833" y="94048"/>
                  <a:pt x="324353" y="96323"/>
                </a:cubicBezTo>
                <a:lnTo>
                  <a:pt x="364612" y="135763"/>
                </a:lnTo>
                <a:cubicBezTo>
                  <a:pt x="372208" y="144105"/>
                  <a:pt x="372208" y="156999"/>
                  <a:pt x="364612" y="164584"/>
                </a:cubicBezTo>
                <a:lnTo>
                  <a:pt x="245353" y="282902"/>
                </a:lnTo>
                <a:lnTo>
                  <a:pt x="403352" y="282902"/>
                </a:lnTo>
                <a:lnTo>
                  <a:pt x="442851" y="243463"/>
                </a:lnTo>
                <a:cubicBezTo>
                  <a:pt x="451207" y="235120"/>
                  <a:pt x="464120" y="235120"/>
                  <a:pt x="471717" y="243463"/>
                </a:cubicBezTo>
                <a:lnTo>
                  <a:pt x="511976" y="282902"/>
                </a:lnTo>
                <a:cubicBezTo>
                  <a:pt x="513495" y="284419"/>
                  <a:pt x="515014" y="285177"/>
                  <a:pt x="515774" y="285177"/>
                </a:cubicBezTo>
                <a:lnTo>
                  <a:pt x="567427" y="233603"/>
                </a:lnTo>
                <a:cubicBezTo>
                  <a:pt x="567427" y="232844"/>
                  <a:pt x="567427" y="231327"/>
                  <a:pt x="565908" y="229810"/>
                </a:cubicBezTo>
                <a:lnTo>
                  <a:pt x="378285" y="42473"/>
                </a:lnTo>
                <a:cubicBezTo>
                  <a:pt x="376766" y="40956"/>
                  <a:pt x="375246" y="40198"/>
                  <a:pt x="374487" y="40198"/>
                </a:cubicBezTo>
                <a:close/>
                <a:moveTo>
                  <a:pt x="374487" y="0"/>
                </a:moveTo>
                <a:cubicBezTo>
                  <a:pt x="385881" y="0"/>
                  <a:pt x="398035" y="5309"/>
                  <a:pt x="406390" y="13652"/>
                </a:cubicBezTo>
                <a:lnTo>
                  <a:pt x="594013" y="200989"/>
                </a:lnTo>
                <a:cubicBezTo>
                  <a:pt x="611484" y="218434"/>
                  <a:pt x="612244" y="245738"/>
                  <a:pt x="596292" y="261665"/>
                </a:cubicBezTo>
                <a:lnTo>
                  <a:pt x="543879" y="313999"/>
                </a:lnTo>
                <a:cubicBezTo>
                  <a:pt x="537043" y="321583"/>
                  <a:pt x="526408" y="325375"/>
                  <a:pt x="515774" y="325375"/>
                </a:cubicBezTo>
                <a:cubicBezTo>
                  <a:pt x="503620" y="325375"/>
                  <a:pt x="492226" y="320825"/>
                  <a:pt x="483111" y="311723"/>
                </a:cubicBezTo>
                <a:lnTo>
                  <a:pt x="457284" y="285936"/>
                </a:lnTo>
                <a:lnTo>
                  <a:pt x="425380" y="317791"/>
                </a:lnTo>
                <a:lnTo>
                  <a:pt x="164075" y="578699"/>
                </a:lnTo>
                <a:cubicBezTo>
                  <a:pt x="145845" y="596901"/>
                  <a:pt x="122297" y="606761"/>
                  <a:pt x="96470" y="606761"/>
                </a:cubicBezTo>
                <a:cubicBezTo>
                  <a:pt x="70644" y="606761"/>
                  <a:pt x="46336" y="596901"/>
                  <a:pt x="28106" y="578699"/>
                </a:cubicBezTo>
                <a:cubicBezTo>
                  <a:pt x="9875" y="560496"/>
                  <a:pt x="0" y="536225"/>
                  <a:pt x="0" y="511196"/>
                </a:cubicBezTo>
                <a:cubicBezTo>
                  <a:pt x="0" y="485409"/>
                  <a:pt x="9875" y="461139"/>
                  <a:pt x="28106" y="442936"/>
                </a:cubicBezTo>
                <a:lnTo>
                  <a:pt x="321314" y="150173"/>
                </a:lnTo>
                <a:lnTo>
                  <a:pt x="295487" y="124386"/>
                </a:lnTo>
                <a:cubicBezTo>
                  <a:pt x="287891" y="116801"/>
                  <a:pt x="282574" y="106183"/>
                  <a:pt x="281815" y="94806"/>
                </a:cubicBezTo>
                <a:cubicBezTo>
                  <a:pt x="281055" y="83429"/>
                  <a:pt x="285613" y="72053"/>
                  <a:pt x="293209" y="63710"/>
                </a:cubicBezTo>
                <a:lnTo>
                  <a:pt x="345622" y="11377"/>
                </a:lnTo>
                <a:cubicBezTo>
                  <a:pt x="353218" y="3792"/>
                  <a:pt x="363093" y="0"/>
                  <a:pt x="374487" y="0"/>
                </a:cubicBezTo>
                <a:close/>
              </a:path>
            </a:pathLst>
          </a:custGeom>
          <a:solidFill>
            <a:schemeClr val="bg1"/>
          </a:solidFill>
          <a:ln>
            <a:noFill/>
          </a:ln>
        </p:spPr>
        <p:txBody>
          <a:bodyPr/>
          <a:lstStyle/>
          <a:p>
            <a:pPr eaLnBrk="1" fontAlgn="auto" hangingPunct="1">
              <a:spcBef>
                <a:spcPts val="0"/>
              </a:spcBef>
              <a:spcAft>
                <a:spcPts val="0"/>
              </a:spcAft>
            </a:pPr>
            <a:endParaRPr lang="zh-CN" altLang="en-US" kern="0">
              <a:solidFill>
                <a:srgbClr val="000000"/>
              </a:solidFill>
              <a:latin typeface="Arial" panose="020B0604020202020204"/>
              <a:ea typeface="微软雅黑 Light" panose="020B0502040204020203" pitchFamily="34" charset="-122"/>
              <a:sym typeface="+mn-lt"/>
            </a:endParaRPr>
          </a:p>
        </p:txBody>
      </p:sp>
      <p:sp>
        <p:nvSpPr>
          <p:cNvPr id="32" name="文本框 31">
            <a:hlinkClick r:id="rId5" action="ppaction://hlinksldjump"/>
            <a:extLst>
              <a:ext uri="{FF2B5EF4-FFF2-40B4-BE49-F238E27FC236}">
                <a16:creationId xmlns:a16="http://schemas.microsoft.com/office/drawing/2014/main" id="{50D71566-0520-47A6-9D55-C82048F3800C}"/>
              </a:ext>
            </a:extLst>
          </p:cNvPr>
          <p:cNvSpPr txBox="1"/>
          <p:nvPr/>
        </p:nvSpPr>
        <p:spPr>
          <a:xfrm>
            <a:off x="3102940" y="5184433"/>
            <a:ext cx="4417065" cy="430887"/>
          </a:xfrm>
          <a:prstGeom prst="rect">
            <a:avLst/>
          </a:prstGeom>
          <a:noFill/>
        </p:spPr>
        <p:txBody>
          <a:bodyPr wrap="square" lIns="0" tIns="0" rIns="0" bIns="0" rtlCol="0">
            <a:spAutoFit/>
          </a:bodyPr>
          <a:lstStyle/>
          <a:p>
            <a:pPr eaLnBrk="1" fontAlgn="auto" hangingPunct="1">
              <a:spcBef>
                <a:spcPts val="0"/>
              </a:spcBef>
              <a:spcAft>
                <a:spcPts val="0"/>
              </a:spcAft>
            </a:pPr>
            <a:r>
              <a:rPr lang="zh-CN" altLang="en-US" sz="2800" b="1" spc="300" dirty="0">
                <a:solidFill>
                  <a:schemeClr val="accent4"/>
                </a:solidFill>
                <a:latin typeface="微软雅黑" panose="020B0503020204020204" pitchFamily="34" charset="-122"/>
                <a:ea typeface="微软雅黑" panose="020B0503020204020204" pitchFamily="34" charset="-122"/>
              </a:rPr>
              <a:t>基于振荡采样的</a:t>
            </a:r>
            <a:r>
              <a:rPr lang="en-US" altLang="zh-CN" sz="2800" b="1" spc="300" dirty="0">
                <a:solidFill>
                  <a:schemeClr val="accent4"/>
                </a:solidFill>
                <a:latin typeface="微软雅黑" panose="020B0503020204020204" pitchFamily="34" charset="-122"/>
                <a:ea typeface="微软雅黑" panose="020B0503020204020204" pitchFamily="34" charset="-122"/>
              </a:rPr>
              <a:t>TRNG</a:t>
            </a:r>
          </a:p>
        </p:txBody>
      </p:sp>
      <p:sp>
        <p:nvSpPr>
          <p:cNvPr id="34" name="椭圆 33">
            <a:extLst>
              <a:ext uri="{FF2B5EF4-FFF2-40B4-BE49-F238E27FC236}">
                <a16:creationId xmlns:a16="http://schemas.microsoft.com/office/drawing/2014/main" id="{2E591536-8296-4C1D-AC97-DB6AA1942E3C}"/>
              </a:ext>
            </a:extLst>
          </p:cNvPr>
          <p:cNvSpPr/>
          <p:nvPr/>
        </p:nvSpPr>
        <p:spPr>
          <a:xfrm>
            <a:off x="2113959" y="5178732"/>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35" name="直接连接符 34">
            <a:extLst>
              <a:ext uri="{FF2B5EF4-FFF2-40B4-BE49-F238E27FC236}">
                <a16:creationId xmlns:a16="http://schemas.microsoft.com/office/drawing/2014/main" id="{77316177-335A-4657-9F89-983DEC150356}"/>
              </a:ext>
            </a:extLst>
          </p:cNvPr>
          <p:cNvCxnSpPr>
            <a:cxnSpLocks/>
            <a:endCxn id="34" idx="2"/>
          </p:cNvCxnSpPr>
          <p:nvPr/>
        </p:nvCxnSpPr>
        <p:spPr>
          <a:xfrm>
            <a:off x="1633824" y="5430732"/>
            <a:ext cx="480135" cy="0"/>
          </a:xfrm>
          <a:prstGeom prst="line">
            <a:avLst/>
          </a:prstGeom>
          <a:noFill/>
          <a:ln w="6350" cap="flat" cmpd="sng" algn="ctr">
            <a:solidFill>
              <a:schemeClr val="accent1"/>
            </a:solidFill>
            <a:prstDash val="solid"/>
            <a:miter lim="800000"/>
          </a:ln>
          <a:effectLst/>
        </p:spPr>
      </p:cxnSp>
      <p:sp>
        <p:nvSpPr>
          <p:cNvPr id="40" name="椭圆 39">
            <a:extLst>
              <a:ext uri="{FF2B5EF4-FFF2-40B4-BE49-F238E27FC236}">
                <a16:creationId xmlns:a16="http://schemas.microsoft.com/office/drawing/2014/main" id="{6D95587C-EB29-4E9B-88CB-9E195B80C3F4}"/>
              </a:ext>
            </a:extLst>
          </p:cNvPr>
          <p:cNvSpPr/>
          <p:nvPr/>
        </p:nvSpPr>
        <p:spPr>
          <a:xfrm>
            <a:off x="1417824" y="5322732"/>
            <a:ext cx="216000" cy="216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 name="laptop-computer_329739">
            <a:extLst>
              <a:ext uri="{FF2B5EF4-FFF2-40B4-BE49-F238E27FC236}">
                <a16:creationId xmlns:a16="http://schemas.microsoft.com/office/drawing/2014/main" id="{3ECF797C-60BE-4C73-83ED-EE3CAB91FD88}"/>
              </a:ext>
            </a:extLst>
          </p:cNvPr>
          <p:cNvSpPr>
            <a:spLocks noChangeAspect="1"/>
          </p:cNvSpPr>
          <p:nvPr/>
        </p:nvSpPr>
        <p:spPr bwMode="auto">
          <a:xfrm>
            <a:off x="2218022" y="5283018"/>
            <a:ext cx="295874" cy="295428"/>
          </a:xfrm>
          <a:custGeom>
            <a:avLst/>
            <a:gdLst>
              <a:gd name="T0" fmla="*/ 800 w 6133"/>
              <a:gd name="T1" fmla="*/ 5333 h 6133"/>
              <a:gd name="T2" fmla="*/ 800 w 6133"/>
              <a:gd name="T3" fmla="*/ 4550 h 6133"/>
              <a:gd name="T4" fmla="*/ 2883 w 6133"/>
              <a:gd name="T5" fmla="*/ 2466 h 6133"/>
              <a:gd name="T6" fmla="*/ 3649 w 6133"/>
              <a:gd name="T7" fmla="*/ 3232 h 6133"/>
              <a:gd name="T8" fmla="*/ 5732 w 6133"/>
              <a:gd name="T9" fmla="*/ 1149 h 6133"/>
              <a:gd name="T10" fmla="*/ 5732 w 6133"/>
              <a:gd name="T11" fmla="*/ 1666 h 6133"/>
              <a:gd name="T12" fmla="*/ 6132 w 6133"/>
              <a:gd name="T13" fmla="*/ 1666 h 6133"/>
              <a:gd name="T14" fmla="*/ 6132 w 6133"/>
              <a:gd name="T15" fmla="*/ 466 h 6133"/>
              <a:gd name="T16" fmla="*/ 4932 w 6133"/>
              <a:gd name="T17" fmla="*/ 467 h 6133"/>
              <a:gd name="T18" fmla="*/ 4933 w 6133"/>
              <a:gd name="T19" fmla="*/ 867 h 6133"/>
              <a:gd name="T20" fmla="*/ 5449 w 6133"/>
              <a:gd name="T21" fmla="*/ 866 h 6133"/>
              <a:gd name="T22" fmla="*/ 3649 w 6133"/>
              <a:gd name="T23" fmla="*/ 2666 h 6133"/>
              <a:gd name="T24" fmla="*/ 2883 w 6133"/>
              <a:gd name="T25" fmla="*/ 1901 h 6133"/>
              <a:gd name="T26" fmla="*/ 800 w 6133"/>
              <a:gd name="T27" fmla="*/ 3984 h 6133"/>
              <a:gd name="T28" fmla="*/ 800 w 6133"/>
              <a:gd name="T29" fmla="*/ 0 h 6133"/>
              <a:gd name="T30" fmla="*/ 0 w 6133"/>
              <a:gd name="T31" fmla="*/ 0 h 6133"/>
              <a:gd name="T32" fmla="*/ 0 w 6133"/>
              <a:gd name="T33" fmla="*/ 400 h 6133"/>
              <a:gd name="T34" fmla="*/ 400 w 6133"/>
              <a:gd name="T35" fmla="*/ 400 h 6133"/>
              <a:gd name="T36" fmla="*/ 400 w 6133"/>
              <a:gd name="T37" fmla="*/ 1067 h 6133"/>
              <a:gd name="T38" fmla="*/ 0 w 6133"/>
              <a:gd name="T39" fmla="*/ 1067 h 6133"/>
              <a:gd name="T40" fmla="*/ 0 w 6133"/>
              <a:gd name="T41" fmla="*/ 1467 h 6133"/>
              <a:gd name="T42" fmla="*/ 400 w 6133"/>
              <a:gd name="T43" fmla="*/ 1467 h 6133"/>
              <a:gd name="T44" fmla="*/ 400 w 6133"/>
              <a:gd name="T45" fmla="*/ 2133 h 6133"/>
              <a:gd name="T46" fmla="*/ 0 w 6133"/>
              <a:gd name="T47" fmla="*/ 2133 h 6133"/>
              <a:gd name="T48" fmla="*/ 0 w 6133"/>
              <a:gd name="T49" fmla="*/ 2533 h 6133"/>
              <a:gd name="T50" fmla="*/ 400 w 6133"/>
              <a:gd name="T51" fmla="*/ 2533 h 6133"/>
              <a:gd name="T52" fmla="*/ 400 w 6133"/>
              <a:gd name="T53" fmla="*/ 3200 h 6133"/>
              <a:gd name="T54" fmla="*/ 0 w 6133"/>
              <a:gd name="T55" fmla="*/ 3200 h 6133"/>
              <a:gd name="T56" fmla="*/ 0 w 6133"/>
              <a:gd name="T57" fmla="*/ 3600 h 6133"/>
              <a:gd name="T58" fmla="*/ 400 w 6133"/>
              <a:gd name="T59" fmla="*/ 3600 h 6133"/>
              <a:gd name="T60" fmla="*/ 400 w 6133"/>
              <a:gd name="T61" fmla="*/ 4267 h 6133"/>
              <a:gd name="T62" fmla="*/ 0 w 6133"/>
              <a:gd name="T63" fmla="*/ 4267 h 6133"/>
              <a:gd name="T64" fmla="*/ 0 w 6133"/>
              <a:gd name="T65" fmla="*/ 4667 h 6133"/>
              <a:gd name="T66" fmla="*/ 400 w 6133"/>
              <a:gd name="T67" fmla="*/ 4667 h 6133"/>
              <a:gd name="T68" fmla="*/ 400 w 6133"/>
              <a:gd name="T69" fmla="*/ 5333 h 6133"/>
              <a:gd name="T70" fmla="*/ 0 w 6133"/>
              <a:gd name="T71" fmla="*/ 5333 h 6133"/>
              <a:gd name="T72" fmla="*/ 0 w 6133"/>
              <a:gd name="T73" fmla="*/ 5733 h 6133"/>
              <a:gd name="T74" fmla="*/ 400 w 6133"/>
              <a:gd name="T75" fmla="*/ 5733 h 6133"/>
              <a:gd name="T76" fmla="*/ 400 w 6133"/>
              <a:gd name="T77" fmla="*/ 6133 h 6133"/>
              <a:gd name="T78" fmla="*/ 800 w 6133"/>
              <a:gd name="T79" fmla="*/ 6133 h 6133"/>
              <a:gd name="T80" fmla="*/ 800 w 6133"/>
              <a:gd name="T81" fmla="*/ 5733 h 6133"/>
              <a:gd name="T82" fmla="*/ 1467 w 6133"/>
              <a:gd name="T83" fmla="*/ 5733 h 6133"/>
              <a:gd name="T84" fmla="*/ 1467 w 6133"/>
              <a:gd name="T85" fmla="*/ 6133 h 6133"/>
              <a:gd name="T86" fmla="*/ 1867 w 6133"/>
              <a:gd name="T87" fmla="*/ 6133 h 6133"/>
              <a:gd name="T88" fmla="*/ 1867 w 6133"/>
              <a:gd name="T89" fmla="*/ 5733 h 6133"/>
              <a:gd name="T90" fmla="*/ 2533 w 6133"/>
              <a:gd name="T91" fmla="*/ 5733 h 6133"/>
              <a:gd name="T92" fmla="*/ 2533 w 6133"/>
              <a:gd name="T93" fmla="*/ 6133 h 6133"/>
              <a:gd name="T94" fmla="*/ 2933 w 6133"/>
              <a:gd name="T95" fmla="*/ 6133 h 6133"/>
              <a:gd name="T96" fmla="*/ 2933 w 6133"/>
              <a:gd name="T97" fmla="*/ 5733 h 6133"/>
              <a:gd name="T98" fmla="*/ 3600 w 6133"/>
              <a:gd name="T99" fmla="*/ 5733 h 6133"/>
              <a:gd name="T100" fmla="*/ 3600 w 6133"/>
              <a:gd name="T101" fmla="*/ 6133 h 6133"/>
              <a:gd name="T102" fmla="*/ 4000 w 6133"/>
              <a:gd name="T103" fmla="*/ 6133 h 6133"/>
              <a:gd name="T104" fmla="*/ 4000 w 6133"/>
              <a:gd name="T105" fmla="*/ 5733 h 6133"/>
              <a:gd name="T106" fmla="*/ 4667 w 6133"/>
              <a:gd name="T107" fmla="*/ 5733 h 6133"/>
              <a:gd name="T108" fmla="*/ 4667 w 6133"/>
              <a:gd name="T109" fmla="*/ 6133 h 6133"/>
              <a:gd name="T110" fmla="*/ 5067 w 6133"/>
              <a:gd name="T111" fmla="*/ 6133 h 6133"/>
              <a:gd name="T112" fmla="*/ 5067 w 6133"/>
              <a:gd name="T113" fmla="*/ 5733 h 6133"/>
              <a:gd name="T114" fmla="*/ 5733 w 6133"/>
              <a:gd name="T115" fmla="*/ 5733 h 6133"/>
              <a:gd name="T116" fmla="*/ 5733 w 6133"/>
              <a:gd name="T117" fmla="*/ 6133 h 6133"/>
              <a:gd name="T118" fmla="*/ 6133 w 6133"/>
              <a:gd name="T119" fmla="*/ 6133 h 6133"/>
              <a:gd name="T120" fmla="*/ 6133 w 6133"/>
              <a:gd name="T121" fmla="*/ 5333 h 6133"/>
              <a:gd name="T122" fmla="*/ 800 w 6133"/>
              <a:gd name="T123" fmla="*/ 5333 h 6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33" h="6133">
                <a:moveTo>
                  <a:pt x="800" y="5333"/>
                </a:moveTo>
                <a:lnTo>
                  <a:pt x="800" y="4550"/>
                </a:lnTo>
                <a:lnTo>
                  <a:pt x="2883" y="2466"/>
                </a:lnTo>
                <a:lnTo>
                  <a:pt x="3649" y="3232"/>
                </a:lnTo>
                <a:lnTo>
                  <a:pt x="5732" y="1149"/>
                </a:lnTo>
                <a:lnTo>
                  <a:pt x="5732" y="1666"/>
                </a:lnTo>
                <a:lnTo>
                  <a:pt x="6132" y="1666"/>
                </a:lnTo>
                <a:lnTo>
                  <a:pt x="6132" y="466"/>
                </a:lnTo>
                <a:lnTo>
                  <a:pt x="4932" y="467"/>
                </a:lnTo>
                <a:lnTo>
                  <a:pt x="4933" y="867"/>
                </a:lnTo>
                <a:lnTo>
                  <a:pt x="5449" y="866"/>
                </a:lnTo>
                <a:lnTo>
                  <a:pt x="3649" y="2666"/>
                </a:lnTo>
                <a:lnTo>
                  <a:pt x="2883" y="1901"/>
                </a:lnTo>
                <a:lnTo>
                  <a:pt x="800" y="3984"/>
                </a:lnTo>
                <a:lnTo>
                  <a:pt x="800" y="0"/>
                </a:lnTo>
                <a:lnTo>
                  <a:pt x="0" y="0"/>
                </a:lnTo>
                <a:lnTo>
                  <a:pt x="0" y="400"/>
                </a:lnTo>
                <a:lnTo>
                  <a:pt x="400" y="400"/>
                </a:lnTo>
                <a:lnTo>
                  <a:pt x="400" y="1067"/>
                </a:lnTo>
                <a:lnTo>
                  <a:pt x="0" y="1067"/>
                </a:lnTo>
                <a:lnTo>
                  <a:pt x="0" y="1467"/>
                </a:lnTo>
                <a:lnTo>
                  <a:pt x="400" y="1467"/>
                </a:lnTo>
                <a:lnTo>
                  <a:pt x="400" y="2133"/>
                </a:lnTo>
                <a:lnTo>
                  <a:pt x="0" y="2133"/>
                </a:lnTo>
                <a:lnTo>
                  <a:pt x="0" y="2533"/>
                </a:lnTo>
                <a:lnTo>
                  <a:pt x="400" y="2533"/>
                </a:lnTo>
                <a:lnTo>
                  <a:pt x="400" y="3200"/>
                </a:lnTo>
                <a:lnTo>
                  <a:pt x="0" y="3200"/>
                </a:lnTo>
                <a:lnTo>
                  <a:pt x="0" y="3600"/>
                </a:lnTo>
                <a:lnTo>
                  <a:pt x="400" y="3600"/>
                </a:lnTo>
                <a:lnTo>
                  <a:pt x="400" y="4267"/>
                </a:lnTo>
                <a:lnTo>
                  <a:pt x="0" y="4267"/>
                </a:lnTo>
                <a:lnTo>
                  <a:pt x="0" y="4667"/>
                </a:lnTo>
                <a:lnTo>
                  <a:pt x="400" y="4667"/>
                </a:lnTo>
                <a:lnTo>
                  <a:pt x="400" y="5333"/>
                </a:lnTo>
                <a:lnTo>
                  <a:pt x="0" y="5333"/>
                </a:lnTo>
                <a:lnTo>
                  <a:pt x="0" y="5733"/>
                </a:lnTo>
                <a:lnTo>
                  <a:pt x="400" y="5733"/>
                </a:lnTo>
                <a:lnTo>
                  <a:pt x="400" y="6133"/>
                </a:lnTo>
                <a:lnTo>
                  <a:pt x="800" y="6133"/>
                </a:lnTo>
                <a:lnTo>
                  <a:pt x="800" y="5733"/>
                </a:lnTo>
                <a:lnTo>
                  <a:pt x="1467" y="5733"/>
                </a:lnTo>
                <a:lnTo>
                  <a:pt x="1467" y="6133"/>
                </a:lnTo>
                <a:lnTo>
                  <a:pt x="1867" y="6133"/>
                </a:lnTo>
                <a:lnTo>
                  <a:pt x="1867" y="5733"/>
                </a:lnTo>
                <a:lnTo>
                  <a:pt x="2533" y="5733"/>
                </a:lnTo>
                <a:lnTo>
                  <a:pt x="2533" y="6133"/>
                </a:lnTo>
                <a:lnTo>
                  <a:pt x="2933" y="6133"/>
                </a:lnTo>
                <a:lnTo>
                  <a:pt x="2933" y="5733"/>
                </a:lnTo>
                <a:lnTo>
                  <a:pt x="3600" y="5733"/>
                </a:lnTo>
                <a:lnTo>
                  <a:pt x="3600" y="6133"/>
                </a:lnTo>
                <a:lnTo>
                  <a:pt x="4000" y="6133"/>
                </a:lnTo>
                <a:lnTo>
                  <a:pt x="4000" y="5733"/>
                </a:lnTo>
                <a:lnTo>
                  <a:pt x="4667" y="5733"/>
                </a:lnTo>
                <a:lnTo>
                  <a:pt x="4667" y="6133"/>
                </a:lnTo>
                <a:lnTo>
                  <a:pt x="5067" y="6133"/>
                </a:lnTo>
                <a:lnTo>
                  <a:pt x="5067" y="5733"/>
                </a:lnTo>
                <a:lnTo>
                  <a:pt x="5733" y="5733"/>
                </a:lnTo>
                <a:lnTo>
                  <a:pt x="5733" y="6133"/>
                </a:lnTo>
                <a:lnTo>
                  <a:pt x="6133" y="6133"/>
                </a:lnTo>
                <a:lnTo>
                  <a:pt x="6133" y="5333"/>
                </a:lnTo>
                <a:lnTo>
                  <a:pt x="800" y="5333"/>
                </a:lnTo>
                <a:close/>
              </a:path>
            </a:pathLst>
          </a:custGeom>
          <a:solidFill>
            <a:schemeClr val="bg1"/>
          </a:solidFill>
          <a:ln>
            <a:noFill/>
          </a:ln>
        </p:spPr>
        <p:txBody>
          <a:bodyPr/>
          <a:lstStyle/>
          <a:p>
            <a:pPr eaLnBrk="1" fontAlgn="auto" hangingPunct="1">
              <a:spcBef>
                <a:spcPts val="0"/>
              </a:spcBef>
              <a:spcAft>
                <a:spcPts val="0"/>
              </a:spcAft>
            </a:pPr>
            <a:endParaRPr lang="zh-CN" altLang="en-US" kern="0" dirty="0">
              <a:solidFill>
                <a:srgbClr val="000000"/>
              </a:solidFill>
              <a:latin typeface="Arial" panose="020B0604020202020204"/>
              <a:ea typeface="微软雅黑 Light" panose="020B0502040204020203" pitchFamily="34" charset="-122"/>
              <a:sym typeface="+mn-lt"/>
            </a:endParaRPr>
          </a:p>
        </p:txBody>
      </p:sp>
    </p:spTree>
    <p:extLst>
      <p:ext uri="{BB962C8B-B14F-4D97-AF65-F5344CB8AC3E}">
        <p14:creationId xmlns:p14="http://schemas.microsoft.com/office/powerpoint/2010/main" val="256297371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B772B7-E660-49E5-AFCB-E00A6CE7646F}"/>
              </a:ext>
            </a:extLst>
          </p:cNvPr>
          <p:cNvSpPr>
            <a:spLocks noGrp="1"/>
          </p:cNvSpPr>
          <p:nvPr>
            <p:ph type="title"/>
          </p:nvPr>
        </p:nvSpPr>
        <p:spPr>
          <a:xfrm>
            <a:off x="577850" y="249067"/>
            <a:ext cx="8643848" cy="480131"/>
          </a:xfrm>
        </p:spPr>
        <p:txBody>
          <a:bodyPr/>
          <a:lstStyle/>
          <a:p>
            <a:r>
              <a:rPr lang="zh-CN" altLang="en-US" dirty="0"/>
              <a:t>基于热噪声放大的</a:t>
            </a:r>
            <a:r>
              <a:rPr lang="en-US" altLang="zh-CN" dirty="0"/>
              <a:t>TRNG</a:t>
            </a:r>
            <a:endParaRPr lang="zh-CN" altLang="en-US" dirty="0"/>
          </a:p>
        </p:txBody>
      </p:sp>
      <p:sp>
        <p:nvSpPr>
          <p:cNvPr id="2" name="内容占位符 1"/>
          <p:cNvSpPr>
            <a:spLocks noGrp="1"/>
          </p:cNvSpPr>
          <p:nvPr>
            <p:ph idx="4294967295"/>
          </p:nvPr>
        </p:nvSpPr>
        <p:spPr>
          <a:xfrm>
            <a:off x="901700" y="1086382"/>
            <a:ext cx="10547350" cy="1751570"/>
          </a:xfrm>
        </p:spPr>
        <p:txBody>
          <a:bodyPr>
            <a:spAutoFit/>
          </a:bodyPr>
          <a:lstStyle/>
          <a:p>
            <a:pPr marL="342900" lvl="1" indent="-342900" algn="just" hangingPunct="0">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ea typeface="微软雅黑" panose="020B0503020204020204" pitchFamily="34" charset="-122"/>
              </a:rPr>
              <a:t>原理</a:t>
            </a:r>
            <a:r>
              <a:rPr lang="zh-CN" altLang="en-US" sz="2000" dirty="0">
                <a:solidFill>
                  <a:prstClr val="black"/>
                </a:solidFill>
                <a:latin typeface="Times New Roman" panose="02020603050405020304" pitchFamily="18" charset="0"/>
                <a:ea typeface="微软雅黑" panose="020B0503020204020204" pitchFamily="34" charset="-122"/>
              </a:rPr>
              <a:t>：基于两个</a:t>
            </a:r>
            <a:r>
              <a:rPr lang="zh-CN" altLang="en-US" sz="2000" dirty="0">
                <a:solidFill>
                  <a:schemeClr val="accent4">
                    <a:lumMod val="60000"/>
                    <a:lumOff val="40000"/>
                  </a:schemeClr>
                </a:solidFill>
                <a:latin typeface="Times New Roman" panose="02020603050405020304" pitchFamily="18" charset="0"/>
                <a:ea typeface="微软雅黑" panose="020B0503020204020204" pitchFamily="34" charset="-122"/>
              </a:rPr>
              <a:t>电阻器</a:t>
            </a:r>
            <a:r>
              <a:rPr lang="zh-CN" altLang="en-US" sz="2000" dirty="0">
                <a:solidFill>
                  <a:prstClr val="black"/>
                </a:solidFill>
                <a:latin typeface="Times New Roman" panose="02020603050405020304" pitchFamily="18" charset="0"/>
                <a:ea typeface="微软雅黑" panose="020B0503020204020204" pitchFamily="34" charset="-122"/>
              </a:rPr>
              <a:t>在差分结构中的</a:t>
            </a:r>
            <a:r>
              <a:rPr lang="zh-CN" altLang="en-US" sz="2000" dirty="0">
                <a:solidFill>
                  <a:schemeClr val="accent4">
                    <a:lumMod val="60000"/>
                    <a:lumOff val="40000"/>
                  </a:schemeClr>
                </a:solidFill>
                <a:latin typeface="Times New Roman" panose="02020603050405020304" pitchFamily="18" charset="0"/>
                <a:ea typeface="微软雅黑" panose="020B0503020204020204" pitchFamily="34" charset="-122"/>
              </a:rPr>
              <a:t>（热）噪声差别</a:t>
            </a:r>
            <a:r>
              <a:rPr lang="zh-CN" altLang="en-US" sz="2000" dirty="0">
                <a:solidFill>
                  <a:prstClr val="black"/>
                </a:solidFill>
                <a:latin typeface="Times New Roman" panose="02020603050405020304" pitchFamily="18" charset="0"/>
                <a:ea typeface="微软雅黑" panose="020B0503020204020204" pitchFamily="34" charset="-122"/>
              </a:rPr>
              <a:t>，经放大器放大处理后的噪声用于控制一个</a:t>
            </a:r>
            <a:r>
              <a:rPr lang="zh-CN" altLang="en-US" sz="2000" dirty="0">
                <a:solidFill>
                  <a:schemeClr val="accent4">
                    <a:lumMod val="60000"/>
                    <a:lumOff val="40000"/>
                  </a:schemeClr>
                </a:solidFill>
                <a:latin typeface="Times New Roman" panose="02020603050405020304" pitchFamily="18" charset="0"/>
                <a:ea typeface="微软雅黑" panose="020B0503020204020204" pitchFamily="34" charset="-122"/>
              </a:rPr>
              <a:t>压控振荡器</a:t>
            </a:r>
            <a:r>
              <a:rPr lang="en-US" altLang="zh-CN" sz="2000" dirty="0">
                <a:solidFill>
                  <a:prstClr val="black"/>
                </a:solidFill>
                <a:latin typeface="Times New Roman" panose="02020603050405020304" pitchFamily="18" charset="0"/>
                <a:ea typeface="微软雅黑" panose="020B0503020204020204" pitchFamily="34" charset="-122"/>
              </a:rPr>
              <a:t>(VCO)</a:t>
            </a:r>
            <a:r>
              <a:rPr lang="zh-CN" altLang="en-US" sz="2000" dirty="0">
                <a:solidFill>
                  <a:prstClr val="black"/>
                </a:solidFill>
                <a:latin typeface="Times New Roman" panose="02020603050405020304" pitchFamily="18" charset="0"/>
                <a:ea typeface="微软雅黑" panose="020B0503020204020204" pitchFamily="34" charset="-122"/>
              </a:rPr>
              <a:t>。之后，由一个</a:t>
            </a:r>
            <a:r>
              <a:rPr lang="zh-CN" altLang="en-US" sz="2000" dirty="0">
                <a:solidFill>
                  <a:schemeClr val="accent4">
                    <a:lumMod val="60000"/>
                    <a:lumOff val="40000"/>
                  </a:schemeClr>
                </a:solidFill>
                <a:latin typeface="Times New Roman" panose="02020603050405020304" pitchFamily="18" charset="0"/>
                <a:ea typeface="微软雅黑" panose="020B0503020204020204" pitchFamily="34" charset="-122"/>
              </a:rPr>
              <a:t>高频振荡器</a:t>
            </a:r>
            <a:r>
              <a:rPr lang="en-US" altLang="zh-CN" sz="2000" dirty="0">
                <a:solidFill>
                  <a:prstClr val="black"/>
                </a:solidFill>
                <a:latin typeface="Times New Roman" panose="02020603050405020304" pitchFamily="18" charset="0"/>
                <a:ea typeface="微软雅黑" panose="020B0503020204020204" pitchFamily="34" charset="-122"/>
              </a:rPr>
              <a:t>(OSC)</a:t>
            </a:r>
            <a:r>
              <a:rPr lang="zh-CN" altLang="en-US" sz="2000" dirty="0">
                <a:solidFill>
                  <a:prstClr val="black"/>
                </a:solidFill>
                <a:latin typeface="Times New Roman" panose="02020603050405020304" pitchFamily="18" charset="0"/>
                <a:ea typeface="微软雅黑" panose="020B0503020204020204" pitchFamily="34" charset="-122"/>
              </a:rPr>
              <a:t>对</a:t>
            </a:r>
            <a:r>
              <a:rPr lang="en-US" altLang="zh-CN" sz="2000" dirty="0">
                <a:solidFill>
                  <a:prstClr val="black"/>
                </a:solidFill>
                <a:latin typeface="Times New Roman" panose="02020603050405020304" pitchFamily="18" charset="0"/>
                <a:ea typeface="微软雅黑" panose="020B0503020204020204" pitchFamily="34" charset="-122"/>
              </a:rPr>
              <a:t>VCO</a:t>
            </a:r>
            <a:r>
              <a:rPr lang="zh-CN" altLang="en-US" sz="2000" dirty="0">
                <a:solidFill>
                  <a:prstClr val="black"/>
                </a:solidFill>
                <a:latin typeface="Times New Roman" panose="02020603050405020304" pitchFamily="18" charset="0"/>
                <a:ea typeface="微软雅黑" panose="020B0503020204020204" pitchFamily="34" charset="-122"/>
              </a:rPr>
              <a:t>的输出进行</a:t>
            </a:r>
            <a:r>
              <a:rPr lang="zh-CN" altLang="en-US" sz="2000" dirty="0">
                <a:solidFill>
                  <a:schemeClr val="accent4">
                    <a:lumMod val="60000"/>
                    <a:lumOff val="40000"/>
                  </a:schemeClr>
                </a:solidFill>
                <a:latin typeface="Times New Roman" panose="02020603050405020304" pitchFamily="18" charset="0"/>
                <a:ea typeface="微软雅黑" panose="020B0503020204020204" pitchFamily="34" charset="-122"/>
              </a:rPr>
              <a:t>采样</a:t>
            </a:r>
            <a:endParaRPr lang="en-US" altLang="zh-CN" sz="2000" dirty="0">
              <a:solidFill>
                <a:schemeClr val="accent4">
                  <a:lumMod val="60000"/>
                  <a:lumOff val="40000"/>
                </a:schemeClr>
              </a:solidFill>
              <a:latin typeface="Times New Roman" panose="02020603050405020304" pitchFamily="18" charset="0"/>
              <a:ea typeface="微软雅黑" panose="020B0503020204020204" pitchFamily="34" charset="-122"/>
            </a:endParaRPr>
          </a:p>
          <a:p>
            <a:pPr lvl="1" algn="just">
              <a:lnSpc>
                <a:spcPct val="150000"/>
              </a:lnSpc>
              <a:spcBef>
                <a:spcPts val="0"/>
              </a:spcBef>
            </a:pPr>
            <a:r>
              <a:rPr lang="zh-CN" altLang="en-US" sz="1800" dirty="0">
                <a:solidFill>
                  <a:schemeClr val="accent4">
                    <a:lumMod val="60000"/>
                    <a:lumOff val="40000"/>
                  </a:schemeClr>
                </a:solidFill>
              </a:rPr>
              <a:t>差分结构</a:t>
            </a:r>
            <a:r>
              <a:rPr lang="zh-CN" altLang="en-US" sz="1800" dirty="0"/>
              <a:t>的目是为了让</a:t>
            </a:r>
            <a:r>
              <a:rPr lang="en-US" altLang="zh-CN" sz="1800" dirty="0"/>
              <a:t>TRNG</a:t>
            </a:r>
            <a:r>
              <a:rPr lang="zh-CN" altLang="en-US" sz="1800" dirty="0"/>
              <a:t>在供电电压和环境条件变化的情况下具有更</a:t>
            </a:r>
            <a:r>
              <a:rPr lang="zh-CN" altLang="en-US" sz="1800" dirty="0">
                <a:solidFill>
                  <a:schemeClr val="accent4">
                    <a:lumMod val="60000"/>
                    <a:lumOff val="40000"/>
                  </a:schemeClr>
                </a:solidFill>
              </a:rPr>
              <a:t>强健壮性</a:t>
            </a:r>
            <a:r>
              <a:rPr lang="zh-CN" altLang="en-US" sz="1800" dirty="0"/>
              <a:t>（抵消影响）</a:t>
            </a:r>
            <a:endParaRPr lang="en-US" altLang="zh-CN" sz="1800" dirty="0"/>
          </a:p>
          <a:p>
            <a:pPr lvl="1" algn="just">
              <a:lnSpc>
                <a:spcPct val="150000"/>
              </a:lnSpc>
              <a:spcBef>
                <a:spcPts val="0"/>
              </a:spcBef>
            </a:pPr>
            <a:r>
              <a:rPr lang="zh-CN" altLang="en-US" sz="1800" dirty="0">
                <a:sym typeface="Wingdings 2" panose="05020102010507070707" pitchFamily="18" charset="2"/>
              </a:rPr>
              <a:t>缺点：该结构由于涉及放大器、</a:t>
            </a:r>
            <a:r>
              <a:rPr lang="en-US" altLang="zh-CN" sz="1800" dirty="0">
                <a:sym typeface="Wingdings 2" panose="05020102010507070707" pitchFamily="18" charset="2"/>
              </a:rPr>
              <a:t>VCO</a:t>
            </a:r>
            <a:r>
              <a:rPr lang="zh-CN" altLang="en-US" sz="1800" dirty="0">
                <a:sym typeface="Wingdings 2" panose="05020102010507070707" pitchFamily="18" charset="2"/>
              </a:rPr>
              <a:t>等模拟器件，因此</a:t>
            </a:r>
            <a:r>
              <a:rPr lang="zh-CN" altLang="en-US" sz="1800" dirty="0">
                <a:solidFill>
                  <a:schemeClr val="accent4">
                    <a:lumMod val="60000"/>
                    <a:lumOff val="40000"/>
                  </a:schemeClr>
                </a:solidFill>
                <a:sym typeface="Wingdings 2" panose="05020102010507070707" pitchFamily="18" charset="2"/>
              </a:rPr>
              <a:t>无法在数字电路</a:t>
            </a:r>
            <a:r>
              <a:rPr lang="zh-CN" altLang="en-US" sz="1800" dirty="0">
                <a:sym typeface="Wingdings 2" panose="05020102010507070707" pitchFamily="18" charset="2"/>
              </a:rPr>
              <a:t>实现</a:t>
            </a:r>
            <a:endParaRPr lang="en-US" altLang="zh-CN" sz="1800" dirty="0"/>
          </a:p>
        </p:txBody>
      </p:sp>
      <p:pic>
        <p:nvPicPr>
          <p:cNvPr id="5" name="图片 4"/>
          <p:cNvPicPr>
            <a:picLocks noChangeAspect="1"/>
          </p:cNvPicPr>
          <p:nvPr/>
        </p:nvPicPr>
        <p:blipFill>
          <a:blip r:embed="rId2"/>
          <a:stretch>
            <a:fillRect/>
          </a:stretch>
        </p:blipFill>
        <p:spPr>
          <a:xfrm>
            <a:off x="2203626" y="3030036"/>
            <a:ext cx="7784747" cy="2838951"/>
          </a:xfrm>
          <a:prstGeom prst="rect">
            <a:avLst/>
          </a:prstGeom>
          <a:ln>
            <a:noFill/>
          </a:ln>
          <a:effectLst>
            <a:outerShdw blurRad="292100" dist="139700" dir="2700000" algn="tl" rotWithShape="0">
              <a:srgbClr val="333333">
                <a:alpha val="65000"/>
              </a:srgbClr>
            </a:outerShdw>
          </a:effectLst>
        </p:spPr>
      </p:pic>
      <p:sp>
        <p:nvSpPr>
          <p:cNvPr id="6" name="动作按钮: 后退或前一项 5">
            <a:hlinkClick r:id="" action="ppaction://hlinkshowjump?jump=lastslideviewed" highlightClick="1"/>
            <a:extLst>
              <a:ext uri="{FF2B5EF4-FFF2-40B4-BE49-F238E27FC236}">
                <a16:creationId xmlns:a16="http://schemas.microsoft.com/office/drawing/2014/main" id="{0C9FEEA2-A3D1-473E-9D34-38F830D09831}"/>
              </a:ext>
            </a:extLst>
          </p:cNvPr>
          <p:cNvSpPr/>
          <p:nvPr/>
        </p:nvSpPr>
        <p:spPr>
          <a:xfrm>
            <a:off x="11204652" y="5733641"/>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61783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B811880-A0AD-4719-BC28-090490542B17}"/>
              </a:ext>
            </a:extLst>
          </p:cNvPr>
          <p:cNvSpPr>
            <a:spLocks noGrp="1"/>
          </p:cNvSpPr>
          <p:nvPr>
            <p:ph type="title"/>
          </p:nvPr>
        </p:nvSpPr>
        <p:spPr>
          <a:xfrm>
            <a:off x="577850" y="249067"/>
            <a:ext cx="8643848" cy="480131"/>
          </a:xfrm>
        </p:spPr>
        <p:txBody>
          <a:bodyPr/>
          <a:lstStyle/>
          <a:p>
            <a:r>
              <a:rPr lang="zh-CN" altLang="en-US" dirty="0"/>
              <a:t>基于亚稳态的</a:t>
            </a:r>
            <a:r>
              <a:rPr lang="en-US" altLang="zh-CN" dirty="0"/>
              <a:t>TRNG</a:t>
            </a:r>
            <a:endParaRPr lang="zh-CN" altLang="en-US" dirty="0"/>
          </a:p>
        </p:txBody>
      </p:sp>
      <p:pic>
        <p:nvPicPr>
          <p:cNvPr id="5" name="图片 4"/>
          <p:cNvPicPr>
            <a:picLocks noChangeAspect="1"/>
          </p:cNvPicPr>
          <p:nvPr/>
        </p:nvPicPr>
        <p:blipFill>
          <a:blip r:embed="rId2"/>
          <a:stretch>
            <a:fillRect/>
          </a:stretch>
        </p:blipFill>
        <p:spPr>
          <a:xfrm>
            <a:off x="7583049" y="3346964"/>
            <a:ext cx="2521058" cy="2594487"/>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6" name="内容占位符 1">
                <a:extLst>
                  <a:ext uri="{FF2B5EF4-FFF2-40B4-BE49-F238E27FC236}">
                    <a16:creationId xmlns:a16="http://schemas.microsoft.com/office/drawing/2014/main" id="{0B8817E3-E29D-4F14-917A-2D194598DB05}"/>
                  </a:ext>
                </a:extLst>
              </p:cNvPr>
              <p:cNvSpPr txBox="1">
                <a:spLocks/>
              </p:cNvSpPr>
              <p:nvPr/>
            </p:nvSpPr>
            <p:spPr bwMode="auto">
              <a:xfrm>
                <a:off x="822325" y="845082"/>
                <a:ext cx="10547350" cy="218335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sp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hangingPunct="0">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ea typeface="微软雅黑" panose="020B0503020204020204" pitchFamily="34" charset="-122"/>
                  </a:rPr>
                  <a:t>原理</a:t>
                </a:r>
                <a:r>
                  <a:rPr lang="zh-CN" altLang="en-US" sz="2000" dirty="0">
                    <a:solidFill>
                      <a:prstClr val="black"/>
                    </a:solidFill>
                    <a:latin typeface="Times New Roman" panose="02020603050405020304" pitchFamily="18" charset="0"/>
                    <a:ea typeface="微软雅黑" panose="020B0503020204020204" pitchFamily="34" charset="-122"/>
                  </a:rPr>
                  <a:t>：</a:t>
                </a:r>
                <a:r>
                  <a:rPr lang="zh-CN" altLang="en-US" sz="2000" dirty="0"/>
                  <a:t>触发器捕捉到的信号位置，并非是确定的电平状态</a:t>
                </a:r>
                <a:r>
                  <a:rPr lang="en-US" altLang="zh-CN" sz="2000" dirty="0"/>
                  <a:t>(0</a:t>
                </a:r>
                <a:r>
                  <a:rPr lang="zh-CN" altLang="en-US" sz="2000" dirty="0"/>
                  <a:t>或</a:t>
                </a:r>
                <a:r>
                  <a:rPr lang="en-US" altLang="zh-CN" sz="2000" dirty="0"/>
                  <a:t>1)</a:t>
                </a:r>
                <a:r>
                  <a:rPr lang="zh-CN" altLang="en-US" sz="2000" dirty="0"/>
                  <a:t>，而是沿上的</a:t>
                </a:r>
                <a:r>
                  <a:rPr lang="zh-CN" altLang="en-US" sz="2000" dirty="0">
                    <a:solidFill>
                      <a:schemeClr val="accent4">
                        <a:lumMod val="60000"/>
                        <a:lumOff val="40000"/>
                      </a:schemeClr>
                    </a:solidFill>
                  </a:rPr>
                  <a:t>临界状态</a:t>
                </a:r>
                <a:endParaRPr lang="en-US" altLang="zh-CN" sz="2000" dirty="0">
                  <a:solidFill>
                    <a:schemeClr val="accent4">
                      <a:lumMod val="60000"/>
                      <a:lumOff val="40000"/>
                    </a:schemeClr>
                  </a:solidFill>
                  <a:latin typeface="Times New Roman" panose="02020603050405020304" pitchFamily="18" charset="0"/>
                  <a:ea typeface="微软雅黑" panose="020B0503020204020204" pitchFamily="34" charset="-122"/>
                </a:endParaRPr>
              </a:p>
              <a:p>
                <a:pPr lvl="1" algn="just">
                  <a:lnSpc>
                    <a:spcPct val="150000"/>
                  </a:lnSpc>
                  <a:spcBef>
                    <a:spcPts val="0"/>
                  </a:spcBef>
                </a:pPr>
                <a:r>
                  <a:rPr lang="zh-CN" altLang="en-US" sz="1800" dirty="0"/>
                  <a:t>利用</a:t>
                </a:r>
                <a:r>
                  <a:rPr lang="en-US" altLang="zh-CN" sz="1800" dirty="0">
                    <a:solidFill>
                      <a:schemeClr val="accent4">
                        <a:lumMod val="60000"/>
                        <a:lumOff val="40000"/>
                      </a:schemeClr>
                    </a:solidFill>
                  </a:rPr>
                  <a:t>RS</a:t>
                </a:r>
                <a:r>
                  <a:rPr lang="zh-CN" altLang="en-US" sz="1800" dirty="0">
                    <a:solidFill>
                      <a:schemeClr val="accent4">
                        <a:lumMod val="60000"/>
                        <a:lumOff val="40000"/>
                      </a:schemeClr>
                    </a:solidFill>
                  </a:rPr>
                  <a:t>锁存器</a:t>
                </a:r>
                <a:r>
                  <a:rPr lang="zh-CN" altLang="en-US" sz="1800" dirty="0"/>
                  <a:t>设计基于亚稳态技术的</a:t>
                </a:r>
                <a:r>
                  <a:rPr lang="en-US" altLang="zh-CN" sz="1800" dirty="0"/>
                  <a:t>TRNG</a:t>
                </a:r>
                <a:r>
                  <a:rPr lang="zh-CN" altLang="en-US" sz="1800" dirty="0"/>
                  <a:t>：当时钟</a:t>
                </a:r>
                <a:r>
                  <a:rPr lang="en-US" altLang="zh-CN" sz="1800" dirty="0"/>
                  <a:t>CLK</a:t>
                </a:r>
                <a:r>
                  <a:rPr lang="zh-CN" altLang="en-US" sz="1800" dirty="0"/>
                  <a:t>的</a:t>
                </a:r>
                <a:r>
                  <a:rPr lang="zh-CN" altLang="en-US" sz="1800" dirty="0">
                    <a:solidFill>
                      <a:schemeClr val="accent4">
                        <a:lumMod val="60000"/>
                        <a:lumOff val="40000"/>
                      </a:schemeClr>
                    </a:solidFill>
                  </a:rPr>
                  <a:t>上升沿到达时</a:t>
                </a:r>
                <a:r>
                  <a:rPr lang="zh-CN" altLang="en-US" sz="1800" dirty="0"/>
                  <a:t>，</a:t>
                </a:r>
                <a:r>
                  <a:rPr lang="en-US" altLang="zh-CN" sz="1800" dirty="0"/>
                  <a:t>RS</a:t>
                </a:r>
                <a:r>
                  <a:rPr lang="zh-CN" altLang="en-US" sz="1800" dirty="0"/>
                  <a:t>锁存器的输出状态</a:t>
                </a:r>
                <a:r>
                  <a:rPr lang="zh-CN" altLang="en-US" sz="1800" dirty="0">
                    <a:solidFill>
                      <a:schemeClr val="accent4">
                        <a:lumMod val="60000"/>
                        <a:lumOff val="40000"/>
                      </a:schemeClr>
                    </a:solidFill>
                  </a:rPr>
                  <a:t>出现两个可能的状态</a:t>
                </a:r>
                <a:r>
                  <a:rPr lang="en-US" altLang="zh-CN" sz="1800" dirty="0"/>
                  <a:t>—(</a:t>
                </a:r>
                <a: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a:t>Q</a:t>
                </a:r>
                <a:r>
                  <a:rPr lang="en-US" altLang="zh-CN" sz="1800" dirty="0"/>
                  <a:t>,</a:t>
                </a:r>
                <a14:m>
                  <m:oMath xmlns:m="http://schemas.openxmlformats.org/officeDocument/2006/math">
                    <m:acc>
                      <m:accPr>
                        <m:chr m:val="̅"/>
                        <m:ctrlPr>
                          <a:rPr lang="en-US" altLang="zh-CN" sz="1800" i="1" dirty="0">
                            <a:latin typeface="Cambria Math" panose="02040503050406030204" pitchFamily="18" charset="0"/>
                          </a:rPr>
                        </m:ctrlPr>
                      </m:accPr>
                      <m:e>
                        <m:r>
                          <a:rPr lang="en-US" altLang="zh-CN" sz="1800" i="1" dirty="0">
                            <a:latin typeface="Cambria Math" panose="02040503050406030204" pitchFamily="18" charset="0"/>
                          </a:rPr>
                          <m:t>𝑄</m:t>
                        </m:r>
                      </m:e>
                    </m:acc>
                  </m:oMath>
                </a14:m>
                <a:r>
                  <a:rPr lang="en-US" altLang="zh-CN" sz="1800" dirty="0"/>
                  <a:t>)=(0,1)</a:t>
                </a:r>
                <a:r>
                  <a:rPr lang="zh-CN" altLang="en-US" sz="1800" dirty="0"/>
                  <a:t>或</a:t>
                </a:r>
                <a:r>
                  <a:rPr lang="en-US" altLang="zh-CN" sz="1800" dirty="0"/>
                  <a:t>(1,0)</a:t>
                </a:r>
                <a:r>
                  <a:rPr lang="zh-CN" altLang="en-US" sz="1800" dirty="0"/>
                  <a:t>，由于这两种确定的状态在采样位置随机存在，那么输出变得随机</a:t>
                </a:r>
                <a:endParaRPr lang="en-US" altLang="zh-CN" sz="1800" dirty="0"/>
              </a:p>
              <a:p>
                <a:pPr lvl="1" algn="just">
                  <a:lnSpc>
                    <a:spcPct val="150000"/>
                  </a:lnSpc>
                  <a:spcBef>
                    <a:spcPts val="0"/>
                  </a:spcBef>
                </a:pPr>
                <a:r>
                  <a:rPr lang="zh-CN" altLang="en-US" sz="1800" dirty="0"/>
                  <a:t>亚稳态的设计通常容易受到周围环境的影响导致输出序列质量不稳定</a:t>
                </a:r>
                <a:endParaRPr lang="en-US" altLang="zh-CN" sz="1800" dirty="0"/>
              </a:p>
            </p:txBody>
          </p:sp>
        </mc:Choice>
        <mc:Fallback xmlns="">
          <p:sp>
            <p:nvSpPr>
              <p:cNvPr id="6" name="内容占位符 1">
                <a:extLst>
                  <a:ext uri="{FF2B5EF4-FFF2-40B4-BE49-F238E27FC236}">
                    <a16:creationId xmlns:a16="http://schemas.microsoft.com/office/drawing/2014/main" id="{0B8817E3-E29D-4F14-917A-2D194598DB05}"/>
                  </a:ext>
                </a:extLst>
              </p:cNvPr>
              <p:cNvSpPr txBox="1">
                <a:spLocks noRot="1" noChangeAspect="1" noMove="1" noResize="1" noEditPoints="1" noAdjustHandles="1" noChangeArrowheads="1" noChangeShapeType="1" noTextEdit="1"/>
              </p:cNvSpPr>
              <p:nvPr/>
            </p:nvSpPr>
            <p:spPr bwMode="auto">
              <a:xfrm>
                <a:off x="822325" y="845082"/>
                <a:ext cx="10547350" cy="2183355"/>
              </a:xfrm>
              <a:prstGeom prst="rect">
                <a:avLst/>
              </a:prstGeom>
              <a:blipFill>
                <a:blip r:embed="rId3"/>
                <a:stretch>
                  <a:fillRect l="-520" r="-462" b="-36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320D3F7-79BA-4FD7-8944-D29E5E99F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519" y="3346964"/>
            <a:ext cx="4064696" cy="2594487"/>
          </a:xfrm>
          <a:prstGeom prst="rect">
            <a:avLst/>
          </a:prstGeom>
          <a:ln>
            <a:noFill/>
          </a:ln>
          <a:effectLst>
            <a:outerShdw blurRad="292100" dist="139700" dir="2700000" algn="tl" rotWithShape="0">
              <a:srgbClr val="333333">
                <a:alpha val="65000"/>
              </a:srgbClr>
            </a:outerShdw>
          </a:effectLst>
        </p:spPr>
      </p:pic>
      <p:sp>
        <p:nvSpPr>
          <p:cNvPr id="8" name="动作按钮: 后退或前一项 7">
            <a:hlinkClick r:id="" action="ppaction://hlinkshowjump?jump=lastslideviewed" highlightClick="1"/>
            <a:extLst>
              <a:ext uri="{FF2B5EF4-FFF2-40B4-BE49-F238E27FC236}">
                <a16:creationId xmlns:a16="http://schemas.microsoft.com/office/drawing/2014/main" id="{F56D65CA-05FE-41FA-A7F1-9B3E0DF5AD74}"/>
              </a:ext>
            </a:extLst>
          </p:cNvPr>
          <p:cNvSpPr/>
          <p:nvPr/>
        </p:nvSpPr>
        <p:spPr>
          <a:xfrm>
            <a:off x="11204652" y="5733641"/>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50587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65C2B6-4765-400A-8C78-B5CE702507BF}"/>
              </a:ext>
            </a:extLst>
          </p:cNvPr>
          <p:cNvSpPr>
            <a:spLocks noGrp="1"/>
          </p:cNvSpPr>
          <p:nvPr>
            <p:ph type="title"/>
          </p:nvPr>
        </p:nvSpPr>
        <p:spPr/>
        <p:txBody>
          <a:bodyPr/>
          <a:lstStyle/>
          <a:p>
            <a:r>
              <a:rPr lang="zh-CN" altLang="en-US" dirty="0"/>
              <a:t>基于混沌现象的</a:t>
            </a:r>
            <a:r>
              <a:rPr lang="en-US" altLang="zh-CN" dirty="0"/>
              <a:t>TRNG</a:t>
            </a:r>
          </a:p>
        </p:txBody>
      </p:sp>
      <p:pic>
        <p:nvPicPr>
          <p:cNvPr id="4" name="图片 3"/>
          <p:cNvPicPr>
            <a:picLocks noChangeAspect="1"/>
          </p:cNvPicPr>
          <p:nvPr/>
        </p:nvPicPr>
        <p:blipFill>
          <a:blip r:embed="rId2"/>
          <a:stretch>
            <a:fillRect/>
          </a:stretch>
        </p:blipFill>
        <p:spPr>
          <a:xfrm>
            <a:off x="3123450" y="2966237"/>
            <a:ext cx="5404601" cy="2590224"/>
          </a:xfrm>
          <a:prstGeom prst="rect">
            <a:avLst/>
          </a:prstGeom>
          <a:ln>
            <a:noFill/>
          </a:ln>
          <a:effectLst>
            <a:outerShdw blurRad="292100" dist="139700" dir="2700000" algn="tl" rotWithShape="0">
              <a:srgbClr val="333333">
                <a:alpha val="65000"/>
              </a:srgbClr>
            </a:outerShdw>
          </a:effectLst>
        </p:spPr>
      </p:pic>
      <p:sp>
        <p:nvSpPr>
          <p:cNvPr id="6" name="内容占位符 1">
            <a:extLst>
              <a:ext uri="{FF2B5EF4-FFF2-40B4-BE49-F238E27FC236}">
                <a16:creationId xmlns:a16="http://schemas.microsoft.com/office/drawing/2014/main" id="{145373F3-77B4-4CDA-8FDF-B9E4C4CE5F45}"/>
              </a:ext>
            </a:extLst>
          </p:cNvPr>
          <p:cNvSpPr txBox="1">
            <a:spLocks/>
          </p:cNvSpPr>
          <p:nvPr/>
        </p:nvSpPr>
        <p:spPr bwMode="auto">
          <a:xfrm>
            <a:off x="822325" y="845082"/>
            <a:ext cx="10547350" cy="175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hangingPunct="0">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ea typeface="微软雅黑" panose="020B0503020204020204" pitchFamily="34" charset="-122"/>
              </a:rPr>
              <a:t>原理</a:t>
            </a:r>
            <a:r>
              <a:rPr lang="zh-CN" altLang="en-US" sz="2000" dirty="0">
                <a:solidFill>
                  <a:prstClr val="black"/>
                </a:solidFill>
                <a:latin typeface="Times New Roman" panose="02020603050405020304" pitchFamily="18" charset="0"/>
                <a:ea typeface="微软雅黑" panose="020B0503020204020204" pitchFamily="34" charset="-122"/>
              </a:rPr>
              <a:t>：</a:t>
            </a:r>
            <a:r>
              <a:rPr lang="zh-CN" altLang="en-US" sz="2000" dirty="0"/>
              <a:t>将</a:t>
            </a:r>
            <a:r>
              <a:rPr lang="zh-CN" altLang="en-US" sz="2000" dirty="0">
                <a:solidFill>
                  <a:schemeClr val="accent4">
                    <a:lumMod val="60000"/>
                    <a:lumOff val="40000"/>
                  </a:schemeClr>
                </a:solidFill>
              </a:rPr>
              <a:t>随机性噪声</a:t>
            </a:r>
            <a:r>
              <a:rPr lang="zh-CN" altLang="en-US" sz="2000" dirty="0"/>
              <a:t>产生的</a:t>
            </a:r>
            <a:r>
              <a:rPr lang="zh-CN" altLang="en-US" sz="2000" dirty="0">
                <a:solidFill>
                  <a:schemeClr val="accent4">
                    <a:lumMod val="60000"/>
                    <a:lumOff val="40000"/>
                  </a:schemeClr>
                </a:solidFill>
              </a:rPr>
              <a:t>微小</a:t>
            </a:r>
            <a:r>
              <a:rPr lang="zh-CN" altLang="en-US" sz="2000" dirty="0"/>
              <a:t>扰动来作为混沌系统的</a:t>
            </a:r>
            <a:r>
              <a:rPr lang="zh-CN" altLang="en-US" sz="2000" dirty="0">
                <a:solidFill>
                  <a:schemeClr val="accent4">
                    <a:lumMod val="60000"/>
                    <a:lumOff val="40000"/>
                  </a:schemeClr>
                </a:solidFill>
              </a:rPr>
              <a:t>初始条件</a:t>
            </a:r>
            <a:r>
              <a:rPr lang="zh-CN" altLang="en-US" sz="2000" dirty="0"/>
              <a:t>，系统的输出序列受到随机噪声的影响，表现出不可预测性，且会随着</a:t>
            </a:r>
            <a:r>
              <a:rPr lang="zh-CN" altLang="en-US" sz="2000" dirty="0">
                <a:solidFill>
                  <a:schemeClr val="accent4">
                    <a:lumMod val="60000"/>
                    <a:lumOff val="40000"/>
                  </a:schemeClr>
                </a:solidFill>
              </a:rPr>
              <a:t>迭代</a:t>
            </a:r>
            <a:r>
              <a:rPr lang="zh-CN" altLang="en-US" sz="2000" dirty="0"/>
              <a:t>轮数的增加而具有更好的不可预测性</a:t>
            </a:r>
            <a:endParaRPr lang="en-US" altLang="zh-CN" sz="2000" dirty="0">
              <a:solidFill>
                <a:schemeClr val="accent4">
                  <a:lumMod val="60000"/>
                  <a:lumOff val="40000"/>
                </a:schemeClr>
              </a:solidFill>
              <a:latin typeface="Times New Roman" panose="02020603050405020304" pitchFamily="18" charset="0"/>
              <a:ea typeface="微软雅黑" panose="020B0503020204020204" pitchFamily="34" charset="-122"/>
            </a:endParaRPr>
          </a:p>
          <a:p>
            <a:pPr lvl="1" algn="just">
              <a:lnSpc>
                <a:spcPct val="150000"/>
              </a:lnSpc>
              <a:spcBef>
                <a:spcPts val="0"/>
              </a:spcBef>
            </a:pPr>
            <a:r>
              <a:rPr lang="zh-CN" altLang="en-US" sz="1800" dirty="0"/>
              <a:t>不足：混沌电路在实现时存在</a:t>
            </a:r>
            <a:r>
              <a:rPr lang="zh-CN" altLang="en-US" sz="1800" dirty="0">
                <a:solidFill>
                  <a:schemeClr val="accent4">
                    <a:lumMod val="60000"/>
                    <a:lumOff val="40000"/>
                  </a:schemeClr>
                </a:solidFill>
              </a:rPr>
              <a:t>很多不稳定因素</a:t>
            </a:r>
            <a:r>
              <a:rPr lang="zh-CN" altLang="en-US" sz="1800" dirty="0"/>
              <a:t>，如上电或重启时，</a:t>
            </a:r>
            <a:r>
              <a:rPr lang="zh-CN" altLang="en-US" sz="1800" dirty="0">
                <a:solidFill>
                  <a:schemeClr val="accent4">
                    <a:lumMod val="60000"/>
                    <a:lumOff val="40000"/>
                  </a:schemeClr>
                </a:solidFill>
              </a:rPr>
              <a:t>初始电压</a:t>
            </a:r>
            <a:r>
              <a:rPr lang="zh-CN" altLang="en-US" sz="1800" dirty="0"/>
              <a:t>有可能被</a:t>
            </a:r>
            <a:r>
              <a:rPr lang="zh-CN" altLang="en-US" sz="1800" dirty="0">
                <a:solidFill>
                  <a:schemeClr val="accent4">
                    <a:lumMod val="60000"/>
                    <a:lumOff val="40000"/>
                  </a:schemeClr>
                </a:solidFill>
              </a:rPr>
              <a:t>锁死在低电平或高电平</a:t>
            </a:r>
            <a:r>
              <a:rPr lang="zh-CN" altLang="en-US" sz="1800" dirty="0"/>
              <a:t>，造成初始的微小扰动效果过差，影响随机数输出的质量</a:t>
            </a:r>
            <a:endParaRPr lang="en-US" altLang="zh-CN" sz="1800" dirty="0"/>
          </a:p>
        </p:txBody>
      </p:sp>
      <p:sp>
        <p:nvSpPr>
          <p:cNvPr id="7" name="动作按钮: 后退或前一项 6">
            <a:hlinkClick r:id="" action="ppaction://hlinkshowjump?jump=lastslideviewed" highlightClick="1"/>
            <a:extLst>
              <a:ext uri="{FF2B5EF4-FFF2-40B4-BE49-F238E27FC236}">
                <a16:creationId xmlns:a16="http://schemas.microsoft.com/office/drawing/2014/main" id="{FFBC134E-47AD-4494-94F3-7DEE4AEEA93D}"/>
              </a:ext>
            </a:extLst>
          </p:cNvPr>
          <p:cNvSpPr/>
          <p:nvPr/>
        </p:nvSpPr>
        <p:spPr>
          <a:xfrm>
            <a:off x="11217352" y="5886041"/>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86096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0924C35-C06A-43BF-8273-C9F1189680F4}"/>
              </a:ext>
            </a:extLst>
          </p:cNvPr>
          <p:cNvSpPr>
            <a:spLocks noGrp="1"/>
          </p:cNvSpPr>
          <p:nvPr>
            <p:ph type="title"/>
          </p:nvPr>
        </p:nvSpPr>
        <p:spPr>
          <a:xfrm>
            <a:off x="577850" y="249067"/>
            <a:ext cx="8643848" cy="480131"/>
          </a:xfrm>
        </p:spPr>
        <p:txBody>
          <a:bodyPr/>
          <a:lstStyle/>
          <a:p>
            <a:r>
              <a:rPr lang="zh-CN" altLang="en-US" dirty="0"/>
              <a:t>基于振荡采样的</a:t>
            </a:r>
            <a:r>
              <a:rPr lang="en-US" altLang="zh-CN" dirty="0"/>
              <a:t>TRNG</a:t>
            </a:r>
            <a:endParaRPr lang="zh-CN" altLang="en-US" dirty="0"/>
          </a:p>
        </p:txBody>
      </p:sp>
      <p:pic>
        <p:nvPicPr>
          <p:cNvPr id="5" name="图片 4"/>
          <p:cNvPicPr>
            <a:picLocks noChangeAspect="1"/>
          </p:cNvPicPr>
          <p:nvPr/>
        </p:nvPicPr>
        <p:blipFill>
          <a:blip r:embed="rId3"/>
          <a:stretch>
            <a:fillRect/>
          </a:stretch>
        </p:blipFill>
        <p:spPr>
          <a:xfrm>
            <a:off x="3291449" y="4140559"/>
            <a:ext cx="5930249" cy="1709764"/>
          </a:xfrm>
          <a:prstGeom prst="rect">
            <a:avLst/>
          </a:prstGeom>
          <a:ln>
            <a:noFill/>
          </a:ln>
          <a:effectLst>
            <a:outerShdw blurRad="292100" dist="139700" dir="2700000" algn="tl" rotWithShape="0">
              <a:srgbClr val="333333">
                <a:alpha val="65000"/>
              </a:srgbClr>
            </a:outerShdw>
          </a:effectLst>
        </p:spPr>
      </p:pic>
      <p:sp>
        <p:nvSpPr>
          <p:cNvPr id="6" name="内容占位符 1">
            <a:extLst>
              <a:ext uri="{FF2B5EF4-FFF2-40B4-BE49-F238E27FC236}">
                <a16:creationId xmlns:a16="http://schemas.microsoft.com/office/drawing/2014/main" id="{63CA8A2F-449C-4D61-9F0B-11B695E6B5B0}"/>
              </a:ext>
            </a:extLst>
          </p:cNvPr>
          <p:cNvSpPr txBox="1">
            <a:spLocks/>
          </p:cNvSpPr>
          <p:nvPr/>
        </p:nvSpPr>
        <p:spPr bwMode="auto">
          <a:xfrm>
            <a:off x="690970" y="883321"/>
            <a:ext cx="10547350" cy="322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hangingPunct="0">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ea typeface="微软雅黑" panose="020B0503020204020204" pitchFamily="34" charset="-122"/>
              </a:rPr>
              <a:t>原理</a:t>
            </a:r>
            <a:r>
              <a:rPr lang="zh-CN" altLang="en-US" sz="2000" dirty="0">
                <a:solidFill>
                  <a:prstClr val="black"/>
                </a:solidFill>
                <a:latin typeface="Times New Roman" panose="02020603050405020304" pitchFamily="18" charset="0"/>
                <a:ea typeface="微软雅黑" panose="020B0503020204020204" pitchFamily="34" charset="-122"/>
              </a:rPr>
              <a:t>：</a:t>
            </a:r>
            <a:r>
              <a:rPr lang="zh-CN" altLang="en-US" sz="2000" dirty="0"/>
              <a:t>由一个参考时钟（晶振</a:t>
            </a:r>
            <a:r>
              <a:rPr lang="en-US" altLang="zh-CN" sz="2000" dirty="0"/>
              <a:t>/</a:t>
            </a:r>
            <a:r>
              <a:rPr lang="zh-CN" altLang="en-US" sz="2000" dirty="0"/>
              <a:t>振荡器产生）采样另一个振荡信号（带抖动），采样位置或周期数具有不确定性</a:t>
            </a:r>
            <a:endParaRPr lang="en-US" altLang="zh-CN" sz="2000" dirty="0">
              <a:solidFill>
                <a:schemeClr val="accent4">
                  <a:lumMod val="60000"/>
                  <a:lumOff val="40000"/>
                </a:schemeClr>
              </a:solidFill>
              <a:latin typeface="Times New Roman" panose="02020603050405020304" pitchFamily="18" charset="0"/>
              <a:ea typeface="微软雅黑" panose="020B0503020204020204" pitchFamily="34" charset="-122"/>
            </a:endParaRPr>
          </a:p>
          <a:p>
            <a:pPr lvl="1" algn="just">
              <a:lnSpc>
                <a:spcPct val="150000"/>
              </a:lnSpc>
              <a:spcBef>
                <a:spcPts val="0"/>
              </a:spcBef>
            </a:pPr>
            <a:r>
              <a:rPr lang="zh-CN" altLang="en-US" sz="1800" dirty="0"/>
              <a:t>结构简洁、</a:t>
            </a:r>
            <a:r>
              <a:rPr lang="zh-CN" altLang="en-US" sz="1800" dirty="0">
                <a:solidFill>
                  <a:schemeClr val="accent4">
                    <a:lumMod val="60000"/>
                    <a:lumOff val="40000"/>
                  </a:schemeClr>
                </a:solidFill>
              </a:rPr>
              <a:t>易于硬件实现</a:t>
            </a:r>
            <a:r>
              <a:rPr lang="zh-CN" altLang="en-US" sz="1800" dirty="0"/>
              <a:t>且具有随机模型</a:t>
            </a:r>
            <a:endParaRPr lang="en-US" altLang="zh-CN" sz="1800" dirty="0"/>
          </a:p>
          <a:p>
            <a:pPr lvl="1" algn="just">
              <a:lnSpc>
                <a:spcPct val="150000"/>
              </a:lnSpc>
              <a:spcBef>
                <a:spcPts val="0"/>
              </a:spcBef>
            </a:pPr>
            <a:r>
              <a:rPr lang="zh-CN" altLang="en-US" sz="1800" dirty="0"/>
              <a:t>不足：输出速率慢</a:t>
            </a:r>
            <a:endParaRPr lang="en-US" altLang="zh-CN" sz="1800" dirty="0"/>
          </a:p>
          <a:p>
            <a:pPr lvl="1" algn="just">
              <a:lnSpc>
                <a:spcPct val="150000"/>
              </a:lnSpc>
              <a:spcBef>
                <a:spcPts val="0"/>
              </a:spcBef>
            </a:pPr>
            <a:r>
              <a:rPr lang="zh-CN" altLang="en-US" sz="1800" dirty="0"/>
              <a:t>为了提高抖动利用效率，常用方法有：</a:t>
            </a:r>
          </a:p>
          <a:p>
            <a:pPr lvl="2" algn="just">
              <a:lnSpc>
                <a:spcPct val="150000"/>
              </a:lnSpc>
              <a:spcBef>
                <a:spcPts val="0"/>
              </a:spcBef>
              <a:buFont typeface="Wingdings" panose="05000000000000000000" pitchFamily="2" charset="2"/>
              <a:buChar char="ü"/>
            </a:pPr>
            <a:r>
              <a:rPr lang="zh-CN" altLang="en-US" sz="1400" dirty="0"/>
              <a:t>设计新型的振荡环结构</a:t>
            </a:r>
          </a:p>
          <a:p>
            <a:pPr lvl="2" algn="just">
              <a:lnSpc>
                <a:spcPct val="150000"/>
              </a:lnSpc>
              <a:spcBef>
                <a:spcPts val="0"/>
              </a:spcBef>
              <a:buFont typeface="Wingdings" panose="05000000000000000000" pitchFamily="2" charset="2"/>
              <a:buChar char="ü"/>
            </a:pPr>
            <a:r>
              <a:rPr lang="zh-CN" altLang="en-US" sz="1400" dirty="0"/>
              <a:t>提高抖动分辨率</a:t>
            </a:r>
          </a:p>
          <a:p>
            <a:pPr lvl="2" algn="just">
              <a:lnSpc>
                <a:spcPct val="150000"/>
              </a:lnSpc>
              <a:spcBef>
                <a:spcPts val="0"/>
              </a:spcBef>
              <a:buFont typeface="Wingdings" panose="05000000000000000000" pitchFamily="2" charset="2"/>
              <a:buChar char="ü"/>
            </a:pPr>
            <a:r>
              <a:rPr lang="zh-CN" altLang="en-US" sz="1400" dirty="0"/>
              <a:t>增加采到抖动的概率</a:t>
            </a:r>
            <a:endParaRPr lang="en-US" altLang="zh-CN" sz="1400" dirty="0"/>
          </a:p>
        </p:txBody>
      </p:sp>
    </p:spTree>
    <p:extLst>
      <p:ext uri="{BB962C8B-B14F-4D97-AF65-F5344CB8AC3E}">
        <p14:creationId xmlns:p14="http://schemas.microsoft.com/office/powerpoint/2010/main" val="1320093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D853E6-66D5-4B66-9C5C-FD5492E76716}"/>
              </a:ext>
            </a:extLst>
          </p:cNvPr>
          <p:cNvSpPr>
            <a:spLocks noGrp="1"/>
          </p:cNvSpPr>
          <p:nvPr>
            <p:ph type="title"/>
          </p:nvPr>
        </p:nvSpPr>
        <p:spPr>
          <a:xfrm>
            <a:off x="577850" y="249067"/>
            <a:ext cx="8643848" cy="480131"/>
          </a:xfrm>
        </p:spPr>
        <p:txBody>
          <a:bodyPr/>
          <a:lstStyle/>
          <a:p>
            <a:r>
              <a:rPr lang="en-US" altLang="zh-CN" dirty="0"/>
              <a:t>TRNG</a:t>
            </a:r>
            <a:r>
              <a:rPr lang="zh-CN" altLang="en-US" dirty="0"/>
              <a:t>的后处理方法</a:t>
            </a:r>
          </a:p>
        </p:txBody>
      </p:sp>
      <p:sp>
        <p:nvSpPr>
          <p:cNvPr id="2" name="内容占位符 1"/>
          <p:cNvSpPr>
            <a:spLocks noGrp="1"/>
          </p:cNvSpPr>
          <p:nvPr>
            <p:ph idx="4294967295"/>
          </p:nvPr>
        </p:nvSpPr>
        <p:spPr>
          <a:xfrm>
            <a:off x="661386" y="2995541"/>
            <a:ext cx="9112250" cy="1289905"/>
          </a:xfrm>
        </p:spPr>
        <p:txBody>
          <a:bodyPr wrap="square">
            <a:spAutoFit/>
          </a:bodyPr>
          <a:lstStyle/>
          <a:p>
            <a:pPr lvl="1" algn="just">
              <a:lnSpc>
                <a:spcPct val="150000"/>
              </a:lnSpc>
              <a:spcBef>
                <a:spcPts val="0"/>
              </a:spcBef>
            </a:pPr>
            <a:r>
              <a:rPr lang="zh-CN" altLang="en-US" sz="1800" dirty="0"/>
              <a:t>（非重叠）异或后处理</a:t>
            </a:r>
            <a:endParaRPr lang="en-US" altLang="zh-CN" sz="1800" dirty="0">
              <a:solidFill>
                <a:schemeClr val="accent4">
                  <a:lumMod val="60000"/>
                  <a:lumOff val="40000"/>
                </a:schemeClr>
              </a:solidFill>
            </a:endParaRPr>
          </a:p>
          <a:p>
            <a:pPr lvl="1" algn="just">
              <a:lnSpc>
                <a:spcPct val="150000"/>
              </a:lnSpc>
              <a:spcBef>
                <a:spcPts val="0"/>
              </a:spcBef>
            </a:pPr>
            <a:r>
              <a:rPr lang="en-US" altLang="zh-CN" sz="1800" dirty="0"/>
              <a:t>Von </a:t>
            </a:r>
            <a:r>
              <a:rPr lang="en-US" altLang="zh-CN" sz="1800" dirty="0" err="1"/>
              <a:t>Nenumann</a:t>
            </a:r>
            <a:r>
              <a:rPr lang="zh-CN" altLang="en-US" sz="1800" dirty="0"/>
              <a:t>后处理</a:t>
            </a:r>
            <a:endParaRPr lang="en-US" altLang="zh-CN" sz="1800" dirty="0">
              <a:solidFill>
                <a:schemeClr val="accent4">
                  <a:lumMod val="60000"/>
                  <a:lumOff val="40000"/>
                </a:schemeClr>
              </a:solidFill>
            </a:endParaRPr>
          </a:p>
          <a:p>
            <a:pPr lvl="1" algn="just">
              <a:lnSpc>
                <a:spcPct val="150000"/>
              </a:lnSpc>
              <a:spcBef>
                <a:spcPts val="0"/>
              </a:spcBef>
            </a:pPr>
            <a:r>
              <a:rPr lang="zh-CN" altLang="en-US" sz="1800" dirty="0"/>
              <a:t>线性反馈移位寄存器</a:t>
            </a:r>
            <a:r>
              <a:rPr lang="en-US" altLang="zh-CN" sz="1800" dirty="0"/>
              <a:t>(LFSR)</a:t>
            </a:r>
            <a:r>
              <a:rPr lang="zh-CN" altLang="en-US" sz="1800" dirty="0"/>
              <a:t>后处理</a:t>
            </a:r>
            <a:endParaRPr lang="en-US" altLang="zh-CN" sz="1800" dirty="0">
              <a:solidFill>
                <a:schemeClr val="accent4">
                  <a:lumMod val="60000"/>
                  <a:lumOff val="40000"/>
                </a:schemeClr>
              </a:solidFill>
            </a:endParaRPr>
          </a:p>
        </p:txBody>
      </p:sp>
      <p:sp>
        <p:nvSpPr>
          <p:cNvPr id="5" name="文本框 4">
            <a:extLst>
              <a:ext uri="{FF2B5EF4-FFF2-40B4-BE49-F238E27FC236}">
                <a16:creationId xmlns:a16="http://schemas.microsoft.com/office/drawing/2014/main" id="{4F61B873-7526-4D0F-9F7C-52D8E263AD97}"/>
              </a:ext>
            </a:extLst>
          </p:cNvPr>
          <p:cNvSpPr txBox="1"/>
          <p:nvPr/>
        </p:nvSpPr>
        <p:spPr>
          <a:xfrm>
            <a:off x="468539" y="935646"/>
            <a:ext cx="10815637" cy="1960601"/>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rPr>
              <a:t>原因</a:t>
            </a:r>
            <a:r>
              <a:rPr lang="zh-CN" altLang="en-US" sz="2000" dirty="0">
                <a:solidFill>
                  <a:prstClr val="black"/>
                </a:solidFill>
                <a:latin typeface="Times New Roman" panose="02020603050405020304" pitchFamily="18" charset="0"/>
              </a:rPr>
              <a:t>：在容易受到物理条件影响，如芯片制造工艺、供电电压或环境温度变化</a:t>
            </a:r>
            <a:r>
              <a:rPr lang="en-US" altLang="zh-CN" sz="2000" dirty="0">
                <a:solidFill>
                  <a:prstClr val="black"/>
                </a:solidFill>
                <a:latin typeface="Times New Roman" panose="02020603050405020304" pitchFamily="18" charset="0"/>
              </a:rPr>
              <a:t>(PVT)</a:t>
            </a:r>
            <a:r>
              <a:rPr lang="zh-CN" altLang="en-US" sz="2000" dirty="0">
                <a:solidFill>
                  <a:prstClr val="black"/>
                </a:solidFill>
                <a:latin typeface="Times New Roman" panose="02020603050405020304" pitchFamily="18" charset="0"/>
              </a:rPr>
              <a:t>，经熵提取的序列可能存在一定缺陷，如</a:t>
            </a:r>
            <a:r>
              <a:rPr lang="en-US" altLang="zh-CN" sz="2000" dirty="0">
                <a:solidFill>
                  <a:prstClr val="black"/>
                </a:solidFill>
                <a:latin typeface="Times New Roman" panose="02020603050405020304" pitchFamily="18" charset="0"/>
              </a:rPr>
              <a:t>0/1</a:t>
            </a:r>
            <a:r>
              <a:rPr lang="zh-CN" altLang="en-US" sz="2000" dirty="0">
                <a:solidFill>
                  <a:prstClr val="black"/>
                </a:solidFill>
                <a:latin typeface="Times New Roman" panose="02020603050405020304" pitchFamily="18" charset="0"/>
              </a:rPr>
              <a:t>统计偏差</a:t>
            </a:r>
            <a:endParaRPr lang="en-US" altLang="zh-CN" sz="2000" dirty="0">
              <a:solidFill>
                <a:prstClr val="black"/>
              </a:solidFill>
              <a:latin typeface="Times New Roman" panose="02020603050405020304" pitchFamily="18" charset="0"/>
            </a:endParaRP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rPr>
              <a:t>目的</a:t>
            </a:r>
            <a:r>
              <a:rPr lang="zh-CN" altLang="en-US" sz="2000" dirty="0">
                <a:solidFill>
                  <a:prstClr val="black"/>
                </a:solidFill>
                <a:latin typeface="Times New Roman" panose="02020603050405020304" pitchFamily="18" charset="0"/>
              </a:rPr>
              <a:t>：提升输出比特率、改进统计性质</a:t>
            </a:r>
            <a:endParaRPr lang="en-US" altLang="zh-CN" sz="2000" dirty="0">
              <a:solidFill>
                <a:prstClr val="black"/>
              </a:solidFill>
              <a:latin typeface="Times New Roman" panose="02020603050405020304" pitchFamily="18" charset="0"/>
            </a:endParaRP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rPr>
              <a:t>常见方法</a:t>
            </a:r>
            <a:r>
              <a:rPr lang="zh-CN" altLang="en-US" sz="2000" dirty="0">
                <a:solidFill>
                  <a:prstClr val="black"/>
                </a:solidFill>
                <a:latin typeface="Times New Roman" panose="02020603050405020304" pitchFamily="18" charset="0"/>
              </a:rPr>
              <a:t>：</a:t>
            </a:r>
            <a:endParaRPr lang="en-US" altLang="zh-CN" sz="2000" dirty="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408502916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DFF57FE-8B80-4055-A7A2-3A04768C60D4}"/>
              </a:ext>
            </a:extLst>
          </p:cNvPr>
          <p:cNvSpPr>
            <a:spLocks noGrp="1"/>
          </p:cNvSpPr>
          <p:nvPr>
            <p:ph type="title"/>
          </p:nvPr>
        </p:nvSpPr>
        <p:spPr>
          <a:xfrm>
            <a:off x="577850" y="249067"/>
            <a:ext cx="8643848" cy="480131"/>
          </a:xfrm>
        </p:spPr>
        <p:txBody>
          <a:bodyPr/>
          <a:lstStyle/>
          <a:p>
            <a:r>
              <a:rPr lang="zh-CN" altLang="en-US" dirty="0"/>
              <a:t>（非重叠）异或后处理</a:t>
            </a:r>
          </a:p>
        </p:txBody>
      </p:sp>
      <p:sp>
        <p:nvSpPr>
          <p:cNvPr id="7" name="文本框 6">
            <a:extLst>
              <a:ext uri="{FF2B5EF4-FFF2-40B4-BE49-F238E27FC236}">
                <a16:creationId xmlns:a16="http://schemas.microsoft.com/office/drawing/2014/main" id="{BB5DCD20-F0D2-438B-AF84-208A6D583FBA}"/>
              </a:ext>
            </a:extLst>
          </p:cNvPr>
          <p:cNvSpPr txBox="1"/>
          <p:nvPr/>
        </p:nvSpPr>
        <p:spPr>
          <a:xfrm>
            <a:off x="468539" y="935646"/>
            <a:ext cx="10815637" cy="3068725"/>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rPr>
              <a:t>原理</a:t>
            </a:r>
            <a:r>
              <a:rPr lang="zh-CN" altLang="en-US" sz="2000" dirty="0">
                <a:solidFill>
                  <a:prstClr val="black"/>
                </a:solidFill>
                <a:latin typeface="Times New Roman" panose="02020603050405020304" pitchFamily="18" charset="0"/>
              </a:rPr>
              <a:t>：利用未处理序列中</a:t>
            </a:r>
            <a:r>
              <a:rPr lang="en-US" altLang="zh-CN" sz="2000" i="1" dirty="0">
                <a:solidFill>
                  <a:schemeClr val="accent4">
                    <a:lumMod val="60000"/>
                    <a:lumOff val="40000"/>
                  </a:schemeClr>
                </a:solidFill>
                <a:latin typeface="Times New Roman" panose="02020603050405020304" pitchFamily="18" charset="0"/>
              </a:rPr>
              <a:t>n</a:t>
            </a:r>
            <a:r>
              <a:rPr lang="zh-CN" altLang="en-US" sz="2000" dirty="0">
                <a:solidFill>
                  <a:schemeClr val="accent4">
                    <a:lumMod val="60000"/>
                    <a:lumOff val="40000"/>
                  </a:schemeClr>
                </a:solidFill>
                <a:latin typeface="Times New Roman" panose="02020603050405020304" pitchFamily="18" charset="0"/>
              </a:rPr>
              <a:t>比特之间的异或</a:t>
            </a:r>
            <a:r>
              <a:rPr lang="zh-CN" altLang="en-US" sz="2000" dirty="0">
                <a:solidFill>
                  <a:prstClr val="black"/>
                </a:solidFill>
                <a:latin typeface="Times New Roman" panose="02020603050405020304" pitchFamily="18" charset="0"/>
              </a:rPr>
              <a:t>操作产生</a:t>
            </a:r>
            <a:r>
              <a:rPr lang="en-US" altLang="zh-CN" sz="2000" dirty="0">
                <a:solidFill>
                  <a:prstClr val="black"/>
                </a:solidFill>
                <a:latin typeface="Times New Roman" panose="02020603050405020304" pitchFamily="18" charset="0"/>
              </a:rPr>
              <a:t>1</a:t>
            </a:r>
            <a:r>
              <a:rPr lang="zh-CN" altLang="en-US" sz="2000" dirty="0">
                <a:solidFill>
                  <a:prstClr val="black"/>
                </a:solidFill>
                <a:latin typeface="Times New Roman" panose="02020603050405020304" pitchFamily="18" charset="0"/>
              </a:rPr>
              <a:t>比特输出，第 </a:t>
            </a:r>
            <a:r>
              <a:rPr lang="en-US" altLang="zh-CN" sz="2000" i="1" dirty="0" err="1">
                <a:solidFill>
                  <a:prstClr val="black"/>
                </a:solidFill>
                <a:latin typeface="Times New Roman" panose="02020603050405020304" pitchFamily="18" charset="0"/>
              </a:rPr>
              <a:t>i</a:t>
            </a:r>
            <a:r>
              <a:rPr lang="en-US" altLang="zh-CN" sz="2000" i="1" dirty="0">
                <a:solidFill>
                  <a:prstClr val="black"/>
                </a:solidFill>
                <a:latin typeface="Times New Roman" panose="02020603050405020304" pitchFamily="18" charset="0"/>
              </a:rPr>
              <a:t> </a:t>
            </a:r>
            <a:r>
              <a:rPr lang="zh-CN" altLang="en-US" sz="2000" dirty="0">
                <a:solidFill>
                  <a:prstClr val="black"/>
                </a:solidFill>
                <a:latin typeface="Times New Roman" panose="02020603050405020304" pitchFamily="18" charset="0"/>
              </a:rPr>
              <a:t>输出比特的表达式为</a:t>
            </a:r>
            <a:endParaRPr lang="en-US" altLang="zh-CN" sz="2000" dirty="0">
              <a:solidFill>
                <a:prstClr val="black"/>
              </a:solidFill>
              <a:latin typeface="Times New Roman" panose="02020603050405020304" pitchFamily="18" charset="0"/>
            </a:endParaRPr>
          </a:p>
          <a:p>
            <a:pPr marL="0" lvl="1" algn="ctr" eaLnBrk="1">
              <a:lnSpc>
                <a:spcPct val="130000"/>
              </a:lnSpc>
              <a:spcBef>
                <a:spcPts val="600"/>
              </a:spcBef>
              <a:spcAft>
                <a:spcPts val="600"/>
              </a:spcAft>
              <a:buClr>
                <a:schemeClr val="tx2"/>
              </a:buClr>
            </a:pPr>
            <a:r>
              <a:rPr lang="zh-CN" altLang="en-US" sz="2000" dirty="0">
                <a:solidFill>
                  <a:prstClr val="black"/>
                </a:solidFill>
                <a:latin typeface="Times New Roman" panose="02020603050405020304" pitchFamily="18" charset="0"/>
              </a:rPr>
              <a:t>𝑦</a:t>
            </a:r>
            <a:r>
              <a:rPr lang="zh-CN" altLang="en-US" sz="2000" baseline="-25000" dirty="0">
                <a:solidFill>
                  <a:prstClr val="black"/>
                </a:solidFill>
                <a:latin typeface="Times New Roman" panose="02020603050405020304" pitchFamily="18" charset="0"/>
              </a:rPr>
              <a:t>𝑖</a:t>
            </a:r>
            <a:r>
              <a:rPr lang="en-US" altLang="zh-CN" sz="2000" dirty="0">
                <a:solidFill>
                  <a:prstClr val="black"/>
                </a:solidFill>
                <a:latin typeface="Times New Roman" panose="02020603050405020304" pitchFamily="18" charset="0"/>
              </a:rPr>
              <a:t>=</a:t>
            </a:r>
            <a:r>
              <a:rPr lang="zh-CN" altLang="en-US" sz="2000" dirty="0">
                <a:solidFill>
                  <a:prstClr val="black"/>
                </a:solidFill>
                <a:latin typeface="Times New Roman" panose="02020603050405020304" pitchFamily="18" charset="0"/>
              </a:rPr>
              <a:t>𝑥</a:t>
            </a:r>
            <a:r>
              <a:rPr lang="zh-CN" altLang="en-US" sz="2000" baseline="-25000" dirty="0">
                <a:solidFill>
                  <a:prstClr val="black"/>
                </a:solidFill>
                <a:latin typeface="Times New Roman" panose="02020603050405020304" pitchFamily="18" charset="0"/>
              </a:rPr>
              <a:t>𝑛𝑖</a:t>
            </a:r>
            <a:r>
              <a:rPr lang="en-US" altLang="zh-CN" sz="2000" dirty="0">
                <a:solidFill>
                  <a:prstClr val="black"/>
                </a:solidFill>
                <a:latin typeface="Times New Roman" panose="02020603050405020304" pitchFamily="18" charset="0"/>
              </a:rPr>
              <a:t>+</a:t>
            </a:r>
            <a:r>
              <a:rPr lang="zh-CN" altLang="en-US" sz="2000" dirty="0">
                <a:solidFill>
                  <a:prstClr val="black"/>
                </a:solidFill>
                <a:latin typeface="Times New Roman" panose="02020603050405020304" pitchFamily="18" charset="0"/>
              </a:rPr>
              <a:t>𝑥</a:t>
            </a:r>
            <a:r>
              <a:rPr lang="en-US" altLang="zh-CN" sz="2000" baseline="-25000" dirty="0">
                <a:solidFill>
                  <a:prstClr val="black"/>
                </a:solidFill>
                <a:latin typeface="Times New Roman" panose="02020603050405020304" pitchFamily="18" charset="0"/>
              </a:rPr>
              <a:t>(</a:t>
            </a:r>
            <a:r>
              <a:rPr lang="zh-CN" altLang="en-US" sz="2000" baseline="-25000" dirty="0">
                <a:solidFill>
                  <a:prstClr val="black"/>
                </a:solidFill>
                <a:latin typeface="Times New Roman" panose="02020603050405020304" pitchFamily="18" charset="0"/>
              </a:rPr>
              <a:t>𝑛𝑖</a:t>
            </a:r>
            <a:r>
              <a:rPr lang="en-US" altLang="zh-CN" sz="2000" baseline="-25000" dirty="0">
                <a:solidFill>
                  <a:prstClr val="black"/>
                </a:solidFill>
                <a:latin typeface="Times New Roman" panose="02020603050405020304" pitchFamily="18" charset="0"/>
              </a:rPr>
              <a:t>+1)</a:t>
            </a:r>
            <a:r>
              <a:rPr lang="en-US" altLang="zh-CN" sz="2000" dirty="0">
                <a:solidFill>
                  <a:prstClr val="black"/>
                </a:solidFill>
                <a:latin typeface="Times New Roman" panose="02020603050405020304" pitchFamily="18" charset="0"/>
              </a:rPr>
              <a:t>+…+</a:t>
            </a:r>
            <a:r>
              <a:rPr lang="zh-CN" altLang="en-US" sz="2000" dirty="0">
                <a:solidFill>
                  <a:prstClr val="black"/>
                </a:solidFill>
                <a:latin typeface="Times New Roman" panose="02020603050405020304" pitchFamily="18" charset="0"/>
              </a:rPr>
              <a:t>𝑥</a:t>
            </a:r>
            <a:r>
              <a:rPr lang="en-US" altLang="zh-CN" sz="2000" baseline="-25000" dirty="0">
                <a:solidFill>
                  <a:prstClr val="black"/>
                </a:solidFill>
                <a:latin typeface="Times New Roman" panose="02020603050405020304" pitchFamily="18" charset="0"/>
              </a:rPr>
              <a:t>(</a:t>
            </a:r>
            <a:r>
              <a:rPr lang="zh-CN" altLang="en-US" sz="2000" baseline="-25000" dirty="0">
                <a:solidFill>
                  <a:prstClr val="black"/>
                </a:solidFill>
                <a:latin typeface="Times New Roman" panose="02020603050405020304" pitchFamily="18" charset="0"/>
              </a:rPr>
              <a:t>𝑛𝑖</a:t>
            </a:r>
            <a:r>
              <a:rPr lang="en-US" altLang="zh-CN" sz="2000" baseline="-25000" dirty="0">
                <a:solidFill>
                  <a:prstClr val="black"/>
                </a:solidFill>
                <a:latin typeface="Times New Roman" panose="02020603050405020304" pitchFamily="18" charset="0"/>
              </a:rPr>
              <a:t>+(</a:t>
            </a:r>
            <a:r>
              <a:rPr lang="zh-CN" altLang="en-US" sz="2000" baseline="-25000" dirty="0">
                <a:solidFill>
                  <a:prstClr val="black"/>
                </a:solidFill>
                <a:latin typeface="Times New Roman" panose="02020603050405020304" pitchFamily="18" charset="0"/>
              </a:rPr>
              <a:t>𝑛−</a:t>
            </a:r>
            <a:r>
              <a:rPr lang="en-US" altLang="zh-CN" sz="2000" baseline="-25000" dirty="0">
                <a:solidFill>
                  <a:prstClr val="black"/>
                </a:solidFill>
                <a:latin typeface="Times New Roman" panose="02020603050405020304" pitchFamily="18" charset="0"/>
              </a:rPr>
              <a:t>1) )</a:t>
            </a:r>
            <a:r>
              <a:rPr lang="en-US" altLang="zh-CN" sz="2000" dirty="0">
                <a:solidFill>
                  <a:prstClr val="black"/>
                </a:solidFill>
                <a:latin typeface="Times New Roman" panose="02020603050405020304" pitchFamily="18" charset="0"/>
              </a:rPr>
              <a:t> </a:t>
            </a:r>
            <a:r>
              <a:rPr lang="zh-CN" altLang="en-US" sz="2000" dirty="0">
                <a:solidFill>
                  <a:prstClr val="black"/>
                </a:solidFill>
                <a:latin typeface="Times New Roman" panose="02020603050405020304" pitchFamily="18" charset="0"/>
              </a:rPr>
              <a:t>𝑚𝑜𝑑 </a:t>
            </a:r>
            <a:r>
              <a:rPr lang="en-US" altLang="zh-CN" sz="2000" dirty="0">
                <a:solidFill>
                  <a:prstClr val="black"/>
                </a:solidFill>
                <a:latin typeface="Times New Roman" panose="02020603050405020304" pitchFamily="18" charset="0"/>
              </a:rPr>
              <a:t>2</a:t>
            </a: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rPr>
              <a:t>特点</a:t>
            </a:r>
            <a:r>
              <a:rPr lang="zh-CN" altLang="en-US" sz="2000" dirty="0">
                <a:solidFill>
                  <a:prstClr val="black"/>
                </a:solidFill>
                <a:latin typeface="Times New Roman" panose="02020603050405020304" pitchFamily="18" charset="0"/>
              </a:rPr>
              <a:t>：</a:t>
            </a:r>
            <a:endParaRPr lang="en-US" altLang="zh-CN" sz="2000" dirty="0">
              <a:solidFill>
                <a:prstClr val="black"/>
              </a:solidFill>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Ø"/>
            </a:pPr>
            <a:r>
              <a:rPr lang="zh-CN" altLang="en-US" sz="2000" dirty="0">
                <a:solidFill>
                  <a:prstClr val="black"/>
                </a:solidFill>
                <a:latin typeface="Times New Roman" panose="02020603050405020304" pitchFamily="18" charset="0"/>
              </a:rPr>
              <a:t>以</a:t>
            </a:r>
            <a:r>
              <a:rPr lang="zh-CN" altLang="en-US" sz="2000" dirty="0">
                <a:solidFill>
                  <a:schemeClr val="accent4">
                    <a:lumMod val="60000"/>
                    <a:lumOff val="40000"/>
                  </a:schemeClr>
                </a:solidFill>
                <a:latin typeface="Times New Roman" panose="02020603050405020304" pitchFamily="18" charset="0"/>
              </a:rPr>
              <a:t>降低</a:t>
            </a:r>
            <a:r>
              <a:rPr lang="zh-CN" altLang="en-US" sz="2000" dirty="0">
                <a:solidFill>
                  <a:prstClr val="black"/>
                </a:solidFill>
                <a:latin typeface="Times New Roman" panose="02020603050405020304" pitchFamily="18" charset="0"/>
              </a:rPr>
              <a:t>发生器输出</a:t>
            </a:r>
            <a:r>
              <a:rPr lang="zh-CN" altLang="en-US" sz="2000" dirty="0">
                <a:solidFill>
                  <a:schemeClr val="accent4">
                    <a:lumMod val="60000"/>
                    <a:lumOff val="40000"/>
                  </a:schemeClr>
                </a:solidFill>
                <a:latin typeface="Times New Roman" panose="02020603050405020304" pitchFamily="18" charset="0"/>
              </a:rPr>
              <a:t>速率为代价</a:t>
            </a:r>
            <a:r>
              <a:rPr lang="zh-CN" altLang="en-US" sz="2000" dirty="0">
                <a:solidFill>
                  <a:prstClr val="black"/>
                </a:solidFill>
                <a:latin typeface="Times New Roman" panose="02020603050405020304" pitchFamily="18" charset="0"/>
              </a:rPr>
              <a:t>，</a:t>
            </a:r>
            <a:r>
              <a:rPr lang="zh-CN" altLang="en-US" sz="2000" dirty="0">
                <a:solidFill>
                  <a:schemeClr val="accent4">
                    <a:lumMod val="60000"/>
                    <a:lumOff val="40000"/>
                  </a:schemeClr>
                </a:solidFill>
                <a:latin typeface="Times New Roman" panose="02020603050405020304" pitchFamily="18" charset="0"/>
              </a:rPr>
              <a:t>提升</a:t>
            </a:r>
            <a:r>
              <a:rPr lang="zh-CN" altLang="en-US" sz="2000" dirty="0">
                <a:solidFill>
                  <a:prstClr val="black"/>
                </a:solidFill>
                <a:latin typeface="Times New Roman" panose="02020603050405020304" pitchFamily="18" charset="0"/>
              </a:rPr>
              <a:t>了序列的</a:t>
            </a:r>
            <a:r>
              <a:rPr lang="zh-CN" altLang="en-US" sz="2000" dirty="0">
                <a:solidFill>
                  <a:schemeClr val="accent4">
                    <a:lumMod val="60000"/>
                    <a:lumOff val="40000"/>
                  </a:schemeClr>
                </a:solidFill>
                <a:latin typeface="Times New Roman" panose="02020603050405020304" pitchFamily="18" charset="0"/>
              </a:rPr>
              <a:t>统计性质</a:t>
            </a:r>
            <a:r>
              <a:rPr lang="zh-CN" altLang="en-US" sz="2000" dirty="0">
                <a:solidFill>
                  <a:prstClr val="black"/>
                </a:solidFill>
                <a:latin typeface="Times New Roman" panose="02020603050405020304" pitchFamily="18" charset="0"/>
              </a:rPr>
              <a:t>，且能将输出速率维持在一个</a:t>
            </a:r>
            <a:r>
              <a:rPr lang="zh-CN" altLang="en-US" sz="2000" dirty="0">
                <a:solidFill>
                  <a:schemeClr val="accent4">
                    <a:lumMod val="60000"/>
                    <a:lumOff val="40000"/>
                  </a:schemeClr>
                </a:solidFill>
                <a:latin typeface="Times New Roman" panose="02020603050405020304" pitchFamily="18" charset="0"/>
              </a:rPr>
              <a:t>常量</a:t>
            </a:r>
            <a:endParaRPr lang="en-US" altLang="zh-CN" sz="2000" dirty="0">
              <a:solidFill>
                <a:schemeClr val="accent4">
                  <a:lumMod val="60000"/>
                  <a:lumOff val="40000"/>
                </a:schemeClr>
              </a:solidFill>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Ø"/>
            </a:pPr>
            <a:r>
              <a:rPr lang="zh-CN" altLang="en-US" sz="2000" dirty="0"/>
              <a:t>吞吐率降低为</a:t>
            </a:r>
            <a:r>
              <a:rPr lang="en-US" altLang="zh-CN" sz="2000" dirty="0">
                <a:solidFill>
                  <a:schemeClr val="accent4">
                    <a:lumMod val="60000"/>
                    <a:lumOff val="40000"/>
                  </a:schemeClr>
                </a:solidFill>
              </a:rPr>
              <a:t>1/n</a:t>
            </a:r>
            <a:endParaRPr lang="en-US" altLang="zh-CN" sz="2000" dirty="0">
              <a:solidFill>
                <a:schemeClr val="accent4">
                  <a:lumMod val="60000"/>
                  <a:lumOff val="40000"/>
                </a:schemeClr>
              </a:solidFill>
              <a:latin typeface="Times New Roman" panose="02020603050405020304" pitchFamily="18" charset="0"/>
            </a:endParaRPr>
          </a:p>
        </p:txBody>
      </p:sp>
    </p:spTree>
    <p:extLst>
      <p:ext uri="{BB962C8B-B14F-4D97-AF65-F5344CB8AC3E}">
        <p14:creationId xmlns:p14="http://schemas.microsoft.com/office/powerpoint/2010/main" val="65754361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3B98789-70B0-4BF0-AA51-B17B48F36CF4}"/>
              </a:ext>
            </a:extLst>
          </p:cNvPr>
          <p:cNvSpPr>
            <a:spLocks noGrp="1"/>
          </p:cNvSpPr>
          <p:nvPr>
            <p:ph type="title"/>
          </p:nvPr>
        </p:nvSpPr>
        <p:spPr>
          <a:xfrm>
            <a:off x="577850" y="249067"/>
            <a:ext cx="8643848" cy="480131"/>
          </a:xfrm>
        </p:spPr>
        <p:txBody>
          <a:bodyPr/>
          <a:lstStyle/>
          <a:p>
            <a:r>
              <a:rPr lang="zh-CN" altLang="en-US" dirty="0"/>
              <a:t>冯</a:t>
            </a:r>
            <a:r>
              <a:rPr lang="zh-CN" altLang="en-US" dirty="0">
                <a:sym typeface="Wingdings 2" panose="05020102010507070707" pitchFamily="18" charset="2"/>
              </a:rPr>
              <a:t>诺依曼后处理</a:t>
            </a:r>
            <a:endParaRPr lang="zh-CN" altLang="en-US" dirty="0"/>
          </a:p>
        </p:txBody>
      </p:sp>
      <p:sp>
        <p:nvSpPr>
          <p:cNvPr id="7" name="文本框 6">
            <a:extLst>
              <a:ext uri="{FF2B5EF4-FFF2-40B4-BE49-F238E27FC236}">
                <a16:creationId xmlns:a16="http://schemas.microsoft.com/office/drawing/2014/main" id="{CA8070B3-335F-4AAD-BE4B-307F0F9DC7FB}"/>
              </a:ext>
            </a:extLst>
          </p:cNvPr>
          <p:cNvSpPr txBox="1"/>
          <p:nvPr/>
        </p:nvSpPr>
        <p:spPr>
          <a:xfrm>
            <a:off x="468539" y="808646"/>
            <a:ext cx="10815637" cy="5584734"/>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000" dirty="0">
                <a:solidFill>
                  <a:prstClr val="black"/>
                </a:solidFill>
                <a:latin typeface="Times New Roman" panose="02020603050405020304" pitchFamily="18" charset="0"/>
              </a:rPr>
              <a:t>1951</a:t>
            </a:r>
            <a:r>
              <a:rPr lang="zh-CN" altLang="en-US" sz="2000" dirty="0">
                <a:solidFill>
                  <a:prstClr val="black"/>
                </a:solidFill>
                <a:latin typeface="Times New Roman" panose="02020603050405020304" pitchFamily="18" charset="0"/>
              </a:rPr>
              <a:t>年，</a:t>
            </a:r>
            <a:r>
              <a:rPr lang="en-US" altLang="zh-CN" sz="2000" dirty="0">
                <a:solidFill>
                  <a:prstClr val="black"/>
                </a:solidFill>
                <a:latin typeface="Times New Roman" panose="02020603050405020304" pitchFamily="18" charset="0"/>
              </a:rPr>
              <a:t>Von Neumann</a:t>
            </a:r>
            <a:r>
              <a:rPr lang="zh-CN" altLang="en-US" sz="2000" dirty="0">
                <a:solidFill>
                  <a:prstClr val="black"/>
                </a:solidFill>
                <a:latin typeface="Times New Roman" panose="02020603050405020304" pitchFamily="18" charset="0"/>
              </a:rPr>
              <a:t>（冯诺依曼）描述了一个后处理方法，用于产生具有统计独立且均衡的比特序列</a:t>
            </a:r>
            <a:endParaRPr lang="en-US" altLang="zh-CN" sz="2000" dirty="0">
              <a:solidFill>
                <a:prstClr val="black"/>
              </a:solidFill>
              <a:latin typeface="Times New Roman" panose="02020603050405020304" pitchFamily="18" charset="0"/>
            </a:endParaRP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rPr>
              <a:t>原理</a:t>
            </a:r>
            <a:r>
              <a:rPr lang="zh-CN" altLang="en-US" sz="2000" dirty="0">
                <a:solidFill>
                  <a:prstClr val="black"/>
                </a:solidFill>
                <a:latin typeface="Times New Roman" panose="02020603050405020304" pitchFamily="18" charset="0"/>
              </a:rPr>
              <a:t>：假设输入是一个</a:t>
            </a:r>
            <a:r>
              <a:rPr lang="zh-CN" altLang="en-US" sz="2000" dirty="0">
                <a:solidFill>
                  <a:schemeClr val="accent4">
                    <a:lumMod val="60000"/>
                    <a:lumOff val="40000"/>
                  </a:schemeClr>
                </a:solidFill>
                <a:latin typeface="Times New Roman" panose="02020603050405020304" pitchFamily="18" charset="0"/>
              </a:rPr>
              <a:t>统计独立但不均衡的</a:t>
            </a:r>
            <a:r>
              <a:rPr lang="zh-CN" altLang="en-US" sz="2000" dirty="0">
                <a:solidFill>
                  <a:prstClr val="black"/>
                </a:solidFill>
                <a:latin typeface="Times New Roman" panose="02020603050405020304" pitchFamily="18" charset="0"/>
              </a:rPr>
              <a:t>序列，未处理序列比特“</a:t>
            </a:r>
            <a:r>
              <a:rPr lang="en-US" altLang="zh-CN" sz="2000" dirty="0">
                <a:solidFill>
                  <a:prstClr val="black"/>
                </a:solidFill>
                <a:latin typeface="Times New Roman" panose="02020603050405020304" pitchFamily="18" charset="0"/>
              </a:rPr>
              <a:t>0</a:t>
            </a:r>
            <a:r>
              <a:rPr lang="zh-CN" altLang="en-US" sz="2000" dirty="0">
                <a:solidFill>
                  <a:prstClr val="black"/>
                </a:solidFill>
                <a:latin typeface="Times New Roman" panose="02020603050405020304" pitchFamily="18" charset="0"/>
              </a:rPr>
              <a:t>”和“</a:t>
            </a:r>
            <a:r>
              <a:rPr lang="en-US" altLang="zh-CN" sz="2000" dirty="0">
                <a:solidFill>
                  <a:prstClr val="black"/>
                </a:solidFill>
                <a:latin typeface="Times New Roman" panose="02020603050405020304" pitchFamily="18" charset="0"/>
              </a:rPr>
              <a:t>1</a:t>
            </a:r>
            <a:r>
              <a:rPr lang="zh-CN" altLang="en-US" sz="2000" dirty="0">
                <a:solidFill>
                  <a:prstClr val="black"/>
                </a:solidFill>
                <a:latin typeface="Times New Roman" panose="02020603050405020304" pitchFamily="18" charset="0"/>
              </a:rPr>
              <a:t>”出现概率分别为 </a:t>
            </a:r>
            <a:r>
              <a:rPr lang="en-US" altLang="zh-CN" sz="2000" i="1" dirty="0">
                <a:solidFill>
                  <a:prstClr val="black"/>
                </a:solidFill>
                <a:latin typeface="Times New Roman" panose="02020603050405020304" pitchFamily="18" charset="0"/>
              </a:rPr>
              <a:t>p </a:t>
            </a:r>
            <a:r>
              <a:rPr lang="zh-CN" altLang="en-US" sz="2000" dirty="0">
                <a:solidFill>
                  <a:prstClr val="black"/>
                </a:solidFill>
                <a:latin typeface="Times New Roman" panose="02020603050405020304" pitchFamily="18" charset="0"/>
              </a:rPr>
              <a:t>和 </a:t>
            </a:r>
            <a:r>
              <a:rPr lang="en-US" altLang="zh-CN" sz="2000" i="1" dirty="0">
                <a:solidFill>
                  <a:prstClr val="black"/>
                </a:solidFill>
                <a:latin typeface="Times New Roman" panose="02020603050405020304" pitchFamily="18" charset="0"/>
              </a:rPr>
              <a:t>q </a:t>
            </a:r>
            <a:r>
              <a:rPr lang="en-US" altLang="zh-CN" sz="2000" dirty="0">
                <a:solidFill>
                  <a:prstClr val="black"/>
                </a:solidFill>
                <a:latin typeface="Times New Roman" panose="02020603050405020304" pitchFamily="18" charset="0"/>
              </a:rPr>
              <a:t>= 1- </a:t>
            </a:r>
            <a:r>
              <a:rPr lang="en-US" altLang="zh-CN" sz="2000" i="1" dirty="0">
                <a:solidFill>
                  <a:prstClr val="black"/>
                </a:solidFill>
                <a:latin typeface="Times New Roman" panose="02020603050405020304" pitchFamily="18" charset="0"/>
              </a:rPr>
              <a:t>p </a:t>
            </a:r>
            <a:r>
              <a:rPr lang="zh-CN" altLang="en-US" sz="2000" dirty="0">
                <a:solidFill>
                  <a:prstClr val="black"/>
                </a:solidFill>
                <a:latin typeface="Times New Roman" panose="02020603050405020304" pitchFamily="18" charset="0"/>
              </a:rPr>
              <a:t>，该后处理具体操作如下：</a:t>
            </a:r>
            <a:endParaRPr lang="en-US" altLang="zh-CN" sz="2000" dirty="0">
              <a:solidFill>
                <a:prstClr val="black"/>
              </a:solidFill>
              <a:latin typeface="Times New Roman" panose="02020603050405020304" pitchFamily="18" charset="0"/>
            </a:endParaRPr>
          </a:p>
          <a:p>
            <a:pPr marL="0" lvl="1" algn="ctr" eaLnBrk="1">
              <a:lnSpc>
                <a:spcPct val="130000"/>
              </a:lnSpc>
              <a:spcBef>
                <a:spcPts val="600"/>
              </a:spcBef>
              <a:spcAft>
                <a:spcPts val="600"/>
              </a:spcAft>
              <a:buClr>
                <a:schemeClr val="tx2"/>
              </a:buClr>
            </a:pPr>
            <a:r>
              <a:rPr lang="en-US" altLang="zh-CN" sz="2000" dirty="0">
                <a:solidFill>
                  <a:prstClr val="black"/>
                </a:solidFill>
                <a:latin typeface="Times New Roman" panose="02020603050405020304" pitchFamily="18" charset="0"/>
              </a:rPr>
              <a:t>00</a:t>
            </a:r>
            <a:r>
              <a:rPr lang="zh-CN" altLang="en-US" sz="20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λ</a:t>
            </a:r>
            <a:r>
              <a:rPr lang="zh-CN" altLang="en-US" sz="20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01</a:t>
            </a:r>
            <a:r>
              <a:rPr lang="zh-CN" altLang="en-US" sz="20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0</a:t>
            </a:r>
            <a:r>
              <a:rPr lang="zh-CN" altLang="en-US" sz="20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10</a:t>
            </a:r>
            <a:r>
              <a:rPr lang="zh-CN" altLang="en-US" sz="20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1</a:t>
            </a:r>
            <a:r>
              <a:rPr lang="zh-CN" altLang="en-US" sz="20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 11</a:t>
            </a:r>
            <a:r>
              <a:rPr lang="zh-CN" altLang="en-US" sz="20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λ</a:t>
            </a:r>
          </a:p>
          <a:p>
            <a:pPr marL="342000" lvl="1" eaLnBrk="1">
              <a:lnSpc>
                <a:spcPct val="130000"/>
              </a:lnSpc>
              <a:spcBef>
                <a:spcPts val="600"/>
              </a:spcBef>
              <a:spcAft>
                <a:spcPts val="600"/>
              </a:spcAft>
              <a:buClr>
                <a:schemeClr val="tx2"/>
              </a:buClr>
            </a:pPr>
            <a:r>
              <a:rPr lang="zh-CN" altLang="en-US" sz="2000" dirty="0">
                <a:solidFill>
                  <a:prstClr val="black"/>
                </a:solidFill>
                <a:latin typeface="Times New Roman" panose="02020603050405020304" pitchFamily="18" charset="0"/>
              </a:rPr>
              <a:t>其中，</a:t>
            </a:r>
            <a:r>
              <a:rPr lang="en-US" altLang="zh-CN" sz="2000" dirty="0">
                <a:solidFill>
                  <a:schemeClr val="accent4">
                    <a:lumMod val="60000"/>
                    <a:lumOff val="40000"/>
                  </a:schemeClr>
                </a:solidFill>
                <a:latin typeface="Times New Roman" panose="02020603050405020304" pitchFamily="18" charset="0"/>
              </a:rPr>
              <a:t>λ</a:t>
            </a:r>
            <a:r>
              <a:rPr lang="zh-CN" altLang="en-US" sz="2000" dirty="0">
                <a:solidFill>
                  <a:prstClr val="black"/>
                </a:solidFill>
                <a:latin typeface="Times New Roman" panose="02020603050405020304" pitchFamily="18" charset="0"/>
              </a:rPr>
              <a:t>表示</a:t>
            </a:r>
            <a:r>
              <a:rPr lang="zh-CN" altLang="en-US" sz="2000" dirty="0">
                <a:solidFill>
                  <a:schemeClr val="accent4">
                    <a:lumMod val="60000"/>
                    <a:lumOff val="40000"/>
                  </a:schemeClr>
                </a:solidFill>
                <a:latin typeface="Times New Roman" panose="02020603050405020304" pitchFamily="18" charset="0"/>
              </a:rPr>
              <a:t>不输出</a:t>
            </a:r>
            <a:r>
              <a:rPr lang="zh-CN" altLang="en-US" sz="2000" dirty="0">
                <a:solidFill>
                  <a:prstClr val="black"/>
                </a:solidFill>
                <a:latin typeface="Times New Roman" panose="02020603050405020304" pitchFamily="18" charset="0"/>
              </a:rPr>
              <a:t>任何比特</a:t>
            </a:r>
            <a:endParaRPr lang="en-US" altLang="zh-CN" sz="2000" dirty="0">
              <a:solidFill>
                <a:prstClr val="black"/>
              </a:solidFill>
              <a:latin typeface="Times New Roman" panose="02020603050405020304" pitchFamily="18" charset="0"/>
            </a:endParaRP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rPr>
              <a:t>处理效率</a:t>
            </a:r>
            <a:r>
              <a:rPr lang="zh-CN" altLang="en-US" sz="2000" dirty="0">
                <a:solidFill>
                  <a:prstClr val="black"/>
                </a:solidFill>
                <a:latin typeface="Times New Roman" panose="02020603050405020304" pitchFamily="18" charset="0"/>
              </a:rPr>
              <a:t>：对于一对输入比特，经该后处理方法将会输出比特的概率为</a:t>
            </a:r>
            <a:r>
              <a:rPr lang="en-US" altLang="zh-CN" sz="2000" dirty="0">
                <a:solidFill>
                  <a:prstClr val="black"/>
                </a:solidFill>
                <a:latin typeface="Times New Roman" panose="02020603050405020304" pitchFamily="18" charset="0"/>
              </a:rPr>
              <a:t>2</a:t>
            </a:r>
            <a:r>
              <a:rPr lang="en-US" altLang="zh-CN" sz="2000" i="1" dirty="0">
                <a:solidFill>
                  <a:prstClr val="black"/>
                </a:solidFill>
                <a:latin typeface="Times New Roman" panose="02020603050405020304" pitchFamily="18" charset="0"/>
              </a:rPr>
              <a:t>pq</a:t>
            </a:r>
            <a:r>
              <a:rPr lang="zh-CN" altLang="en-US" sz="2000" dirty="0">
                <a:solidFill>
                  <a:prstClr val="black"/>
                </a:solidFill>
                <a:latin typeface="Times New Roman" panose="02020603050405020304" pitchFamily="18" charset="0"/>
              </a:rPr>
              <a:t>，所以处理效率为</a:t>
            </a:r>
            <a:r>
              <a:rPr lang="en-US" altLang="zh-CN" sz="2000" dirty="0">
                <a:solidFill>
                  <a:schemeClr val="accent4">
                    <a:lumMod val="60000"/>
                    <a:lumOff val="40000"/>
                  </a:schemeClr>
                </a:solidFill>
                <a:latin typeface="Times New Roman" panose="02020603050405020304" pitchFamily="18" charset="0"/>
              </a:rPr>
              <a:t>2</a:t>
            </a:r>
            <a:r>
              <a:rPr lang="en-US" altLang="zh-CN" sz="2000" i="1" dirty="0">
                <a:solidFill>
                  <a:schemeClr val="accent4">
                    <a:lumMod val="60000"/>
                    <a:lumOff val="40000"/>
                  </a:schemeClr>
                </a:solidFill>
                <a:latin typeface="Times New Roman" panose="02020603050405020304" pitchFamily="18" charset="0"/>
              </a:rPr>
              <a:t>pq</a:t>
            </a:r>
            <a:r>
              <a:rPr lang="en-US" altLang="zh-CN" sz="2000" dirty="0">
                <a:solidFill>
                  <a:schemeClr val="accent4">
                    <a:lumMod val="60000"/>
                    <a:lumOff val="40000"/>
                  </a:schemeClr>
                </a:solidFill>
                <a:latin typeface="Times New Roman" panose="02020603050405020304" pitchFamily="18" charset="0"/>
              </a:rPr>
              <a:t>/2=</a:t>
            </a:r>
            <a:r>
              <a:rPr lang="en-US" altLang="zh-CN" sz="2000" i="1" dirty="0" err="1">
                <a:solidFill>
                  <a:schemeClr val="accent4">
                    <a:lumMod val="60000"/>
                    <a:lumOff val="40000"/>
                  </a:schemeClr>
                </a:solidFill>
                <a:latin typeface="Times New Roman" panose="02020603050405020304" pitchFamily="18" charset="0"/>
              </a:rPr>
              <a:t>pq</a:t>
            </a:r>
            <a:endParaRPr lang="en-US" altLang="zh-CN" sz="2000" i="1" dirty="0">
              <a:solidFill>
                <a:schemeClr val="accent4">
                  <a:lumMod val="60000"/>
                  <a:lumOff val="40000"/>
                </a:schemeClr>
              </a:solidFill>
              <a:latin typeface="Times New Roman" panose="02020603050405020304" pitchFamily="18" charset="0"/>
            </a:endParaRP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rPr>
              <a:t>特点</a:t>
            </a:r>
            <a:r>
              <a:rPr lang="zh-CN" altLang="en-US" sz="2000" dirty="0">
                <a:solidFill>
                  <a:prstClr val="black"/>
                </a:solidFill>
                <a:latin typeface="Times New Roman" panose="02020603050405020304" pitchFamily="18" charset="0"/>
              </a:rPr>
              <a:t>：</a:t>
            </a:r>
            <a:endParaRPr lang="en-US" altLang="zh-CN" sz="2000" dirty="0">
              <a:solidFill>
                <a:prstClr val="black"/>
              </a:solidFill>
              <a:latin typeface="Times New Roman" panose="02020603050405020304" pitchFamily="18" charset="0"/>
            </a:endParaRPr>
          </a:p>
          <a:p>
            <a:pPr marL="800100" lvl="2" indent="-342900" algn="just" eaLnBrk="1">
              <a:lnSpc>
                <a:spcPct val="130000"/>
              </a:lnSpc>
              <a:spcBef>
                <a:spcPts val="0"/>
              </a:spcBef>
              <a:spcAft>
                <a:spcPts val="0"/>
              </a:spcAft>
              <a:buClr>
                <a:schemeClr val="tx2"/>
              </a:buClr>
              <a:buFont typeface="Arial" panose="020B0604020202020204" pitchFamily="34" charset="0"/>
              <a:buChar char="•"/>
            </a:pPr>
            <a:r>
              <a:rPr lang="zh-CN" altLang="en-US" dirty="0"/>
              <a:t>可以产生均衡性良好的序列</a:t>
            </a:r>
            <a:endParaRPr lang="en-US" altLang="zh-CN" dirty="0"/>
          </a:p>
          <a:p>
            <a:pPr marL="800100" lvl="2" indent="-342900" algn="just" eaLnBrk="1">
              <a:lnSpc>
                <a:spcPct val="130000"/>
              </a:lnSpc>
              <a:spcBef>
                <a:spcPts val="0"/>
              </a:spcBef>
              <a:spcAft>
                <a:spcPts val="0"/>
              </a:spcAft>
              <a:buClr>
                <a:schemeClr val="tx2"/>
              </a:buClr>
              <a:buFont typeface="Arial" panose="020B0604020202020204" pitchFamily="34" charset="0"/>
              <a:buChar char="•"/>
            </a:pPr>
            <a:r>
              <a:rPr lang="zh-CN" altLang="en-US" dirty="0">
                <a:solidFill>
                  <a:schemeClr val="accent4">
                    <a:lumMod val="60000"/>
                    <a:lumOff val="40000"/>
                  </a:schemeClr>
                </a:solidFill>
              </a:rPr>
              <a:t>不能</a:t>
            </a:r>
            <a:r>
              <a:rPr lang="zh-CN" altLang="en-US" dirty="0"/>
              <a:t>将输出速率保持在一个常量，其处理效率由未处理序列的偏差决定，吞吐率至少降低</a:t>
            </a:r>
            <a:r>
              <a:rPr lang="en-US" altLang="zh-CN" dirty="0">
                <a:solidFill>
                  <a:schemeClr val="accent4">
                    <a:lumMod val="60000"/>
                    <a:lumOff val="40000"/>
                  </a:schemeClr>
                </a:solidFill>
              </a:rPr>
              <a:t>1/4</a:t>
            </a:r>
            <a:endParaRPr lang="en-US" altLang="zh-CN" dirty="0"/>
          </a:p>
          <a:p>
            <a:pPr marL="800100" lvl="2" indent="-342900" algn="just" eaLnBrk="1">
              <a:lnSpc>
                <a:spcPct val="130000"/>
              </a:lnSpc>
              <a:spcBef>
                <a:spcPts val="0"/>
              </a:spcBef>
              <a:spcAft>
                <a:spcPts val="0"/>
              </a:spcAft>
              <a:buClr>
                <a:schemeClr val="tx2"/>
              </a:buClr>
              <a:buFont typeface="Arial" panose="020B0604020202020204" pitchFamily="34" charset="0"/>
              <a:buChar char="•"/>
            </a:pPr>
            <a:r>
              <a:rPr lang="zh-CN" altLang="en-US" dirty="0"/>
              <a:t>会保留未处理序列的</a:t>
            </a:r>
            <a:r>
              <a:rPr lang="zh-CN" altLang="en-US" dirty="0">
                <a:solidFill>
                  <a:schemeClr val="accent4">
                    <a:lumMod val="60000"/>
                    <a:lumOff val="40000"/>
                  </a:schemeClr>
                </a:solidFill>
              </a:rPr>
              <a:t>相关性</a:t>
            </a:r>
            <a:endParaRPr lang="en-US" altLang="zh-CN" dirty="0">
              <a:solidFill>
                <a:schemeClr val="accent4">
                  <a:lumMod val="60000"/>
                  <a:lumOff val="40000"/>
                </a:schemeClr>
              </a:solidFill>
              <a:latin typeface="Times New Roman" panose="02020603050405020304" pitchFamily="18" charset="0"/>
            </a:endParaRPr>
          </a:p>
        </p:txBody>
      </p:sp>
    </p:spTree>
    <p:extLst>
      <p:ext uri="{BB962C8B-B14F-4D97-AF65-F5344CB8AC3E}">
        <p14:creationId xmlns:p14="http://schemas.microsoft.com/office/powerpoint/2010/main" val="2892105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fade">
                                      <p:cBhvr>
                                        <p:cTn id="29" dur="500"/>
                                        <p:tgtEl>
                                          <p:spTgt spid="7">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fade">
                                      <p:cBhvr>
                                        <p:cTn id="3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89B54-DDA6-47C6-91E2-17151A7D2FD6}"/>
              </a:ext>
            </a:extLst>
          </p:cNvPr>
          <p:cNvSpPr>
            <a:spLocks noGrp="1"/>
          </p:cNvSpPr>
          <p:nvPr>
            <p:ph type="title"/>
          </p:nvPr>
        </p:nvSpPr>
        <p:spPr>
          <a:xfrm>
            <a:off x="577850" y="249067"/>
            <a:ext cx="8643848" cy="480131"/>
          </a:xfrm>
        </p:spPr>
        <p:txBody>
          <a:bodyPr/>
          <a:lstStyle/>
          <a:p>
            <a:r>
              <a:rPr lang="en-US" altLang="zh-CN" dirty="0"/>
              <a:t>LFSR</a:t>
            </a:r>
            <a:r>
              <a:rPr lang="zh-CN" altLang="en-US" dirty="0"/>
              <a:t>后处理</a:t>
            </a:r>
          </a:p>
        </p:txBody>
      </p:sp>
      <p:pic>
        <p:nvPicPr>
          <p:cNvPr id="6" name="图片 5"/>
          <p:cNvPicPr>
            <a:picLocks noChangeAspect="1"/>
          </p:cNvPicPr>
          <p:nvPr/>
        </p:nvPicPr>
        <p:blipFill>
          <a:blip r:embed="rId2"/>
          <a:stretch>
            <a:fillRect/>
          </a:stretch>
        </p:blipFill>
        <p:spPr>
          <a:xfrm>
            <a:off x="2681623" y="1345306"/>
            <a:ext cx="6608088" cy="198946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E11DB8-221D-48E7-B80A-A9E8B2C37321}"/>
                  </a:ext>
                </a:extLst>
              </p:cNvPr>
              <p:cNvSpPr txBox="1"/>
              <p:nvPr/>
            </p:nvSpPr>
            <p:spPr>
              <a:xfrm>
                <a:off x="468539" y="611796"/>
                <a:ext cx="10815637" cy="670568"/>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solidFill>
                      <a:prstClr val="black"/>
                    </a:solidFill>
                    <a:latin typeface="Times New Roman" panose="02020603050405020304" pitchFamily="18" charset="0"/>
                  </a:rPr>
                  <a:t>方式一：</a:t>
                </a:r>
                <a:r>
                  <a:rPr lang="zh-CN" altLang="en-US" sz="2000" dirty="0">
                    <a:solidFill>
                      <a:prstClr val="black"/>
                    </a:solidFill>
                    <a:latin typeface="Times New Roman" panose="02020603050405020304" pitchFamily="18" charset="0"/>
                  </a:rPr>
                  <a:t>处理前序列</a:t>
                </a:r>
                <a:r>
                  <a:rPr lang="en-US" altLang="zh-CN" sz="2000" dirty="0">
                    <a:solidFill>
                      <a:prstClr val="black"/>
                    </a:solidFill>
                    <a:latin typeface="Times New Roman" panose="02020603050405020304" pitchFamily="18" charset="0"/>
                  </a:rPr>
                  <a:t>X</a:t>
                </a:r>
                <a:r>
                  <a:rPr lang="zh-CN" altLang="en-US" sz="2000" dirty="0">
                    <a:solidFill>
                      <a:prstClr val="black"/>
                    </a:solidFill>
                    <a:latin typeface="Times New Roman" panose="02020603050405020304" pitchFamily="18" charset="0"/>
                  </a:rPr>
                  <a:t>参与</a:t>
                </a:r>
                <a:r>
                  <a:rPr lang="en-US" altLang="zh-CN" sz="2000" dirty="0">
                    <a:solidFill>
                      <a:prstClr val="black"/>
                    </a:solidFill>
                    <a:latin typeface="Times New Roman" panose="02020603050405020304" pitchFamily="18" charset="0"/>
                  </a:rPr>
                  <a:t>LFSR</a:t>
                </a:r>
                <a:r>
                  <a:rPr lang="zh-CN" altLang="en-US" sz="2000" dirty="0">
                    <a:solidFill>
                      <a:prstClr val="black"/>
                    </a:solidFill>
                    <a:latin typeface="Times New Roman" panose="02020603050405020304" pitchFamily="18" charset="0"/>
                  </a:rPr>
                  <a:t>的迭代       </a:t>
                </a:r>
                <a:r>
                  <a:rPr lang="en-US" altLang="zh-CN" sz="3200" dirty="0">
                    <a:solidFill>
                      <a:prstClr val="black"/>
                    </a:solidFill>
                  </a:rPr>
                  <a:t> </a:t>
                </a:r>
                <a14:m>
                  <m:oMath xmlns:m="http://schemas.openxmlformats.org/officeDocument/2006/math">
                    <m:sSub>
                      <m:sSubPr>
                        <m:ctrlPr>
                          <a:rPr lang="en-US" altLang="zh-CN" sz="2000" i="1" dirty="0">
                            <a:solidFill>
                              <a:prstClr val="black"/>
                            </a:solidFill>
                            <a:latin typeface="Cambria Math" panose="02040503050406030204" pitchFamily="18" charset="0"/>
                          </a:rPr>
                        </m:ctrlPr>
                      </m:sSubPr>
                      <m:e>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𝑟</m:t>
                            </m:r>
                          </m:e>
                          <m:sub>
                            <m:r>
                              <a:rPr lang="en-US" altLang="zh-CN" sz="2000" i="1" dirty="0">
                                <a:solidFill>
                                  <a:prstClr val="black"/>
                                </a:solidFill>
                                <a:latin typeface="Cambria Math" panose="02040503050406030204" pitchFamily="18" charset="0"/>
                              </a:rPr>
                              <m:t>𝑖</m:t>
                            </m:r>
                          </m:sub>
                        </m:sSub>
                        <m:r>
                          <a:rPr lang="en-US" altLang="zh-CN" sz="2000" dirty="0">
                            <a:solidFill>
                              <a:prstClr val="black"/>
                            </a:solidFill>
                            <a:latin typeface="Cambria Math" panose="02040503050406030204" pitchFamily="18" charset="0"/>
                            <a:ea typeface="Cambria Math" panose="02040503050406030204" pitchFamily="18" charset="0"/>
                          </a:rPr>
                          <m:t>=</m:t>
                        </m:r>
                        <m:r>
                          <a:rPr lang="en-US" altLang="zh-CN" sz="2000" i="1" dirty="0">
                            <a:solidFill>
                              <a:prstClr val="black"/>
                            </a:solidFill>
                            <a:latin typeface="Cambria Math" panose="02040503050406030204" pitchFamily="18" charset="0"/>
                          </a:rPr>
                          <m:t>𝑊</m:t>
                        </m:r>
                      </m:e>
                      <m:sub>
                        <m:r>
                          <a:rPr lang="en-US" altLang="zh-CN" sz="2000" i="1" dirty="0">
                            <a:solidFill>
                              <a:prstClr val="black"/>
                            </a:solidFill>
                            <a:latin typeface="Cambria Math" panose="02040503050406030204" pitchFamily="18" charset="0"/>
                          </a:rPr>
                          <m:t>𝑛</m:t>
                        </m:r>
                        <m:r>
                          <a:rPr lang="en-US" altLang="zh-CN" sz="2000" i="1" dirty="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𝑖</m:t>
                        </m:r>
                      </m:sub>
                    </m:sSub>
                    <m:r>
                      <a:rPr lang="en-US" altLang="zh-CN" sz="2000" i="1" dirty="0">
                        <a:solidFill>
                          <a:prstClr val="black"/>
                        </a:solidFill>
                        <a:latin typeface="Cambria Math" panose="02040503050406030204" pitchFamily="18" charset="0"/>
                      </a:rPr>
                      <m:t>=</m:t>
                    </m:r>
                    <m:nary>
                      <m:naryPr>
                        <m:chr m:val="∑"/>
                        <m:ctrlPr>
                          <a:rPr lang="en-US" altLang="zh-CN" sz="2000" i="1" dirty="0">
                            <a:solidFill>
                              <a:prstClr val="black"/>
                            </a:solidFill>
                            <a:latin typeface="Cambria Math" panose="02040503050406030204" pitchFamily="18" charset="0"/>
                          </a:rPr>
                        </m:ctrlPr>
                      </m:naryPr>
                      <m:sub>
                        <m:r>
                          <a:rPr lang="en-US" altLang="zh-CN" sz="2000" i="1" dirty="0">
                            <a:solidFill>
                              <a:prstClr val="black"/>
                            </a:solidFill>
                            <a:latin typeface="Cambria Math" panose="02040503050406030204" pitchFamily="18" charset="0"/>
                          </a:rPr>
                          <m:t>𝑗</m:t>
                        </m:r>
                        <m:r>
                          <a:rPr lang="en-US" altLang="zh-CN" sz="2000" i="1" dirty="0">
                            <a:solidFill>
                              <a:prstClr val="black"/>
                            </a:solidFill>
                            <a:latin typeface="Cambria Math" panose="02040503050406030204" pitchFamily="18" charset="0"/>
                          </a:rPr>
                          <m:t>=0</m:t>
                        </m:r>
                      </m:sub>
                      <m:sup>
                        <m:r>
                          <a:rPr lang="en-US" altLang="zh-CN" sz="2000" i="1" dirty="0">
                            <a:solidFill>
                              <a:prstClr val="black"/>
                            </a:solidFill>
                            <a:latin typeface="Cambria Math" panose="02040503050406030204" pitchFamily="18" charset="0"/>
                          </a:rPr>
                          <m:t>𝑛</m:t>
                        </m:r>
                        <m:r>
                          <a:rPr lang="en-US" altLang="zh-CN" sz="2000" i="1" dirty="0">
                            <a:solidFill>
                              <a:prstClr val="black"/>
                            </a:solidFill>
                            <a:latin typeface="Cambria Math" panose="02040503050406030204" pitchFamily="18" charset="0"/>
                          </a:rPr>
                          <m:t>−1</m:t>
                        </m:r>
                      </m:sup>
                      <m:e>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𝑝</m:t>
                            </m:r>
                          </m:e>
                          <m:sub>
                            <m:r>
                              <a:rPr lang="en-US" altLang="zh-CN" sz="2000" i="1" dirty="0">
                                <a:solidFill>
                                  <a:prstClr val="black"/>
                                </a:solidFill>
                                <a:latin typeface="Cambria Math" panose="02040503050406030204" pitchFamily="18" charset="0"/>
                              </a:rPr>
                              <m:t>𝑗</m:t>
                            </m:r>
                          </m:sub>
                        </m:sSub>
                        <m:sSub>
                          <m:sSubPr>
                            <m:ctrlPr>
                              <a:rPr lang="en-US" altLang="zh-CN" sz="2000" i="1" dirty="0">
                                <a:solidFill>
                                  <a:prstClr val="black"/>
                                </a:solidFill>
                                <a:latin typeface="Cambria Math" panose="02040503050406030204" pitchFamily="18" charset="0"/>
                              </a:rPr>
                            </m:ctrlPr>
                          </m:sSubPr>
                          <m:e>
                            <m:r>
                              <a:rPr lang="en-US" altLang="zh-CN" sz="2000" i="1" dirty="0">
                                <a:solidFill>
                                  <a:prstClr val="black"/>
                                </a:solidFill>
                                <a:latin typeface="Cambria Math" panose="02040503050406030204" pitchFamily="18" charset="0"/>
                              </a:rPr>
                              <m:t>𝑊</m:t>
                            </m:r>
                          </m:e>
                          <m:sub>
                            <m:r>
                              <a:rPr lang="en-US" altLang="zh-CN" sz="2000" i="1" dirty="0">
                                <a:solidFill>
                                  <a:prstClr val="black"/>
                                </a:solidFill>
                                <a:latin typeface="Cambria Math" panose="02040503050406030204" pitchFamily="18" charset="0"/>
                              </a:rPr>
                              <m:t>𝑗</m:t>
                            </m:r>
                            <m:r>
                              <a:rPr lang="en-US" altLang="zh-CN" sz="2000" i="1" dirty="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𝑖</m:t>
                            </m:r>
                          </m:sub>
                        </m:sSub>
                      </m:e>
                    </m:nary>
                  </m:oMath>
                </a14:m>
                <a:r>
                  <a:rPr lang="en-US" altLang="zh-CN" sz="2000" dirty="0">
                    <a:solidFill>
                      <a:prstClr val="black"/>
                    </a:solidFill>
                  </a:rPr>
                  <a:t>  </a:t>
                </a:r>
                <a14:m>
                  <m:oMath xmlns:m="http://schemas.openxmlformats.org/officeDocument/2006/math">
                    <m:r>
                      <a:rPr lang="en-US" altLang="zh-CN" sz="2000" i="1" dirty="0">
                        <a:solidFill>
                          <a:prstClr val="black"/>
                        </a:solidFill>
                        <a:latin typeface="Cambria Math" panose="02040503050406030204" pitchFamily="18" charset="0"/>
                        <a:ea typeface="Cambria Math" panose="02040503050406030204" pitchFamily="18" charset="0"/>
                      </a:rPr>
                      <m:t>⨁</m:t>
                    </m:r>
                    <m:sSub>
                      <m:sSubPr>
                        <m:ctrlPr>
                          <a:rPr lang="en-US" altLang="zh-CN" sz="2000" i="1" dirty="0">
                            <a:solidFill>
                              <a:prstClr val="black"/>
                            </a:solidFill>
                            <a:latin typeface="Cambria Math" panose="02040503050406030204" pitchFamily="18" charset="0"/>
                            <a:ea typeface="Cambria Math" panose="02040503050406030204" pitchFamily="18" charset="0"/>
                          </a:rPr>
                        </m:ctrlPr>
                      </m:sSubPr>
                      <m:e>
                        <m:r>
                          <a:rPr lang="en-US" altLang="zh-CN" sz="2000" i="1" dirty="0">
                            <a:solidFill>
                              <a:prstClr val="black"/>
                            </a:solidFill>
                            <a:latin typeface="Cambria Math" panose="02040503050406030204" pitchFamily="18" charset="0"/>
                            <a:ea typeface="Cambria Math" panose="02040503050406030204" pitchFamily="18" charset="0"/>
                          </a:rPr>
                          <m:t>𝑥</m:t>
                        </m:r>
                      </m:e>
                      <m:sub>
                        <m:r>
                          <a:rPr lang="en-US" altLang="zh-CN" sz="2000" i="1" dirty="0">
                            <a:solidFill>
                              <a:prstClr val="black"/>
                            </a:solidFill>
                            <a:latin typeface="Cambria Math" panose="02040503050406030204" pitchFamily="18" charset="0"/>
                            <a:ea typeface="Cambria Math" panose="02040503050406030204" pitchFamily="18" charset="0"/>
                          </a:rPr>
                          <m:t>𝑖</m:t>
                        </m:r>
                      </m:sub>
                    </m:sSub>
                  </m:oMath>
                </a14:m>
                <a:endParaRPr lang="en-US" altLang="zh-CN" sz="2000" dirty="0">
                  <a:solidFill>
                    <a:prstClr val="black"/>
                  </a:solidFill>
                  <a:latin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8EE11DB8-221D-48E7-B80A-A9E8B2C37321}"/>
                  </a:ext>
                </a:extLst>
              </p:cNvPr>
              <p:cNvSpPr txBox="1">
                <a:spLocks noRot="1" noChangeAspect="1" noMove="1" noResize="1" noEditPoints="1" noAdjustHandles="1" noChangeArrowheads="1" noChangeShapeType="1" noTextEdit="1"/>
              </p:cNvSpPr>
              <p:nvPr/>
            </p:nvSpPr>
            <p:spPr>
              <a:xfrm>
                <a:off x="468539" y="611796"/>
                <a:ext cx="10815637" cy="670568"/>
              </a:xfrm>
              <a:prstGeom prst="rect">
                <a:avLst/>
              </a:prstGeom>
              <a:blipFill>
                <a:blip r:embed="rId3"/>
                <a:stretch>
                  <a:fillRect l="-507"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651EA80-4154-4C2D-83BC-3BE5C87A67AE}"/>
                  </a:ext>
                </a:extLst>
              </p:cNvPr>
              <p:cNvSpPr txBox="1"/>
              <p:nvPr/>
            </p:nvSpPr>
            <p:spPr>
              <a:xfrm>
                <a:off x="577848" y="3398742"/>
                <a:ext cx="10815637" cy="545599"/>
              </a:xfrm>
              <a:prstGeom prst="rect">
                <a:avLst/>
              </a:prstGeom>
              <a:noFill/>
            </p:spPr>
            <p:txBody>
              <a:bodyPr wrap="square" rtlCol="0">
                <a:spAutoFit/>
              </a:bodyPr>
              <a:lstStyle/>
              <a:p>
                <a:pPr marL="342000" lvl="1" indent="-342900">
                  <a:lnSpc>
                    <a:spcPct val="130000"/>
                  </a:lnSpc>
                  <a:buClr>
                    <a:schemeClr val="accent1"/>
                  </a:buClr>
                  <a:buFont typeface="Wingdings" panose="05000000000000000000" pitchFamily="2" charset="2"/>
                  <a:buChar char="n"/>
                </a:pPr>
                <a:r>
                  <a:rPr lang="zh-CN" altLang="en-US" sz="2000" b="1" dirty="0">
                    <a:solidFill>
                      <a:prstClr val="black"/>
                    </a:solidFill>
                    <a:latin typeface="Times New Roman" panose="02020603050405020304" pitchFamily="18" charset="0"/>
                  </a:rPr>
                  <a:t>方式二：</a:t>
                </a:r>
                <a:r>
                  <a:rPr lang="zh-CN" altLang="en-US" sz="2000" dirty="0">
                    <a:solidFill>
                      <a:prstClr val="black"/>
                    </a:solidFill>
                    <a:latin typeface="Times New Roman" panose="02020603050405020304" pitchFamily="18" charset="0"/>
                  </a:rPr>
                  <a:t>处理前序列</a:t>
                </a:r>
                <a:r>
                  <a:rPr lang="en-US" altLang="zh-CN" sz="2000" dirty="0">
                    <a:solidFill>
                      <a:prstClr val="black"/>
                    </a:solidFill>
                    <a:latin typeface="Times New Roman" panose="02020603050405020304" pitchFamily="18" charset="0"/>
                  </a:rPr>
                  <a:t>X</a:t>
                </a:r>
                <a:r>
                  <a:rPr lang="zh-CN" altLang="en-US" sz="2000" dirty="0">
                    <a:solidFill>
                      <a:prstClr val="black"/>
                    </a:solidFill>
                    <a:latin typeface="Times New Roman" panose="02020603050405020304" pitchFamily="18" charset="0"/>
                  </a:rPr>
                  <a:t>不参与</a:t>
                </a:r>
                <a:r>
                  <a:rPr lang="en-US" altLang="zh-CN" sz="2000" dirty="0">
                    <a:solidFill>
                      <a:prstClr val="black"/>
                    </a:solidFill>
                    <a:latin typeface="Times New Roman" panose="02020603050405020304" pitchFamily="18" charset="0"/>
                  </a:rPr>
                  <a:t>LFSR</a:t>
                </a:r>
                <a:r>
                  <a:rPr lang="zh-CN" altLang="en-US" sz="2000" dirty="0">
                    <a:solidFill>
                      <a:prstClr val="black"/>
                    </a:solidFill>
                    <a:latin typeface="Times New Roman" panose="02020603050405020304" pitchFamily="18" charset="0"/>
                  </a:rPr>
                  <a:t>的迭代         </a:t>
                </a:r>
                <a14:m>
                  <m:oMath xmlns:m="http://schemas.openxmlformats.org/officeDocument/2006/math">
                    <m:sSub>
                      <m:sSubPr>
                        <m:ctrlPr>
                          <a:rPr lang="en-US" altLang="zh-CN" sz="2000" b="1" i="1" dirty="0">
                            <a:solidFill>
                              <a:prstClr val="black"/>
                            </a:solidFill>
                            <a:latin typeface="Cambria Math" panose="02040503050406030204" pitchFamily="18" charset="0"/>
                          </a:rPr>
                        </m:ctrlPr>
                      </m:sSubPr>
                      <m:e>
                        <m:r>
                          <a:rPr lang="en-US" altLang="zh-CN" sz="2000" b="1" dirty="0">
                            <a:solidFill>
                              <a:prstClr val="black"/>
                            </a:solidFill>
                            <a:latin typeface="Cambria Math" panose="02040503050406030204" pitchFamily="18" charset="0"/>
                          </a:rPr>
                          <m:t>𝑊</m:t>
                        </m:r>
                      </m:e>
                      <m:sub>
                        <m:r>
                          <a:rPr lang="en-US" altLang="zh-CN" sz="2000" b="1" dirty="0">
                            <a:solidFill>
                              <a:prstClr val="black"/>
                            </a:solidFill>
                            <a:latin typeface="Cambria Math" panose="02040503050406030204" pitchFamily="18" charset="0"/>
                          </a:rPr>
                          <m:t>𝑛</m:t>
                        </m:r>
                        <m:r>
                          <a:rPr lang="en-US" altLang="zh-CN" sz="2000" b="1" dirty="0">
                            <a:solidFill>
                              <a:prstClr val="black"/>
                            </a:solidFill>
                            <a:latin typeface="Cambria Math" panose="02040503050406030204" pitchFamily="18" charset="0"/>
                          </a:rPr>
                          <m:t>+</m:t>
                        </m:r>
                        <m:r>
                          <a:rPr lang="en-US" altLang="zh-CN" sz="2000" b="1" dirty="0">
                            <a:solidFill>
                              <a:prstClr val="black"/>
                            </a:solidFill>
                            <a:latin typeface="Cambria Math" panose="02040503050406030204" pitchFamily="18" charset="0"/>
                          </a:rPr>
                          <m:t>𝑖</m:t>
                        </m:r>
                      </m:sub>
                    </m:sSub>
                    <m:r>
                      <a:rPr lang="en-US" altLang="zh-CN" sz="2000" b="1" dirty="0">
                        <a:solidFill>
                          <a:prstClr val="black"/>
                        </a:solidFill>
                        <a:latin typeface="Cambria Math" panose="02040503050406030204" pitchFamily="18" charset="0"/>
                      </a:rPr>
                      <m:t>=</m:t>
                    </m:r>
                    <m:nary>
                      <m:naryPr>
                        <m:chr m:val="∑"/>
                        <m:ctrlPr>
                          <a:rPr lang="en-US" altLang="zh-CN" sz="2000" b="1" i="1" dirty="0">
                            <a:solidFill>
                              <a:prstClr val="black"/>
                            </a:solidFill>
                            <a:latin typeface="Cambria Math" panose="02040503050406030204" pitchFamily="18" charset="0"/>
                          </a:rPr>
                        </m:ctrlPr>
                      </m:naryPr>
                      <m:sub>
                        <m:r>
                          <a:rPr lang="en-US" altLang="zh-CN" sz="2000" b="1" dirty="0">
                            <a:solidFill>
                              <a:prstClr val="black"/>
                            </a:solidFill>
                            <a:latin typeface="Cambria Math" panose="02040503050406030204" pitchFamily="18" charset="0"/>
                          </a:rPr>
                          <m:t>𝑗</m:t>
                        </m:r>
                        <m:r>
                          <a:rPr lang="en-US" altLang="zh-CN" sz="2000" b="1" dirty="0">
                            <a:solidFill>
                              <a:prstClr val="black"/>
                            </a:solidFill>
                            <a:latin typeface="Cambria Math" panose="02040503050406030204" pitchFamily="18" charset="0"/>
                          </a:rPr>
                          <m:t>=0</m:t>
                        </m:r>
                      </m:sub>
                      <m:sup>
                        <m:r>
                          <a:rPr lang="en-US" altLang="zh-CN" sz="2000" b="1" dirty="0">
                            <a:solidFill>
                              <a:prstClr val="black"/>
                            </a:solidFill>
                            <a:latin typeface="Cambria Math" panose="02040503050406030204" pitchFamily="18" charset="0"/>
                          </a:rPr>
                          <m:t>𝑛</m:t>
                        </m:r>
                        <m:r>
                          <a:rPr lang="en-US" altLang="zh-CN" sz="2000" b="1" dirty="0">
                            <a:solidFill>
                              <a:prstClr val="black"/>
                            </a:solidFill>
                            <a:latin typeface="Cambria Math" panose="02040503050406030204" pitchFamily="18" charset="0"/>
                          </a:rPr>
                          <m:t>−1</m:t>
                        </m:r>
                      </m:sup>
                      <m:e>
                        <m:sSub>
                          <m:sSubPr>
                            <m:ctrlPr>
                              <a:rPr lang="en-US" altLang="zh-CN" sz="2000" b="1" i="1" dirty="0">
                                <a:solidFill>
                                  <a:prstClr val="black"/>
                                </a:solidFill>
                                <a:latin typeface="Cambria Math" panose="02040503050406030204" pitchFamily="18" charset="0"/>
                              </a:rPr>
                            </m:ctrlPr>
                          </m:sSubPr>
                          <m:e>
                            <m:r>
                              <a:rPr lang="en-US" altLang="zh-CN" sz="2000" b="1" dirty="0">
                                <a:solidFill>
                                  <a:prstClr val="black"/>
                                </a:solidFill>
                                <a:latin typeface="Cambria Math" panose="02040503050406030204" pitchFamily="18" charset="0"/>
                              </a:rPr>
                              <m:t>𝑝</m:t>
                            </m:r>
                          </m:e>
                          <m:sub>
                            <m:r>
                              <a:rPr lang="en-US" altLang="zh-CN" sz="2000" b="1" dirty="0">
                                <a:solidFill>
                                  <a:prstClr val="black"/>
                                </a:solidFill>
                                <a:latin typeface="Cambria Math" panose="02040503050406030204" pitchFamily="18" charset="0"/>
                              </a:rPr>
                              <m:t>𝑗</m:t>
                            </m:r>
                          </m:sub>
                        </m:sSub>
                        <m:sSub>
                          <m:sSubPr>
                            <m:ctrlPr>
                              <a:rPr lang="en-US" altLang="zh-CN" sz="2000" b="1" i="1" dirty="0">
                                <a:solidFill>
                                  <a:prstClr val="black"/>
                                </a:solidFill>
                                <a:latin typeface="Cambria Math" panose="02040503050406030204" pitchFamily="18" charset="0"/>
                              </a:rPr>
                            </m:ctrlPr>
                          </m:sSubPr>
                          <m:e>
                            <m:r>
                              <a:rPr lang="en-US" altLang="zh-CN" sz="2000" b="1" dirty="0">
                                <a:solidFill>
                                  <a:prstClr val="black"/>
                                </a:solidFill>
                                <a:latin typeface="Cambria Math" panose="02040503050406030204" pitchFamily="18" charset="0"/>
                              </a:rPr>
                              <m:t>𝑊</m:t>
                            </m:r>
                          </m:e>
                          <m:sub>
                            <m:r>
                              <a:rPr lang="en-US" altLang="zh-CN" sz="2000" b="1" dirty="0">
                                <a:solidFill>
                                  <a:prstClr val="black"/>
                                </a:solidFill>
                                <a:latin typeface="Cambria Math" panose="02040503050406030204" pitchFamily="18" charset="0"/>
                              </a:rPr>
                              <m:t>𝑗</m:t>
                            </m:r>
                            <m:r>
                              <a:rPr lang="en-US" altLang="zh-CN" sz="2000" b="1" dirty="0">
                                <a:solidFill>
                                  <a:prstClr val="black"/>
                                </a:solidFill>
                                <a:latin typeface="Cambria Math" panose="02040503050406030204" pitchFamily="18" charset="0"/>
                              </a:rPr>
                              <m:t>+</m:t>
                            </m:r>
                            <m:r>
                              <a:rPr lang="en-US" altLang="zh-CN" sz="2000" b="1" dirty="0">
                                <a:solidFill>
                                  <a:prstClr val="black"/>
                                </a:solidFill>
                                <a:latin typeface="Cambria Math" panose="02040503050406030204" pitchFamily="18" charset="0"/>
                              </a:rPr>
                              <m:t>𝑖</m:t>
                            </m:r>
                          </m:sub>
                        </m:sSub>
                      </m:e>
                    </m:nary>
                  </m:oMath>
                </a14:m>
                <a:r>
                  <a:rPr lang="en-US" altLang="zh-CN" sz="2000" b="1" dirty="0">
                    <a:solidFill>
                      <a:prstClr val="black"/>
                    </a:solidFill>
                    <a:latin typeface="Times New Roman" panose="02020603050405020304" pitchFamily="18" charset="0"/>
                  </a:rPr>
                  <a:t>, </a:t>
                </a:r>
                <a14:m>
                  <m:oMath xmlns:m="http://schemas.openxmlformats.org/officeDocument/2006/math">
                    <m:sSub>
                      <m:sSubPr>
                        <m:ctrlPr>
                          <a:rPr lang="en-US" altLang="zh-CN" sz="2000" b="1" i="1" dirty="0">
                            <a:solidFill>
                              <a:prstClr val="black"/>
                            </a:solidFill>
                            <a:latin typeface="Cambria Math" panose="02040503050406030204" pitchFamily="18" charset="0"/>
                          </a:rPr>
                        </m:ctrlPr>
                      </m:sSubPr>
                      <m:e>
                        <m:r>
                          <a:rPr lang="en-US" altLang="zh-CN" sz="2000" b="1" dirty="0">
                            <a:solidFill>
                              <a:prstClr val="black"/>
                            </a:solidFill>
                            <a:latin typeface="Cambria Math" panose="02040503050406030204" pitchFamily="18" charset="0"/>
                          </a:rPr>
                          <m:t>𝑟</m:t>
                        </m:r>
                      </m:e>
                      <m:sub>
                        <m:r>
                          <a:rPr lang="en-US" altLang="zh-CN" sz="2000" b="1" dirty="0">
                            <a:solidFill>
                              <a:prstClr val="black"/>
                            </a:solidFill>
                            <a:latin typeface="Cambria Math" panose="02040503050406030204" pitchFamily="18" charset="0"/>
                          </a:rPr>
                          <m:t>𝑖</m:t>
                        </m:r>
                      </m:sub>
                    </m:sSub>
                    <m:r>
                      <a:rPr lang="en-US" altLang="zh-CN" sz="2000" b="1" dirty="0">
                        <a:solidFill>
                          <a:prstClr val="black"/>
                        </a:solidFill>
                        <a:latin typeface="Cambria Math" panose="02040503050406030204" pitchFamily="18" charset="0"/>
                      </a:rPr>
                      <m:t>=</m:t>
                    </m:r>
                    <m:sSub>
                      <m:sSubPr>
                        <m:ctrlPr>
                          <a:rPr lang="en-US" altLang="zh-CN" sz="2000" b="1" i="1" dirty="0">
                            <a:solidFill>
                              <a:prstClr val="black"/>
                            </a:solidFill>
                            <a:latin typeface="Cambria Math" panose="02040503050406030204" pitchFamily="18" charset="0"/>
                          </a:rPr>
                        </m:ctrlPr>
                      </m:sSubPr>
                      <m:e>
                        <m:r>
                          <a:rPr lang="en-US" altLang="zh-CN" sz="2000" b="1" dirty="0">
                            <a:solidFill>
                              <a:prstClr val="black"/>
                            </a:solidFill>
                            <a:latin typeface="Cambria Math" panose="02040503050406030204" pitchFamily="18" charset="0"/>
                          </a:rPr>
                          <m:t>𝑊</m:t>
                        </m:r>
                      </m:e>
                      <m:sub>
                        <m:r>
                          <a:rPr lang="en-US" altLang="zh-CN" sz="2000" b="1" dirty="0">
                            <a:solidFill>
                              <a:prstClr val="black"/>
                            </a:solidFill>
                            <a:latin typeface="Cambria Math" panose="02040503050406030204" pitchFamily="18" charset="0"/>
                          </a:rPr>
                          <m:t>𝑛</m:t>
                        </m:r>
                        <m:r>
                          <a:rPr lang="en-US" altLang="zh-CN" sz="2000" b="1" dirty="0">
                            <a:solidFill>
                              <a:prstClr val="black"/>
                            </a:solidFill>
                            <a:latin typeface="Cambria Math" panose="02040503050406030204" pitchFamily="18" charset="0"/>
                          </a:rPr>
                          <m:t>+</m:t>
                        </m:r>
                        <m:r>
                          <a:rPr lang="en-US" altLang="zh-CN" sz="2000" b="1" dirty="0">
                            <a:solidFill>
                              <a:prstClr val="black"/>
                            </a:solidFill>
                            <a:latin typeface="Cambria Math" panose="02040503050406030204" pitchFamily="18" charset="0"/>
                          </a:rPr>
                          <m:t>𝑖</m:t>
                        </m:r>
                      </m:sub>
                    </m:sSub>
                    <m:r>
                      <a:rPr lang="en-US" altLang="zh-CN" sz="2000" b="1" dirty="0">
                        <a:solidFill>
                          <a:prstClr val="black"/>
                        </a:solidFill>
                        <a:latin typeface="Cambria Math" panose="02040503050406030204" pitchFamily="18" charset="0"/>
                      </a:rPr>
                      <m:t>⨁</m:t>
                    </m:r>
                    <m:sSub>
                      <m:sSubPr>
                        <m:ctrlPr>
                          <a:rPr lang="en-US" altLang="zh-CN" sz="2000" b="1" i="1" dirty="0">
                            <a:solidFill>
                              <a:prstClr val="black"/>
                            </a:solidFill>
                            <a:latin typeface="Cambria Math" panose="02040503050406030204" pitchFamily="18" charset="0"/>
                          </a:rPr>
                        </m:ctrlPr>
                      </m:sSubPr>
                      <m:e>
                        <m:r>
                          <a:rPr lang="en-US" altLang="zh-CN" sz="2000" b="1" dirty="0">
                            <a:solidFill>
                              <a:prstClr val="black"/>
                            </a:solidFill>
                            <a:latin typeface="Cambria Math" panose="02040503050406030204" pitchFamily="18" charset="0"/>
                          </a:rPr>
                          <m:t>𝑥</m:t>
                        </m:r>
                      </m:e>
                      <m:sub>
                        <m:r>
                          <a:rPr lang="en-US" altLang="zh-CN" sz="2000" b="1" dirty="0">
                            <a:solidFill>
                              <a:prstClr val="black"/>
                            </a:solidFill>
                            <a:latin typeface="Cambria Math" panose="02040503050406030204" pitchFamily="18" charset="0"/>
                          </a:rPr>
                          <m:t>𝑖</m:t>
                        </m:r>
                      </m:sub>
                    </m:sSub>
                  </m:oMath>
                </a14:m>
                <a:endParaRPr lang="en-US" altLang="zh-CN" sz="2000" b="1" dirty="0">
                  <a:solidFill>
                    <a:prstClr val="black"/>
                  </a:solidFill>
                  <a:latin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F651EA80-4154-4C2D-83BC-3BE5C87A67AE}"/>
                  </a:ext>
                </a:extLst>
              </p:cNvPr>
              <p:cNvSpPr txBox="1">
                <a:spLocks noRot="1" noChangeAspect="1" noMove="1" noResize="1" noEditPoints="1" noAdjustHandles="1" noChangeArrowheads="1" noChangeShapeType="1" noTextEdit="1"/>
              </p:cNvSpPr>
              <p:nvPr/>
            </p:nvSpPr>
            <p:spPr>
              <a:xfrm>
                <a:off x="577848" y="3398742"/>
                <a:ext cx="10815637" cy="545599"/>
              </a:xfrm>
              <a:prstGeom prst="rect">
                <a:avLst/>
              </a:prstGeom>
              <a:blipFill>
                <a:blip r:embed="rId4"/>
                <a:stretch>
                  <a:fillRect l="-507" t="-70787" b="-12921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D7A3543-0BC6-4EE9-BC40-F7A7BC5E4C5F}"/>
              </a:ext>
            </a:extLst>
          </p:cNvPr>
          <p:cNvPicPr>
            <a:picLocks noChangeAspect="1"/>
          </p:cNvPicPr>
          <p:nvPr/>
        </p:nvPicPr>
        <p:blipFill>
          <a:blip r:embed="rId5"/>
          <a:stretch>
            <a:fillRect/>
          </a:stretch>
        </p:blipFill>
        <p:spPr>
          <a:xfrm>
            <a:off x="2309226" y="4142291"/>
            <a:ext cx="7352883" cy="19746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930556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74760" y="1286273"/>
            <a:ext cx="6135653" cy="4851002"/>
            <a:chOff x="5574760" y="1286273"/>
            <a:chExt cx="6135653" cy="4851002"/>
          </a:xfrm>
        </p:grpSpPr>
        <p:grpSp>
          <p:nvGrpSpPr>
            <p:cNvPr id="23" name="组合 22"/>
            <p:cNvGrpSpPr/>
            <p:nvPr/>
          </p:nvGrpSpPr>
          <p:grpSpPr>
            <a:xfrm>
              <a:off x="8210857" y="5982373"/>
              <a:ext cx="789633" cy="154902"/>
              <a:chOff x="8220464" y="6063574"/>
              <a:chExt cx="1190113" cy="233464"/>
            </a:xfrm>
          </p:grpSpPr>
          <p:sp>
            <p:nvSpPr>
              <p:cNvPr id="24" name="椭圆 23"/>
              <p:cNvSpPr/>
              <p:nvPr userDrawn="1"/>
            </p:nvSpPr>
            <p:spPr>
              <a:xfrm>
                <a:off x="8220464"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53934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858228"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917711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Overview</a:t>
              </a:r>
              <a:endParaRPr lang="zh-CN" altLang="en-US" sz="2800" dirty="0">
                <a:solidFill>
                  <a:schemeClr val="bg2">
                    <a:lumMod val="75000"/>
                  </a:schemeClr>
                </a:solidFill>
                <a:cs typeface="+mn-ea"/>
                <a:sym typeface="+mn-lt"/>
              </a:endParaRPr>
            </a:p>
          </p:txBody>
        </p:sp>
        <p:sp>
          <p:nvSpPr>
            <p:cNvPr id="33" name="文本占位符 12"/>
            <p:cNvSpPr txBox="1"/>
            <p:nvPr/>
          </p:nvSpPr>
          <p:spPr>
            <a:xfrm>
              <a:off x="5574760" y="285985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概述</a:t>
              </a:r>
            </a:p>
          </p:txBody>
        </p:sp>
      </p:grpSp>
      <p:sp>
        <p:nvSpPr>
          <p:cNvPr id="11" name="椭圆 10">
            <a:extLst>
              <a:ext uri="{FF2B5EF4-FFF2-40B4-BE49-F238E27FC236}">
                <a16:creationId xmlns:a16="http://schemas.microsoft.com/office/drawing/2014/main" id="{7760F696-C64B-4A69-905D-4290AD6CF7CB}"/>
              </a:ext>
            </a:extLst>
          </p:cNvPr>
          <p:cNvSpPr/>
          <p:nvPr/>
        </p:nvSpPr>
        <p:spPr>
          <a:xfrm>
            <a:off x="9057166" y="5982373"/>
            <a:ext cx="154902" cy="1549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536DDAE-3CC7-4A37-9200-15477333F19F}"/>
              </a:ext>
            </a:extLst>
          </p:cNvPr>
          <p:cNvSpPr>
            <a:spLocks noGrp="1"/>
          </p:cNvSpPr>
          <p:nvPr>
            <p:ph type="title"/>
          </p:nvPr>
        </p:nvSpPr>
        <p:spPr/>
        <p:txBody>
          <a:bodyPr/>
          <a:lstStyle/>
          <a:p>
            <a:r>
              <a:rPr lang="en-US" altLang="zh-CN" dirty="0"/>
              <a:t>LFSR</a:t>
            </a:r>
            <a:r>
              <a:rPr lang="zh-CN" altLang="en-US" dirty="0"/>
              <a:t>后处理</a:t>
            </a:r>
          </a:p>
        </p:txBody>
      </p:sp>
      <p:sp>
        <p:nvSpPr>
          <p:cNvPr id="5" name="文本框 4">
            <a:extLst>
              <a:ext uri="{FF2B5EF4-FFF2-40B4-BE49-F238E27FC236}">
                <a16:creationId xmlns:a16="http://schemas.microsoft.com/office/drawing/2014/main" id="{E831D0BF-330E-46C1-83C6-F76A345D3FF4}"/>
              </a:ext>
            </a:extLst>
          </p:cNvPr>
          <p:cNvSpPr txBox="1"/>
          <p:nvPr/>
        </p:nvSpPr>
        <p:spPr>
          <a:xfrm>
            <a:off x="474663" y="1105047"/>
            <a:ext cx="10815637" cy="3422540"/>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solidFill>
                  <a:schemeClr val="accent4">
                    <a:lumMod val="60000"/>
                    <a:lumOff val="40000"/>
                  </a:schemeClr>
                </a:solidFill>
                <a:latin typeface="Times New Roman" panose="02020603050405020304" pitchFamily="18" charset="0"/>
              </a:rPr>
              <a:t>特点</a:t>
            </a:r>
            <a:r>
              <a:rPr lang="zh-CN" altLang="en-US" sz="2000" b="1" dirty="0">
                <a:solidFill>
                  <a:prstClr val="black"/>
                </a:solidFill>
                <a:latin typeface="Times New Roman" panose="02020603050405020304" pitchFamily="18" charset="0"/>
              </a:rPr>
              <a:t>：</a:t>
            </a:r>
            <a:endParaRPr lang="en-US" altLang="zh-CN" sz="2000" b="1" dirty="0">
              <a:solidFill>
                <a:prstClr val="black"/>
              </a:solidFill>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dirty="0">
                <a:solidFill>
                  <a:prstClr val="black"/>
                </a:solidFill>
                <a:latin typeface="Times New Roman" panose="02020603050405020304" pitchFamily="18" charset="0"/>
              </a:rPr>
              <a:t>高效，</a:t>
            </a:r>
            <a:r>
              <a:rPr lang="zh-CN" altLang="en-US" dirty="0">
                <a:solidFill>
                  <a:schemeClr val="accent4">
                    <a:lumMod val="60000"/>
                    <a:lumOff val="40000"/>
                  </a:schemeClr>
                </a:solidFill>
                <a:latin typeface="Times New Roman" panose="02020603050405020304" pitchFamily="18" charset="0"/>
              </a:rPr>
              <a:t>不会降低吞吐率</a:t>
            </a: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dirty="0">
                <a:latin typeface="Times New Roman" panose="02020603050405020304" pitchFamily="18" charset="0"/>
              </a:rPr>
              <a:t>硬件上易于实现</a:t>
            </a: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dirty="0">
                <a:solidFill>
                  <a:prstClr val="black"/>
                </a:solidFill>
                <a:latin typeface="Times New Roman" panose="02020603050405020304" pitchFamily="18" charset="0"/>
              </a:rPr>
              <a:t>处理后的输出统计性质好</a:t>
            </a: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dirty="0">
                <a:solidFill>
                  <a:prstClr val="black"/>
                </a:solidFill>
                <a:latin typeface="Times New Roman" panose="02020603050405020304" pitchFamily="18" charset="0"/>
              </a:rPr>
              <a:t>但是，</a:t>
            </a:r>
            <a:r>
              <a:rPr lang="zh-CN" altLang="en-US" dirty="0">
                <a:solidFill>
                  <a:schemeClr val="accent4">
                    <a:lumMod val="60000"/>
                    <a:lumOff val="40000"/>
                  </a:schemeClr>
                </a:solidFill>
                <a:latin typeface="Times New Roman" panose="02020603050405020304" pitchFamily="18" charset="0"/>
              </a:rPr>
              <a:t>不安全</a:t>
            </a:r>
            <a:r>
              <a:rPr lang="zh-CN" altLang="en-US" dirty="0">
                <a:solidFill>
                  <a:prstClr val="black"/>
                </a:solidFill>
                <a:latin typeface="Times New Roman" panose="02020603050405020304" pitchFamily="18" charset="0"/>
              </a:rPr>
              <a:t>：有工作（ </a:t>
            </a:r>
            <a:r>
              <a:rPr lang="en-US" altLang="zh-CN" dirty="0">
                <a:solidFill>
                  <a:prstClr val="black"/>
                </a:solidFill>
                <a:latin typeface="Times New Roman" panose="02020603050405020304" pitchFamily="18" charset="0"/>
              </a:rPr>
              <a:t>crypto1988 </a:t>
            </a:r>
            <a:r>
              <a:rPr lang="zh-CN" altLang="en-US" dirty="0">
                <a:solidFill>
                  <a:prstClr val="black"/>
                </a:solidFill>
                <a:latin typeface="Times New Roman" panose="02020603050405020304" pitchFamily="18" charset="0"/>
              </a:rPr>
              <a:t>）根据</a:t>
            </a:r>
            <a:r>
              <a:rPr lang="en-US" altLang="zh-CN" dirty="0">
                <a:solidFill>
                  <a:prstClr val="black"/>
                </a:solidFill>
                <a:latin typeface="Times New Roman" panose="02020603050405020304" pitchFamily="18" charset="0"/>
              </a:rPr>
              <a:t>LFSR</a:t>
            </a:r>
            <a:r>
              <a:rPr lang="zh-CN" altLang="en-US" dirty="0">
                <a:solidFill>
                  <a:prstClr val="black"/>
                </a:solidFill>
                <a:latin typeface="Times New Roman" panose="02020603050405020304" pitchFamily="18" charset="0"/>
              </a:rPr>
              <a:t>的输出将未处理序列恢复，证明</a:t>
            </a:r>
            <a:r>
              <a:rPr lang="en-US" altLang="zh-CN" dirty="0">
                <a:solidFill>
                  <a:prstClr val="black"/>
                </a:solidFill>
                <a:latin typeface="Times New Roman" panose="02020603050405020304" pitchFamily="18" charset="0"/>
              </a:rPr>
              <a:t>LFSR</a:t>
            </a:r>
            <a:r>
              <a:rPr lang="zh-CN" altLang="en-US" dirty="0">
                <a:solidFill>
                  <a:prstClr val="black"/>
                </a:solidFill>
                <a:latin typeface="Times New Roman" panose="02020603050405020304" pitchFamily="18" charset="0"/>
              </a:rPr>
              <a:t>后处理方法存在被“破解”风险</a:t>
            </a:r>
          </a:p>
          <a:p>
            <a:pPr marL="800100" lvl="2" indent="-342900" algn="just" eaLnBrk="1">
              <a:lnSpc>
                <a:spcPct val="130000"/>
              </a:lnSpc>
              <a:spcBef>
                <a:spcPts val="600"/>
              </a:spcBef>
              <a:spcAft>
                <a:spcPts val="600"/>
              </a:spcAft>
              <a:buClr>
                <a:schemeClr val="tx2"/>
              </a:buClr>
              <a:buFont typeface="Wingdings" panose="05000000000000000000" pitchFamily="2" charset="2"/>
              <a:buChar char="n"/>
            </a:pPr>
            <a:endParaRPr lang="en-US" altLang="zh-CN" sz="2000" dirty="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3814254720"/>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47220" y="1381942"/>
            <a:ext cx="4425580" cy="4755333"/>
            <a:chOff x="6909170" y="1553392"/>
            <a:chExt cx="4425580" cy="4755333"/>
          </a:xfrm>
        </p:grpSpPr>
        <p:sp>
          <p:nvSpPr>
            <p:cNvPr id="34" name="文本占位符 11"/>
            <p:cNvSpPr txBox="1"/>
            <p:nvPr/>
          </p:nvSpPr>
          <p:spPr>
            <a:xfrm>
              <a:off x="6909170" y="4034115"/>
              <a:ext cx="4425580"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Random Number Generator Evaluation</a:t>
              </a:r>
              <a:endParaRPr lang="zh-CN" altLang="en-US" sz="2800" dirty="0">
                <a:solidFill>
                  <a:schemeClr val="bg2">
                    <a:lumMod val="75000"/>
                  </a:schemeClr>
                </a:solidFill>
                <a:cs typeface="+mn-ea"/>
                <a:sym typeface="+mn-lt"/>
              </a:endParaRPr>
            </a:p>
          </p:txBody>
        </p:sp>
        <p:sp>
          <p:nvSpPr>
            <p:cNvPr id="37"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随机数发生器评估</a:t>
              </a:r>
            </a:p>
          </p:txBody>
        </p:sp>
        <p:sp>
          <p:nvSpPr>
            <p:cNvPr id="38" name="books-group_25777"/>
            <p:cNvSpPr>
              <a:spLocks noChangeAspect="1"/>
            </p:cNvSpPr>
            <p:nvPr/>
          </p:nvSpPr>
          <p:spPr bwMode="auto">
            <a:xfrm>
              <a:off x="8294905" y="1553392"/>
              <a:ext cx="1419262" cy="1018642"/>
            </a:xfrm>
            <a:custGeom>
              <a:avLst/>
              <a:gdLst>
                <a:gd name="T0" fmla="*/ 520 w 3958"/>
                <a:gd name="T1" fmla="*/ 1816 h 2845"/>
                <a:gd name="T2" fmla="*/ 600 w 3958"/>
                <a:gd name="T3" fmla="*/ 1832 h 2845"/>
                <a:gd name="T4" fmla="*/ 1800 w 3958"/>
                <a:gd name="T5" fmla="*/ 1326 h 2845"/>
                <a:gd name="T6" fmla="*/ 894 w 3958"/>
                <a:gd name="T7" fmla="*/ 1890 h 2845"/>
                <a:gd name="T8" fmla="*/ 860 w 3958"/>
                <a:gd name="T9" fmla="*/ 1952 h 2845"/>
                <a:gd name="T10" fmla="*/ 860 w 3958"/>
                <a:gd name="T11" fmla="*/ 2463 h 2845"/>
                <a:gd name="T12" fmla="*/ 901 w 3958"/>
                <a:gd name="T13" fmla="*/ 2713 h 2845"/>
                <a:gd name="T14" fmla="*/ 1060 w 3958"/>
                <a:gd name="T15" fmla="*/ 2837 h 2845"/>
                <a:gd name="T16" fmla="*/ 1198 w 3958"/>
                <a:gd name="T17" fmla="*/ 2771 h 2845"/>
                <a:gd name="T18" fmla="*/ 1371 w 3958"/>
                <a:gd name="T19" fmla="*/ 2603 h 2845"/>
                <a:gd name="T20" fmla="*/ 1624 w 3958"/>
                <a:gd name="T21" fmla="*/ 2779 h 2845"/>
                <a:gd name="T22" fmla="*/ 1844 w 3958"/>
                <a:gd name="T23" fmla="*/ 2845 h 2845"/>
                <a:gd name="T24" fmla="*/ 2296 w 3958"/>
                <a:gd name="T25" fmla="*/ 2591 h 2845"/>
                <a:gd name="T26" fmla="*/ 3851 w 3958"/>
                <a:gd name="T27" fmla="*/ 396 h 2845"/>
                <a:gd name="T28" fmla="*/ 3920 w 3958"/>
                <a:gd name="T29" fmla="*/ 95 h 2845"/>
                <a:gd name="T30" fmla="*/ 3730 w 3958"/>
                <a:gd name="T31" fmla="*/ 0 h 2845"/>
                <a:gd name="T32" fmla="*/ 3592 w 3958"/>
                <a:gd name="T33" fmla="*/ 20 h 2845"/>
                <a:gd name="T34" fmla="*/ 307 w 3958"/>
                <a:gd name="T35" fmla="*/ 859 h 2845"/>
                <a:gd name="T36" fmla="*/ 31 w 3958"/>
                <a:gd name="T37" fmla="*/ 1089 h 2845"/>
                <a:gd name="T38" fmla="*/ 146 w 3958"/>
                <a:gd name="T39" fmla="*/ 1429 h 2845"/>
                <a:gd name="T40" fmla="*/ 520 w 3958"/>
                <a:gd name="T41" fmla="*/ 1816 h 2845"/>
                <a:gd name="T42" fmla="*/ 171 w 3958"/>
                <a:gd name="T43" fmla="*/ 1128 h 2845"/>
                <a:gd name="T44" fmla="*/ 343 w 3958"/>
                <a:gd name="T45" fmla="*/ 1000 h 2845"/>
                <a:gd name="T46" fmla="*/ 3628 w 3958"/>
                <a:gd name="T47" fmla="*/ 160 h 2845"/>
                <a:gd name="T48" fmla="*/ 3791 w 3958"/>
                <a:gd name="T49" fmla="*/ 162 h 2845"/>
                <a:gd name="T50" fmla="*/ 3733 w 3958"/>
                <a:gd name="T51" fmla="*/ 312 h 2845"/>
                <a:gd name="T52" fmla="*/ 2177 w 3958"/>
                <a:gd name="T53" fmla="*/ 2507 h 2845"/>
                <a:gd name="T54" fmla="*/ 1844 w 3958"/>
                <a:gd name="T55" fmla="*/ 2700 h 2845"/>
                <a:gd name="T56" fmla="*/ 1707 w 3958"/>
                <a:gd name="T57" fmla="*/ 2659 h 2845"/>
                <a:gd name="T58" fmla="*/ 1404 w 3958"/>
                <a:gd name="T59" fmla="*/ 2450 h 2845"/>
                <a:gd name="T60" fmla="*/ 1363 w 3958"/>
                <a:gd name="T61" fmla="*/ 2437 h 2845"/>
                <a:gd name="T62" fmla="*/ 1312 w 3958"/>
                <a:gd name="T63" fmla="*/ 2458 h 2845"/>
                <a:gd name="T64" fmla="*/ 1097 w 3958"/>
                <a:gd name="T65" fmla="*/ 2667 h 2845"/>
                <a:gd name="T66" fmla="*/ 1060 w 3958"/>
                <a:gd name="T67" fmla="*/ 2692 h 2845"/>
                <a:gd name="T68" fmla="*/ 1005 w 3958"/>
                <a:gd name="T69" fmla="*/ 2463 h 2845"/>
                <a:gd name="T70" fmla="*/ 1005 w 3958"/>
                <a:gd name="T71" fmla="*/ 1992 h 2845"/>
                <a:gd name="T72" fmla="*/ 2656 w 3958"/>
                <a:gd name="T73" fmla="*/ 963 h 2845"/>
                <a:gd name="T74" fmla="*/ 2682 w 3958"/>
                <a:gd name="T75" fmla="*/ 868 h 2845"/>
                <a:gd name="T76" fmla="*/ 2590 w 3958"/>
                <a:gd name="T77" fmla="*/ 835 h 2845"/>
                <a:gd name="T78" fmla="*/ 590 w 3958"/>
                <a:gd name="T79" fmla="*/ 1679 h 2845"/>
                <a:gd name="T80" fmla="*/ 250 w 3958"/>
                <a:gd name="T81" fmla="*/ 1328 h 2845"/>
                <a:gd name="T82" fmla="*/ 171 w 3958"/>
                <a:gd name="T83" fmla="*/ 1128 h 2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58" h="2845">
                  <a:moveTo>
                    <a:pt x="520" y="1816"/>
                  </a:moveTo>
                  <a:cubicBezTo>
                    <a:pt x="541" y="1837"/>
                    <a:pt x="573" y="1844"/>
                    <a:pt x="600" y="1832"/>
                  </a:cubicBezTo>
                  <a:lnTo>
                    <a:pt x="1800" y="1326"/>
                  </a:lnTo>
                  <a:lnTo>
                    <a:pt x="894" y="1890"/>
                  </a:lnTo>
                  <a:cubicBezTo>
                    <a:pt x="873" y="1903"/>
                    <a:pt x="860" y="1926"/>
                    <a:pt x="860" y="1952"/>
                  </a:cubicBezTo>
                  <a:lnTo>
                    <a:pt x="860" y="2463"/>
                  </a:lnTo>
                  <a:cubicBezTo>
                    <a:pt x="860" y="2564"/>
                    <a:pt x="874" y="2651"/>
                    <a:pt x="901" y="2713"/>
                  </a:cubicBezTo>
                  <a:cubicBezTo>
                    <a:pt x="948" y="2821"/>
                    <a:pt x="1020" y="2837"/>
                    <a:pt x="1060" y="2837"/>
                  </a:cubicBezTo>
                  <a:cubicBezTo>
                    <a:pt x="1107" y="2837"/>
                    <a:pt x="1153" y="2815"/>
                    <a:pt x="1198" y="2771"/>
                  </a:cubicBezTo>
                  <a:lnTo>
                    <a:pt x="1371" y="2603"/>
                  </a:lnTo>
                  <a:lnTo>
                    <a:pt x="1624" y="2779"/>
                  </a:lnTo>
                  <a:cubicBezTo>
                    <a:pt x="1687" y="2822"/>
                    <a:pt x="1763" y="2845"/>
                    <a:pt x="1844" y="2845"/>
                  </a:cubicBezTo>
                  <a:cubicBezTo>
                    <a:pt x="2011" y="2845"/>
                    <a:pt x="2184" y="2748"/>
                    <a:pt x="2296" y="2591"/>
                  </a:cubicBezTo>
                  <a:lnTo>
                    <a:pt x="3851" y="396"/>
                  </a:lnTo>
                  <a:cubicBezTo>
                    <a:pt x="3958" y="245"/>
                    <a:pt x="3948" y="149"/>
                    <a:pt x="3920" y="95"/>
                  </a:cubicBezTo>
                  <a:cubicBezTo>
                    <a:pt x="3901" y="60"/>
                    <a:pt x="3852" y="0"/>
                    <a:pt x="3730" y="0"/>
                  </a:cubicBezTo>
                  <a:cubicBezTo>
                    <a:pt x="3689" y="0"/>
                    <a:pt x="3643" y="7"/>
                    <a:pt x="3592" y="20"/>
                  </a:cubicBezTo>
                  <a:lnTo>
                    <a:pt x="307" y="859"/>
                  </a:lnTo>
                  <a:cubicBezTo>
                    <a:pt x="161" y="896"/>
                    <a:pt x="63" y="978"/>
                    <a:pt x="31" y="1089"/>
                  </a:cubicBezTo>
                  <a:cubicBezTo>
                    <a:pt x="0" y="1200"/>
                    <a:pt x="41" y="1320"/>
                    <a:pt x="146" y="1429"/>
                  </a:cubicBezTo>
                  <a:lnTo>
                    <a:pt x="520" y="1816"/>
                  </a:lnTo>
                  <a:close/>
                  <a:moveTo>
                    <a:pt x="171" y="1128"/>
                  </a:moveTo>
                  <a:cubicBezTo>
                    <a:pt x="188" y="1069"/>
                    <a:pt x="249" y="1024"/>
                    <a:pt x="343" y="1000"/>
                  </a:cubicBezTo>
                  <a:lnTo>
                    <a:pt x="3628" y="160"/>
                  </a:lnTo>
                  <a:cubicBezTo>
                    <a:pt x="3716" y="138"/>
                    <a:pt x="3783" y="147"/>
                    <a:pt x="3791" y="162"/>
                  </a:cubicBezTo>
                  <a:cubicBezTo>
                    <a:pt x="3798" y="175"/>
                    <a:pt x="3795" y="224"/>
                    <a:pt x="3733" y="312"/>
                  </a:cubicBezTo>
                  <a:lnTo>
                    <a:pt x="2177" y="2507"/>
                  </a:lnTo>
                  <a:cubicBezTo>
                    <a:pt x="2093" y="2626"/>
                    <a:pt x="1965" y="2700"/>
                    <a:pt x="1844" y="2700"/>
                  </a:cubicBezTo>
                  <a:cubicBezTo>
                    <a:pt x="1792" y="2700"/>
                    <a:pt x="1746" y="2687"/>
                    <a:pt x="1707" y="2659"/>
                  </a:cubicBezTo>
                  <a:lnTo>
                    <a:pt x="1404" y="2450"/>
                  </a:lnTo>
                  <a:cubicBezTo>
                    <a:pt x="1392" y="2441"/>
                    <a:pt x="1377" y="2437"/>
                    <a:pt x="1363" y="2437"/>
                  </a:cubicBezTo>
                  <a:cubicBezTo>
                    <a:pt x="1345" y="2437"/>
                    <a:pt x="1326" y="2444"/>
                    <a:pt x="1312" y="2458"/>
                  </a:cubicBezTo>
                  <a:lnTo>
                    <a:pt x="1097" y="2667"/>
                  </a:lnTo>
                  <a:cubicBezTo>
                    <a:pt x="1072" y="2691"/>
                    <a:pt x="1060" y="2691"/>
                    <a:pt x="1060" y="2692"/>
                  </a:cubicBezTo>
                  <a:cubicBezTo>
                    <a:pt x="1046" y="2687"/>
                    <a:pt x="1005" y="2623"/>
                    <a:pt x="1005" y="2463"/>
                  </a:cubicBezTo>
                  <a:lnTo>
                    <a:pt x="1005" y="1992"/>
                  </a:lnTo>
                  <a:lnTo>
                    <a:pt x="2656" y="963"/>
                  </a:lnTo>
                  <a:cubicBezTo>
                    <a:pt x="2688" y="943"/>
                    <a:pt x="2700" y="902"/>
                    <a:pt x="2682" y="868"/>
                  </a:cubicBezTo>
                  <a:cubicBezTo>
                    <a:pt x="2665" y="834"/>
                    <a:pt x="2624" y="820"/>
                    <a:pt x="2590" y="835"/>
                  </a:cubicBezTo>
                  <a:lnTo>
                    <a:pt x="590" y="1679"/>
                  </a:lnTo>
                  <a:lnTo>
                    <a:pt x="250" y="1328"/>
                  </a:lnTo>
                  <a:cubicBezTo>
                    <a:pt x="182" y="1258"/>
                    <a:pt x="154" y="1187"/>
                    <a:pt x="171" y="1128"/>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39" name="组合 38"/>
            <p:cNvGrpSpPr/>
            <p:nvPr/>
          </p:nvGrpSpPr>
          <p:grpSpPr>
            <a:xfrm>
              <a:off x="8609725" y="6153823"/>
              <a:ext cx="789631" cy="154902"/>
              <a:chOff x="8276107" y="6063574"/>
              <a:chExt cx="1190110" cy="233464"/>
            </a:xfrm>
          </p:grpSpPr>
          <p:sp>
            <p:nvSpPr>
              <p:cNvPr id="41" name="椭圆 40"/>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userDrawn="1"/>
            </p:nvSpPr>
            <p:spPr>
              <a:xfrm>
                <a:off x="9232753"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
        <p:nvSpPr>
          <p:cNvPr id="13" name="椭圆 12">
            <a:extLst>
              <a:ext uri="{FF2B5EF4-FFF2-40B4-BE49-F238E27FC236}">
                <a16:creationId xmlns:a16="http://schemas.microsoft.com/office/drawing/2014/main" id="{C7B1E8F2-EB86-423C-91DD-95E273E26A3A}"/>
              </a:ext>
            </a:extLst>
          </p:cNvPr>
          <p:cNvSpPr/>
          <p:nvPr/>
        </p:nvSpPr>
        <p:spPr>
          <a:xfrm>
            <a:off x="8882503" y="5982397"/>
            <a:ext cx="154902" cy="1549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a:extLst>
              <a:ext uri="{FF2B5EF4-FFF2-40B4-BE49-F238E27FC236}">
                <a16:creationId xmlns:a16="http://schemas.microsoft.com/office/drawing/2014/main" id="{A61EF012-2B0D-4BC7-93B7-BBED2160665D}"/>
              </a:ext>
            </a:extLst>
          </p:cNvPr>
          <p:cNvSpPr/>
          <p:nvPr/>
        </p:nvSpPr>
        <p:spPr>
          <a:xfrm>
            <a:off x="9094078" y="5982373"/>
            <a:ext cx="154902" cy="1549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26E82286-323B-48BB-B26F-E04B7DDADED1}"/>
              </a:ext>
            </a:extLst>
          </p:cNvPr>
          <p:cNvSpPr txBox="1"/>
          <p:nvPr/>
        </p:nvSpPr>
        <p:spPr>
          <a:xfrm>
            <a:off x="450020" y="904417"/>
            <a:ext cx="10815637" cy="3581109"/>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latin typeface="Times New Roman" panose="02020603050405020304" pitchFamily="18" charset="0"/>
              </a:rPr>
              <a:t>对噪声源</a:t>
            </a:r>
            <a:r>
              <a:rPr lang="zh-CN" altLang="en-US" sz="2000" b="1" dirty="0">
                <a:solidFill>
                  <a:schemeClr val="accent4">
                    <a:lumMod val="60000"/>
                    <a:lumOff val="40000"/>
                  </a:schemeClr>
                </a:solidFill>
                <a:latin typeface="Times New Roman" panose="02020603050405020304" pitchFamily="18" charset="0"/>
              </a:rPr>
              <a:t>输出的随机数</a:t>
            </a:r>
            <a:r>
              <a:rPr lang="zh-CN" altLang="en-US" sz="2000" b="1" dirty="0">
                <a:latin typeface="Times New Roman" panose="02020603050405020304" pitchFamily="18" charset="0"/>
              </a:rPr>
              <a:t>进行</a:t>
            </a:r>
            <a:r>
              <a:rPr lang="zh-CN" altLang="en-US" sz="2000" b="1" dirty="0">
                <a:solidFill>
                  <a:schemeClr val="accent4">
                    <a:lumMod val="60000"/>
                    <a:lumOff val="40000"/>
                  </a:schemeClr>
                </a:solidFill>
                <a:latin typeface="Times New Roman" panose="02020603050405020304" pitchFamily="18" charset="0"/>
              </a:rPr>
              <a:t>统计测试</a:t>
            </a:r>
            <a:endParaRPr lang="en-US" altLang="zh-CN" sz="2000" b="1" dirty="0">
              <a:solidFill>
                <a:schemeClr val="accent4">
                  <a:lumMod val="60000"/>
                  <a:lumOff val="40000"/>
                </a:schemeClr>
              </a:solidFill>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b="1" dirty="0">
                <a:solidFill>
                  <a:prstClr val="black"/>
                </a:solidFill>
                <a:latin typeface="Times New Roman" panose="02020603050405020304" pitchFamily="18" charset="0"/>
              </a:rPr>
              <a:t>优势</a:t>
            </a:r>
            <a:r>
              <a:rPr lang="zh-CN" altLang="en-US" dirty="0">
                <a:solidFill>
                  <a:prstClr val="black"/>
                </a:solidFill>
                <a:latin typeface="Times New Roman" panose="02020603050405020304" pitchFamily="18" charset="0"/>
              </a:rPr>
              <a:t>：通用性强，实施方便</a:t>
            </a: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b="1" dirty="0">
                <a:solidFill>
                  <a:prstClr val="black"/>
                </a:solidFill>
                <a:latin typeface="Times New Roman" panose="02020603050405020304" pitchFamily="18" charset="0"/>
              </a:rPr>
              <a:t>标准</a:t>
            </a:r>
            <a:r>
              <a:rPr lang="zh-CN" altLang="en-US" dirty="0">
                <a:solidFill>
                  <a:prstClr val="black"/>
                </a:solidFill>
                <a:latin typeface="Times New Roman" panose="02020603050405020304" pitchFamily="18" charset="0"/>
              </a:rPr>
              <a:t>：</a:t>
            </a:r>
            <a:endParaRPr lang="en-US" altLang="zh-CN" dirty="0">
              <a:solidFill>
                <a:prstClr val="black"/>
              </a:solidFill>
              <a:latin typeface="Times New Roman" panose="02020603050405020304" pitchFamily="18" charset="0"/>
            </a:endParaRPr>
          </a:p>
          <a:p>
            <a:pPr marL="1257300" lvl="3" indent="-342900" algn="just" eaLnBrk="1">
              <a:lnSpc>
                <a:spcPct val="130000"/>
              </a:lnSpc>
              <a:spcBef>
                <a:spcPts val="600"/>
              </a:spcBef>
              <a:spcAft>
                <a:spcPts val="600"/>
              </a:spcAft>
              <a:buClr>
                <a:schemeClr val="tx2"/>
              </a:buClr>
              <a:buFont typeface="Arial" panose="020B0604020202020204" pitchFamily="34" charset="0"/>
              <a:buChar char="•"/>
            </a:pPr>
            <a:r>
              <a:rPr lang="zh-CN" altLang="en-US" dirty="0">
                <a:solidFill>
                  <a:prstClr val="black"/>
                </a:solidFill>
                <a:latin typeface="Times New Roman" panose="02020603050405020304" pitchFamily="18" charset="0"/>
              </a:rPr>
              <a:t>我国的密码行业标准：</a:t>
            </a:r>
            <a:r>
              <a:rPr lang="en-US" altLang="zh-CN" dirty="0">
                <a:solidFill>
                  <a:prstClr val="black"/>
                </a:solidFill>
                <a:latin typeface="Times New Roman" panose="02020603050405020304" pitchFamily="18" charset="0"/>
              </a:rPr>
              <a:t>《</a:t>
            </a:r>
            <a:r>
              <a:rPr lang="zh-CN" altLang="en-US" dirty="0">
                <a:solidFill>
                  <a:prstClr val="black"/>
                </a:solidFill>
                <a:latin typeface="Times New Roman" panose="02020603050405020304" pitchFamily="18" charset="0"/>
              </a:rPr>
              <a:t>随机性检测规范</a:t>
            </a:r>
            <a:r>
              <a:rPr lang="en-US" altLang="zh-CN" dirty="0">
                <a:solidFill>
                  <a:prstClr val="black"/>
                </a:solidFill>
                <a:latin typeface="Times New Roman" panose="02020603050405020304" pitchFamily="18" charset="0"/>
              </a:rPr>
              <a:t>》	</a:t>
            </a:r>
          </a:p>
          <a:p>
            <a:pPr marL="1257300" lvl="3" indent="-342900" algn="just" eaLnBrk="1">
              <a:lnSpc>
                <a:spcPct val="130000"/>
              </a:lnSpc>
              <a:spcBef>
                <a:spcPts val="600"/>
              </a:spcBef>
              <a:spcAft>
                <a:spcPts val="600"/>
              </a:spcAft>
              <a:buClr>
                <a:schemeClr val="tx2"/>
              </a:buClr>
              <a:buFont typeface="Arial" panose="020B0604020202020204" pitchFamily="34" charset="0"/>
              <a:buChar char="•"/>
            </a:pPr>
            <a:r>
              <a:rPr lang="zh-CN" altLang="en-US" dirty="0">
                <a:solidFill>
                  <a:prstClr val="black"/>
                </a:solidFill>
                <a:latin typeface="Times New Roman" panose="02020603050405020304" pitchFamily="18" charset="0"/>
              </a:rPr>
              <a:t>美国 </a:t>
            </a:r>
            <a:r>
              <a:rPr lang="en-US" altLang="zh-CN" dirty="0">
                <a:solidFill>
                  <a:prstClr val="black"/>
                </a:solidFill>
                <a:latin typeface="Times New Roman" panose="02020603050405020304" pitchFamily="18" charset="0"/>
              </a:rPr>
              <a:t>NIST SP 800-22</a:t>
            </a:r>
            <a:r>
              <a:rPr lang="en-US" altLang="zh-CN" sz="2000" dirty="0">
                <a:solidFill>
                  <a:prstClr val="black"/>
                </a:solidFill>
                <a:latin typeface="Times New Roman" panose="02020603050405020304" pitchFamily="18" charset="0"/>
              </a:rPr>
              <a:t>: </a:t>
            </a:r>
            <a:r>
              <a:rPr lang="en-US" altLang="zh-CN" dirty="0">
                <a:solidFill>
                  <a:prstClr val="black"/>
                </a:solidFill>
                <a:latin typeface="Times New Roman" panose="02020603050405020304" pitchFamily="18" charset="0"/>
              </a:rPr>
              <a:t>“A Statistical Test Suite for Random and Pseudorandom Number Generators”</a:t>
            </a:r>
            <a:endParaRPr lang="zh-CN" altLang="en-US" dirty="0">
              <a:solidFill>
                <a:prstClr val="black"/>
              </a:solidFill>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b="1" dirty="0">
                <a:latin typeface="Times New Roman" panose="02020603050405020304" pitchFamily="18" charset="0"/>
              </a:rPr>
              <a:t>不足：</a:t>
            </a:r>
            <a:endParaRPr lang="en-US" altLang="zh-CN" b="1" dirty="0">
              <a:latin typeface="Times New Roman" panose="02020603050405020304" pitchFamily="18" charset="0"/>
            </a:endParaRPr>
          </a:p>
          <a:p>
            <a:pPr marL="1257300" lvl="3" indent="-342900" algn="just" eaLnBrk="1">
              <a:lnSpc>
                <a:spcPct val="130000"/>
              </a:lnSpc>
              <a:spcBef>
                <a:spcPts val="600"/>
              </a:spcBef>
              <a:spcAft>
                <a:spcPts val="600"/>
              </a:spcAft>
              <a:buClr>
                <a:schemeClr val="tx2"/>
              </a:buClr>
              <a:buFont typeface="Arial" panose="020B0604020202020204" pitchFamily="34" charset="0"/>
              <a:buChar char="•"/>
            </a:pPr>
            <a:r>
              <a:rPr lang="zh-CN" altLang="en-US" dirty="0">
                <a:latin typeface="Times New Roman" panose="02020603050405020304" pitchFamily="18" charset="0"/>
              </a:rPr>
              <a:t>通过统计测试只是</a:t>
            </a:r>
            <a:r>
              <a:rPr lang="zh-CN" altLang="en-US" dirty="0">
                <a:solidFill>
                  <a:schemeClr val="accent4">
                    <a:lumMod val="60000"/>
                    <a:lumOff val="40000"/>
                  </a:schemeClr>
                </a:solidFill>
                <a:latin typeface="Times New Roman" panose="02020603050405020304" pitchFamily="18" charset="0"/>
              </a:rPr>
              <a:t>必要条件，</a:t>
            </a:r>
            <a:r>
              <a:rPr lang="zh-CN" altLang="en-US" dirty="0">
                <a:solidFill>
                  <a:prstClr val="black"/>
                </a:solidFill>
                <a:latin typeface="Times New Roman" panose="02020603050405020304" pitchFamily="18" charset="0"/>
              </a:rPr>
              <a:t>并不能证明其输出是</a:t>
            </a:r>
            <a:r>
              <a:rPr lang="zh-CN" altLang="en-US" dirty="0">
                <a:solidFill>
                  <a:schemeClr val="accent4">
                    <a:lumMod val="60000"/>
                    <a:lumOff val="40000"/>
                  </a:schemeClr>
                </a:solidFill>
                <a:latin typeface="Times New Roman" panose="02020603050405020304" pitchFamily="18" charset="0"/>
              </a:rPr>
              <a:t>不可预测</a:t>
            </a:r>
            <a:r>
              <a:rPr lang="zh-CN" altLang="en-US" dirty="0">
                <a:solidFill>
                  <a:prstClr val="black"/>
                </a:solidFill>
                <a:latin typeface="Times New Roman" panose="02020603050405020304" pitchFamily="18" charset="0"/>
              </a:rPr>
              <a:t>的，许多无理数也可通过统计测试</a:t>
            </a:r>
          </a:p>
        </p:txBody>
      </p:sp>
      <p:sp>
        <p:nvSpPr>
          <p:cNvPr id="2" name="标题 1">
            <a:extLst>
              <a:ext uri="{FF2B5EF4-FFF2-40B4-BE49-F238E27FC236}">
                <a16:creationId xmlns:a16="http://schemas.microsoft.com/office/drawing/2014/main" id="{553B0F60-7BB0-4CCB-99A0-EFF5AF45FEF6}"/>
              </a:ext>
            </a:extLst>
          </p:cNvPr>
          <p:cNvSpPr>
            <a:spLocks noGrp="1"/>
          </p:cNvSpPr>
          <p:nvPr>
            <p:ph type="title"/>
          </p:nvPr>
        </p:nvSpPr>
        <p:spPr>
          <a:xfrm>
            <a:off x="577850" y="249067"/>
            <a:ext cx="8643848" cy="480131"/>
          </a:xfrm>
        </p:spPr>
        <p:txBody>
          <a:bodyPr/>
          <a:lstStyle/>
          <a:p>
            <a:r>
              <a:rPr lang="zh-CN" altLang="en-US" dirty="0"/>
              <a:t>如何评估</a:t>
            </a:r>
            <a:r>
              <a:rPr lang="en-US" altLang="zh-CN" dirty="0"/>
              <a:t>RNG</a:t>
            </a:r>
            <a:r>
              <a:rPr lang="zh-CN" altLang="en-US" dirty="0"/>
              <a:t>的安全性</a:t>
            </a:r>
            <a:r>
              <a:rPr lang="en-US" altLang="zh-CN" dirty="0"/>
              <a:t>——</a:t>
            </a:r>
            <a:r>
              <a:rPr lang="zh-CN" altLang="en-US" dirty="0"/>
              <a:t>统计</a:t>
            </a:r>
          </a:p>
        </p:txBody>
      </p:sp>
      <p:grpSp>
        <p:nvGrpSpPr>
          <p:cNvPr id="16" name="组合 15"/>
          <p:cNvGrpSpPr/>
          <p:nvPr/>
        </p:nvGrpSpPr>
        <p:grpSpPr>
          <a:xfrm>
            <a:off x="2578905" y="4773258"/>
            <a:ext cx="6756759" cy="1306285"/>
            <a:chOff x="203200" y="1465944"/>
            <a:chExt cx="8052159" cy="1915885"/>
          </a:xfrm>
        </p:grpSpPr>
        <p:sp>
          <p:nvSpPr>
            <p:cNvPr id="17" name="矩形 16"/>
            <p:cNvSpPr/>
            <p:nvPr/>
          </p:nvSpPr>
          <p:spPr>
            <a:xfrm>
              <a:off x="203200" y="1465944"/>
              <a:ext cx="5820229" cy="1915885"/>
            </a:xfrm>
            <a:prstGeom prst="rect">
              <a:avLst/>
            </a:prstGeom>
            <a:noFill/>
            <a:ln w="28575">
              <a:solidFill>
                <a:schemeClr val="tx1"/>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chemeClr val="tx1"/>
                </a:solidFill>
                <a:latin typeface="Adobe 仿宋 Std R" panose="02020400000000000000" pitchFamily="18" charset="-122"/>
                <a:ea typeface="Adobe 仿宋 Std R" panose="02020400000000000000" pitchFamily="18" charset="-122"/>
              </a:endParaRPr>
            </a:p>
          </p:txBody>
        </p:sp>
        <p:sp>
          <p:nvSpPr>
            <p:cNvPr id="18" name="矩形 17"/>
            <p:cNvSpPr/>
            <p:nvPr/>
          </p:nvSpPr>
          <p:spPr>
            <a:xfrm>
              <a:off x="2102209" y="1816330"/>
              <a:ext cx="1619253" cy="11590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tx1"/>
                  </a:solidFill>
                  <a:latin typeface="Adobe 仿宋 Std R" panose="02020400000000000000" pitchFamily="18" charset="-122"/>
                  <a:ea typeface="Adobe 仿宋 Std R" panose="02020400000000000000" pitchFamily="18" charset="-122"/>
                </a:rPr>
                <a:t>随机性提取</a:t>
              </a:r>
              <a:endParaRPr lang="en-US" altLang="zh-CN" dirty="0">
                <a:solidFill>
                  <a:schemeClr val="tx1"/>
                </a:solidFill>
                <a:latin typeface="Adobe 仿宋 Std R" panose="02020400000000000000" pitchFamily="18" charset="-122"/>
                <a:ea typeface="Adobe 仿宋 Std R" panose="02020400000000000000" pitchFamily="18" charset="-122"/>
              </a:endParaRPr>
            </a:p>
            <a:p>
              <a:pPr algn="ctr"/>
              <a:r>
                <a:rPr lang="zh-CN" altLang="en-US" dirty="0">
                  <a:solidFill>
                    <a:schemeClr val="tx1"/>
                  </a:solidFill>
                  <a:latin typeface="Adobe 仿宋 Std R" panose="02020400000000000000" pitchFamily="18" charset="-122"/>
                  <a:ea typeface="Adobe 仿宋 Std R" panose="02020400000000000000" pitchFamily="18" charset="-122"/>
                </a:rPr>
                <a:t>（数字化）</a:t>
              </a:r>
            </a:p>
          </p:txBody>
        </p:sp>
        <p:sp>
          <p:nvSpPr>
            <p:cNvPr id="19" name="矩形 18"/>
            <p:cNvSpPr/>
            <p:nvPr/>
          </p:nvSpPr>
          <p:spPr>
            <a:xfrm>
              <a:off x="4083409" y="1815921"/>
              <a:ext cx="1583295" cy="11590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tx1"/>
                  </a:solidFill>
                  <a:latin typeface="Adobe 仿宋 Std R" panose="02020400000000000000" pitchFamily="18" charset="-122"/>
                  <a:ea typeface="Adobe 仿宋 Std R" panose="02020400000000000000" pitchFamily="18" charset="-122"/>
                </a:rPr>
                <a:t>后处理电路</a:t>
              </a:r>
            </a:p>
          </p:txBody>
        </p:sp>
        <p:sp>
          <p:nvSpPr>
            <p:cNvPr id="20" name="矩形 19"/>
            <p:cNvSpPr/>
            <p:nvPr/>
          </p:nvSpPr>
          <p:spPr>
            <a:xfrm>
              <a:off x="6864439" y="1828800"/>
              <a:ext cx="1390920" cy="1159099"/>
            </a:xfrm>
            <a:prstGeom prst="rect">
              <a:avLst/>
            </a:prstGeom>
            <a:solidFill>
              <a:schemeClr val="accent4">
                <a:lumMod val="60000"/>
                <a:lumOff val="40000"/>
              </a:schemeClr>
            </a:solidFill>
            <a:ln w="381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bg1"/>
                  </a:solidFill>
                  <a:latin typeface="Adobe 仿宋 Std R" panose="02020400000000000000" pitchFamily="18" charset="-122"/>
                  <a:ea typeface="Adobe 仿宋 Std R" panose="02020400000000000000" pitchFamily="18" charset="-122"/>
                </a:rPr>
                <a:t>统计检测</a:t>
              </a:r>
            </a:p>
          </p:txBody>
        </p:sp>
        <p:sp>
          <p:nvSpPr>
            <p:cNvPr id="21" name="矩形 20"/>
            <p:cNvSpPr/>
            <p:nvPr/>
          </p:nvSpPr>
          <p:spPr>
            <a:xfrm>
              <a:off x="347727" y="1815921"/>
              <a:ext cx="1365161" cy="11590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tx1"/>
                  </a:solidFill>
                  <a:latin typeface="Adobe 仿宋 Std R" panose="02020400000000000000" pitchFamily="18" charset="-122"/>
                  <a:ea typeface="Adobe 仿宋 Std R" panose="02020400000000000000" pitchFamily="18" charset="-122"/>
                </a:rPr>
                <a:t>噪声源</a:t>
              </a:r>
              <a:endParaRPr lang="en-US" altLang="zh-CN" dirty="0">
                <a:solidFill>
                  <a:schemeClr val="tx1"/>
                </a:solidFill>
                <a:latin typeface="Adobe 仿宋 Std R" panose="02020400000000000000" pitchFamily="18" charset="-122"/>
                <a:ea typeface="Adobe 仿宋 Std R" panose="02020400000000000000" pitchFamily="18" charset="-122"/>
              </a:endParaRPr>
            </a:p>
            <a:p>
              <a:pPr algn="ctr"/>
              <a:r>
                <a:rPr lang="zh-CN" altLang="en-US" dirty="0">
                  <a:solidFill>
                    <a:schemeClr val="tx1"/>
                  </a:solidFill>
                  <a:latin typeface="Adobe 仿宋 Std R" panose="02020400000000000000" pitchFamily="18" charset="-122"/>
                  <a:ea typeface="Adobe 仿宋 Std R" panose="02020400000000000000" pitchFamily="18" charset="-122"/>
                </a:rPr>
                <a:t>（熵源）</a:t>
              </a:r>
            </a:p>
          </p:txBody>
        </p:sp>
        <p:cxnSp>
          <p:nvCxnSpPr>
            <p:cNvPr id="22" name="直接箭头连接符 21"/>
            <p:cNvCxnSpPr>
              <a:stCxn id="21" idx="3"/>
              <a:endCxn id="18" idx="1"/>
            </p:cNvCxnSpPr>
            <p:nvPr/>
          </p:nvCxnSpPr>
          <p:spPr>
            <a:xfrm>
              <a:off x="1712888" y="2395471"/>
              <a:ext cx="389321" cy="409"/>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18" idx="3"/>
              <a:endCxn id="19" idx="1"/>
            </p:cNvCxnSpPr>
            <p:nvPr/>
          </p:nvCxnSpPr>
          <p:spPr>
            <a:xfrm flipV="1">
              <a:off x="3721462" y="2395471"/>
              <a:ext cx="361947" cy="409"/>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cxnSp>
          <p:nvCxnSpPr>
            <p:cNvPr id="24" name="直接箭头连接符 23"/>
            <p:cNvCxnSpPr>
              <a:cxnSpLocks/>
              <a:stCxn id="17" idx="3"/>
              <a:endCxn id="20" idx="1"/>
            </p:cNvCxnSpPr>
            <p:nvPr/>
          </p:nvCxnSpPr>
          <p:spPr>
            <a:xfrm flipV="1">
              <a:off x="6023429" y="2408351"/>
              <a:ext cx="841010" cy="15536"/>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5674792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E145D-BC22-4464-B432-10250D5B559E}"/>
              </a:ext>
            </a:extLst>
          </p:cNvPr>
          <p:cNvSpPr>
            <a:spLocks noGrp="1"/>
          </p:cNvSpPr>
          <p:nvPr>
            <p:ph type="title"/>
          </p:nvPr>
        </p:nvSpPr>
        <p:spPr/>
        <p:txBody>
          <a:bodyPr/>
          <a:lstStyle/>
          <a:p>
            <a:r>
              <a:rPr lang="zh-CN" altLang="en-US" dirty="0"/>
              <a:t>如何评估</a:t>
            </a:r>
            <a:r>
              <a:rPr lang="en-US" altLang="zh-CN" dirty="0"/>
              <a:t>RNG</a:t>
            </a:r>
            <a:r>
              <a:rPr lang="zh-CN" altLang="en-US" dirty="0"/>
              <a:t>的安全性</a:t>
            </a:r>
            <a:r>
              <a:rPr lang="en-US" altLang="zh-CN" dirty="0"/>
              <a:t>——</a:t>
            </a:r>
            <a:r>
              <a:rPr lang="zh-CN" altLang="en-US" dirty="0"/>
              <a:t>熵</a:t>
            </a:r>
          </a:p>
        </p:txBody>
      </p:sp>
      <p:sp>
        <p:nvSpPr>
          <p:cNvPr id="16" name="文本框 15">
            <a:extLst>
              <a:ext uri="{FF2B5EF4-FFF2-40B4-BE49-F238E27FC236}">
                <a16:creationId xmlns:a16="http://schemas.microsoft.com/office/drawing/2014/main" id="{B8C51032-FB56-4885-8C84-52BD90DA47C8}"/>
              </a:ext>
            </a:extLst>
          </p:cNvPr>
          <p:cNvSpPr txBox="1"/>
          <p:nvPr/>
        </p:nvSpPr>
        <p:spPr>
          <a:xfrm>
            <a:off x="450020" y="904417"/>
            <a:ext cx="10815637" cy="3541098"/>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latin typeface="Times New Roman" panose="02020603050405020304" pitchFamily="18" charset="0"/>
              </a:rPr>
              <a:t>对噪声源的</a:t>
            </a:r>
            <a:r>
              <a:rPr lang="zh-CN" altLang="en-US" sz="2000" b="1" dirty="0">
                <a:solidFill>
                  <a:schemeClr val="accent4">
                    <a:lumMod val="60000"/>
                    <a:lumOff val="40000"/>
                  </a:schemeClr>
                </a:solidFill>
                <a:latin typeface="Times New Roman" panose="02020603050405020304" pitchFamily="18" charset="0"/>
              </a:rPr>
              <a:t>数字化输出</a:t>
            </a:r>
            <a:r>
              <a:rPr lang="zh-CN" altLang="en-US" sz="2000" b="1" dirty="0">
                <a:latin typeface="Times New Roman" panose="02020603050405020304" pitchFamily="18" charset="0"/>
              </a:rPr>
              <a:t>进行</a:t>
            </a:r>
            <a:r>
              <a:rPr lang="zh-CN" altLang="en-US" sz="2000" b="1" dirty="0">
                <a:solidFill>
                  <a:schemeClr val="accent4">
                    <a:lumMod val="60000"/>
                    <a:lumOff val="40000"/>
                  </a:schemeClr>
                </a:solidFill>
                <a:latin typeface="Times New Roman" panose="02020603050405020304" pitchFamily="18" charset="0"/>
              </a:rPr>
              <a:t>熵估计</a:t>
            </a:r>
            <a:endParaRPr lang="en-US" altLang="zh-CN" sz="2000" b="1" dirty="0">
              <a:solidFill>
                <a:schemeClr val="accent4">
                  <a:lumMod val="60000"/>
                  <a:lumOff val="40000"/>
                </a:schemeClr>
              </a:solidFill>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b="1" dirty="0">
                <a:solidFill>
                  <a:prstClr val="black"/>
                </a:solidFill>
                <a:latin typeface="Times New Roman" panose="02020603050405020304" pitchFamily="18" charset="0"/>
              </a:rPr>
              <a:t>优势</a:t>
            </a:r>
            <a:r>
              <a:rPr lang="zh-CN" altLang="en-US" dirty="0">
                <a:solidFill>
                  <a:prstClr val="black"/>
                </a:solidFill>
                <a:latin typeface="Times New Roman" panose="02020603050405020304" pitchFamily="18" charset="0"/>
              </a:rPr>
              <a:t>：</a:t>
            </a:r>
            <a:r>
              <a:rPr lang="zh-CN" altLang="en-US" dirty="0"/>
              <a:t>熵（</a:t>
            </a:r>
            <a:r>
              <a:rPr lang="zh-CN" altLang="zh-CN" dirty="0"/>
              <a:t>信息量的大小</a:t>
            </a:r>
            <a:r>
              <a:rPr lang="zh-CN" altLang="en-US" dirty="0"/>
              <a:t>）</a:t>
            </a:r>
            <a:r>
              <a:rPr lang="zh-CN" altLang="zh-CN" dirty="0"/>
              <a:t>是衡量物理噪声源随机性的</a:t>
            </a:r>
            <a:r>
              <a:rPr lang="zh-CN" altLang="zh-CN" dirty="0">
                <a:solidFill>
                  <a:schemeClr val="accent4">
                    <a:lumMod val="60000"/>
                    <a:lumOff val="40000"/>
                  </a:schemeClr>
                </a:solidFill>
              </a:rPr>
              <a:t>唯一标准</a:t>
            </a:r>
            <a:endParaRPr lang="zh-CN" altLang="en-US" dirty="0">
              <a:solidFill>
                <a:schemeClr val="accent4">
                  <a:lumMod val="60000"/>
                  <a:lumOff val="40000"/>
                </a:schemeClr>
              </a:solidFill>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b="1" dirty="0">
                <a:solidFill>
                  <a:prstClr val="black"/>
                </a:solidFill>
                <a:latin typeface="Times New Roman" panose="02020603050405020304" pitchFamily="18" charset="0"/>
              </a:rPr>
              <a:t>标准</a:t>
            </a:r>
            <a:r>
              <a:rPr lang="zh-CN" altLang="en-US" dirty="0">
                <a:solidFill>
                  <a:prstClr val="black"/>
                </a:solidFill>
                <a:latin typeface="Times New Roman" panose="02020603050405020304" pitchFamily="18" charset="0"/>
              </a:rPr>
              <a:t>：</a:t>
            </a:r>
            <a:endParaRPr lang="en-US" altLang="zh-CN" dirty="0">
              <a:solidFill>
                <a:prstClr val="black"/>
              </a:solidFill>
              <a:latin typeface="Times New Roman" panose="02020603050405020304" pitchFamily="18" charset="0"/>
            </a:endParaRPr>
          </a:p>
          <a:p>
            <a:pPr marL="1257300" lvl="3" indent="-342900" algn="just" eaLnBrk="1">
              <a:lnSpc>
                <a:spcPct val="130000"/>
              </a:lnSpc>
              <a:spcBef>
                <a:spcPts val="600"/>
              </a:spcBef>
              <a:spcAft>
                <a:spcPts val="600"/>
              </a:spcAft>
              <a:buClr>
                <a:schemeClr val="tx2"/>
              </a:buClr>
              <a:buFont typeface="Arial" panose="020B0604020202020204" pitchFamily="34" charset="0"/>
              <a:buChar char="•"/>
            </a:pPr>
            <a:r>
              <a:rPr lang="zh-CN" altLang="en-US" dirty="0">
                <a:solidFill>
                  <a:prstClr val="black"/>
                </a:solidFill>
                <a:latin typeface="Times New Roman" panose="02020603050405020304" pitchFamily="18" charset="0"/>
              </a:rPr>
              <a:t>美国</a:t>
            </a:r>
            <a:r>
              <a:rPr lang="en-US" altLang="zh-CN" dirty="0">
                <a:solidFill>
                  <a:prstClr val="black"/>
                </a:solidFill>
                <a:latin typeface="Times New Roman" panose="02020603050405020304" pitchFamily="18" charset="0"/>
              </a:rPr>
              <a:t>NIST</a:t>
            </a:r>
            <a:r>
              <a:rPr lang="zh-CN" altLang="en-US" dirty="0">
                <a:solidFill>
                  <a:prstClr val="black"/>
                </a:solidFill>
                <a:latin typeface="Times New Roman" panose="02020603050405020304" pitchFamily="18" charset="0"/>
              </a:rPr>
              <a:t>推荐使用</a:t>
            </a:r>
            <a:r>
              <a:rPr lang="zh-CN" altLang="en-US" dirty="0">
                <a:solidFill>
                  <a:schemeClr val="accent4">
                    <a:lumMod val="60000"/>
                    <a:lumOff val="40000"/>
                  </a:schemeClr>
                </a:solidFill>
                <a:latin typeface="Times New Roman" panose="02020603050405020304" pitchFamily="18" charset="0"/>
              </a:rPr>
              <a:t>统计最小熵</a:t>
            </a:r>
            <a:r>
              <a:rPr lang="zh-CN" altLang="en-US" dirty="0">
                <a:solidFill>
                  <a:prstClr val="black"/>
                </a:solidFill>
                <a:latin typeface="Times New Roman" panose="02020603050405020304" pitchFamily="18" charset="0"/>
              </a:rPr>
              <a:t>评估</a:t>
            </a:r>
            <a:r>
              <a:rPr lang="en-US" altLang="zh-CN" dirty="0">
                <a:solidFill>
                  <a:prstClr val="black"/>
                </a:solidFill>
                <a:latin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SP 800-90B</a:t>
            </a:r>
            <a:endParaRPr lang="zh-CN" altLang="en-US" dirty="0">
              <a:solidFill>
                <a:prstClr val="black"/>
              </a:solidFill>
              <a:latin typeface="Times New Roman" panose="02020603050405020304" pitchFamily="18" charset="0"/>
            </a:endParaRPr>
          </a:p>
          <a:p>
            <a:pPr marL="1257300" lvl="3" indent="-342900" algn="just" eaLnBrk="1">
              <a:lnSpc>
                <a:spcPct val="130000"/>
              </a:lnSpc>
              <a:spcBef>
                <a:spcPts val="600"/>
              </a:spcBef>
              <a:spcAft>
                <a:spcPts val="600"/>
              </a:spcAft>
              <a:buClr>
                <a:schemeClr val="tx2"/>
              </a:buClr>
              <a:buFont typeface="Arial" panose="020B0604020202020204" pitchFamily="34" charset="0"/>
              <a:buChar char="•"/>
            </a:pPr>
            <a:r>
              <a:rPr lang="en-US" altLang="zh-CN" dirty="0">
                <a:solidFill>
                  <a:prstClr val="black"/>
                </a:solidFill>
                <a:latin typeface="Times New Roman" panose="02020603050405020304" pitchFamily="18" charset="0"/>
              </a:rPr>
              <a:t>ISO</a:t>
            </a:r>
            <a:r>
              <a:rPr lang="zh-CN" altLang="en-US" dirty="0">
                <a:solidFill>
                  <a:prstClr val="black"/>
                </a:solidFill>
                <a:latin typeface="Times New Roman" panose="02020603050405020304" pitchFamily="18" charset="0"/>
              </a:rPr>
              <a:t>和德国标准均明确规定使用</a:t>
            </a:r>
            <a:r>
              <a:rPr lang="zh-CN" altLang="en-US" dirty="0">
                <a:solidFill>
                  <a:schemeClr val="accent4">
                    <a:lumMod val="60000"/>
                    <a:lumOff val="40000"/>
                  </a:schemeClr>
                </a:solidFill>
                <a:latin typeface="Times New Roman" panose="02020603050405020304" pitchFamily="18" charset="0"/>
              </a:rPr>
              <a:t>随机模型来估计熵</a:t>
            </a:r>
            <a:r>
              <a:rPr lang="en-US" altLang="zh-CN" dirty="0">
                <a:solidFill>
                  <a:schemeClr val="accent4">
                    <a:lumMod val="60000"/>
                    <a:lumOff val="40000"/>
                  </a:schemeClr>
                </a:solidFill>
                <a:latin typeface="Times New Roman" panose="02020603050405020304" pitchFamily="18" charset="0"/>
              </a:rPr>
              <a:t>: </a:t>
            </a:r>
            <a:r>
              <a:rPr lang="pt-BR" altLang="zh-CN" dirty="0">
                <a:latin typeface="Times New Roman" panose="02020603050405020304" pitchFamily="18" charset="0"/>
              </a:rPr>
              <a:t>ISO/IEC 18031 </a:t>
            </a:r>
            <a:r>
              <a:rPr lang="zh-CN" altLang="en-US" dirty="0">
                <a:latin typeface="Times New Roman" panose="02020603050405020304" pitchFamily="18" charset="0"/>
              </a:rPr>
              <a:t>、</a:t>
            </a:r>
            <a:r>
              <a:rPr lang="pt-BR" altLang="zh-CN" dirty="0">
                <a:latin typeface="Times New Roman" panose="02020603050405020304" pitchFamily="18" charset="0"/>
              </a:rPr>
              <a:t>AIS 31</a:t>
            </a:r>
            <a:endParaRPr lang="zh-CN" altLang="en-US" dirty="0">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b="1" dirty="0">
                <a:solidFill>
                  <a:prstClr val="black"/>
                </a:solidFill>
                <a:latin typeface="Times New Roman" panose="02020603050405020304" pitchFamily="18" charset="0"/>
              </a:rPr>
              <a:t>注意：</a:t>
            </a:r>
            <a:endParaRPr lang="en-US" altLang="zh-CN" b="1" dirty="0">
              <a:solidFill>
                <a:prstClr val="black"/>
              </a:solidFill>
              <a:latin typeface="Times New Roman" panose="02020603050405020304" pitchFamily="18" charset="0"/>
            </a:endParaRPr>
          </a:p>
          <a:p>
            <a:pPr marL="1257300" lvl="3" indent="-342900" algn="just" eaLnBrk="1">
              <a:lnSpc>
                <a:spcPct val="130000"/>
              </a:lnSpc>
              <a:spcBef>
                <a:spcPts val="600"/>
              </a:spcBef>
              <a:spcAft>
                <a:spcPts val="600"/>
              </a:spcAft>
              <a:buClr>
                <a:schemeClr val="tx2"/>
              </a:buClr>
              <a:buFont typeface="Arial" panose="020B0604020202020204" pitchFamily="34" charset="0"/>
              <a:buChar char="•"/>
            </a:pPr>
            <a:r>
              <a:rPr lang="zh-CN" altLang="en-US" dirty="0">
                <a:solidFill>
                  <a:schemeClr val="accent4">
                    <a:lumMod val="60000"/>
                    <a:lumOff val="40000"/>
                  </a:schemeClr>
                </a:solidFill>
              </a:rPr>
              <a:t>后处理</a:t>
            </a:r>
            <a:r>
              <a:rPr lang="zh-CN" altLang="en-US" dirty="0"/>
              <a:t>严重</a:t>
            </a:r>
            <a:r>
              <a:rPr lang="zh-CN" altLang="en-US" dirty="0">
                <a:solidFill>
                  <a:schemeClr val="accent4">
                    <a:lumMod val="60000"/>
                    <a:lumOff val="40000"/>
                  </a:schemeClr>
                </a:solidFill>
              </a:rPr>
              <a:t>干扰统计</a:t>
            </a:r>
            <a:r>
              <a:rPr lang="zh-CN" altLang="en-US" dirty="0"/>
              <a:t>测试的判断</a:t>
            </a:r>
            <a:endParaRPr lang="zh-CN" altLang="en-US" dirty="0">
              <a:solidFill>
                <a:prstClr val="black"/>
              </a:solidFill>
              <a:latin typeface="Times New Roman" panose="02020603050405020304" pitchFamily="18" charset="0"/>
            </a:endParaRPr>
          </a:p>
        </p:txBody>
      </p:sp>
      <p:grpSp>
        <p:nvGrpSpPr>
          <p:cNvPr id="18" name="组合 17">
            <a:extLst>
              <a:ext uri="{FF2B5EF4-FFF2-40B4-BE49-F238E27FC236}">
                <a16:creationId xmlns:a16="http://schemas.microsoft.com/office/drawing/2014/main" id="{C46D5B7F-5293-401C-8FD4-9AB35810DFC6}"/>
              </a:ext>
            </a:extLst>
          </p:cNvPr>
          <p:cNvGrpSpPr/>
          <p:nvPr/>
        </p:nvGrpSpPr>
        <p:grpSpPr>
          <a:xfrm>
            <a:off x="2569917" y="4740431"/>
            <a:ext cx="6294360" cy="1306285"/>
            <a:chOff x="-1834406" y="1465944"/>
            <a:chExt cx="7501110" cy="1915885"/>
          </a:xfrm>
        </p:grpSpPr>
        <p:sp>
          <p:nvSpPr>
            <p:cNvPr id="19" name="矩形 18">
              <a:extLst>
                <a:ext uri="{FF2B5EF4-FFF2-40B4-BE49-F238E27FC236}">
                  <a16:creationId xmlns:a16="http://schemas.microsoft.com/office/drawing/2014/main" id="{26C27A16-1587-4521-98B6-9204A91C4541}"/>
                </a:ext>
              </a:extLst>
            </p:cNvPr>
            <p:cNvSpPr/>
            <p:nvPr/>
          </p:nvSpPr>
          <p:spPr>
            <a:xfrm>
              <a:off x="203201" y="1465944"/>
              <a:ext cx="3647709" cy="1915885"/>
            </a:xfrm>
            <a:prstGeom prst="rect">
              <a:avLst/>
            </a:prstGeom>
            <a:noFill/>
            <a:ln w="28575">
              <a:solidFill>
                <a:schemeClr val="tx1"/>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solidFill>
                  <a:schemeClr val="tx1"/>
                </a:solidFill>
                <a:latin typeface="Adobe 仿宋 Std R" panose="02020400000000000000" pitchFamily="18" charset="-122"/>
                <a:ea typeface="Adobe 仿宋 Std R" panose="02020400000000000000" pitchFamily="18" charset="-122"/>
              </a:endParaRPr>
            </a:p>
          </p:txBody>
        </p:sp>
        <p:sp>
          <p:nvSpPr>
            <p:cNvPr id="20" name="矩形 19">
              <a:extLst>
                <a:ext uri="{FF2B5EF4-FFF2-40B4-BE49-F238E27FC236}">
                  <a16:creationId xmlns:a16="http://schemas.microsoft.com/office/drawing/2014/main" id="{24000F00-15EF-4524-B712-4204B99B6052}"/>
                </a:ext>
              </a:extLst>
            </p:cNvPr>
            <p:cNvSpPr/>
            <p:nvPr/>
          </p:nvSpPr>
          <p:spPr>
            <a:xfrm>
              <a:off x="2102209" y="1816330"/>
              <a:ext cx="1619253" cy="11590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tx1"/>
                  </a:solidFill>
                  <a:latin typeface="Adobe 仿宋 Std R" panose="02020400000000000000" pitchFamily="18" charset="-122"/>
                  <a:ea typeface="Adobe 仿宋 Std R" panose="02020400000000000000" pitchFamily="18" charset="-122"/>
                </a:rPr>
                <a:t>随机性提取</a:t>
              </a:r>
              <a:endParaRPr lang="en-US" altLang="zh-CN" dirty="0">
                <a:solidFill>
                  <a:schemeClr val="tx1"/>
                </a:solidFill>
                <a:latin typeface="Adobe 仿宋 Std R" panose="02020400000000000000" pitchFamily="18" charset="-122"/>
                <a:ea typeface="Adobe 仿宋 Std R" panose="02020400000000000000" pitchFamily="18" charset="-122"/>
              </a:endParaRPr>
            </a:p>
            <a:p>
              <a:pPr algn="ctr"/>
              <a:r>
                <a:rPr lang="zh-CN" altLang="en-US" dirty="0">
                  <a:solidFill>
                    <a:schemeClr val="tx1"/>
                  </a:solidFill>
                  <a:latin typeface="Adobe 仿宋 Std R" panose="02020400000000000000" pitchFamily="18" charset="-122"/>
                  <a:ea typeface="Adobe 仿宋 Std R" panose="02020400000000000000" pitchFamily="18" charset="-122"/>
                </a:rPr>
                <a:t>（数字化）</a:t>
              </a:r>
            </a:p>
          </p:txBody>
        </p:sp>
        <p:sp>
          <p:nvSpPr>
            <p:cNvPr id="21" name="矩形 20">
              <a:extLst>
                <a:ext uri="{FF2B5EF4-FFF2-40B4-BE49-F238E27FC236}">
                  <a16:creationId xmlns:a16="http://schemas.microsoft.com/office/drawing/2014/main" id="{9FBCBEBA-5E1E-48D1-BE04-DC0F17455BF4}"/>
                </a:ext>
              </a:extLst>
            </p:cNvPr>
            <p:cNvSpPr/>
            <p:nvPr/>
          </p:nvSpPr>
          <p:spPr>
            <a:xfrm>
              <a:off x="4083409" y="1815921"/>
              <a:ext cx="1583295" cy="11590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tx1"/>
                  </a:solidFill>
                  <a:latin typeface="Adobe 仿宋 Std R" panose="02020400000000000000" pitchFamily="18" charset="-122"/>
                  <a:ea typeface="Adobe 仿宋 Std R" panose="02020400000000000000" pitchFamily="18" charset="-122"/>
                </a:rPr>
                <a:t>后处理电路</a:t>
              </a:r>
            </a:p>
          </p:txBody>
        </p:sp>
        <p:sp>
          <p:nvSpPr>
            <p:cNvPr id="22" name="矩形 21">
              <a:extLst>
                <a:ext uri="{FF2B5EF4-FFF2-40B4-BE49-F238E27FC236}">
                  <a16:creationId xmlns:a16="http://schemas.microsoft.com/office/drawing/2014/main" id="{485CAD6E-4E5D-4CC6-A586-C0963C4EC205}"/>
                </a:ext>
              </a:extLst>
            </p:cNvPr>
            <p:cNvSpPr/>
            <p:nvPr/>
          </p:nvSpPr>
          <p:spPr>
            <a:xfrm>
              <a:off x="-1834406" y="1844335"/>
              <a:ext cx="1390920" cy="1159100"/>
            </a:xfrm>
            <a:prstGeom prst="rect">
              <a:avLst/>
            </a:prstGeom>
            <a:solidFill>
              <a:srgbClr val="92D050"/>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bg1"/>
                  </a:solidFill>
                  <a:latin typeface="Adobe 仿宋 Std R" panose="02020400000000000000" pitchFamily="18" charset="-122"/>
                  <a:ea typeface="Adobe 仿宋 Std R" panose="02020400000000000000" pitchFamily="18" charset="-122"/>
                </a:rPr>
                <a:t>熵估计</a:t>
              </a:r>
            </a:p>
          </p:txBody>
        </p:sp>
        <p:sp>
          <p:nvSpPr>
            <p:cNvPr id="23" name="矩形 22">
              <a:extLst>
                <a:ext uri="{FF2B5EF4-FFF2-40B4-BE49-F238E27FC236}">
                  <a16:creationId xmlns:a16="http://schemas.microsoft.com/office/drawing/2014/main" id="{F54C84FB-E1B9-4E40-881B-96DDADBED3DD}"/>
                </a:ext>
              </a:extLst>
            </p:cNvPr>
            <p:cNvSpPr/>
            <p:nvPr/>
          </p:nvSpPr>
          <p:spPr>
            <a:xfrm>
              <a:off x="347727" y="1815921"/>
              <a:ext cx="1365161" cy="11590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solidFill>
                    <a:schemeClr val="tx1"/>
                  </a:solidFill>
                  <a:latin typeface="Adobe 仿宋 Std R" panose="02020400000000000000" pitchFamily="18" charset="-122"/>
                  <a:ea typeface="Adobe 仿宋 Std R" panose="02020400000000000000" pitchFamily="18" charset="-122"/>
                </a:rPr>
                <a:t>噪声源</a:t>
              </a:r>
              <a:endParaRPr lang="en-US" altLang="zh-CN" dirty="0">
                <a:solidFill>
                  <a:schemeClr val="tx1"/>
                </a:solidFill>
                <a:latin typeface="Adobe 仿宋 Std R" panose="02020400000000000000" pitchFamily="18" charset="-122"/>
                <a:ea typeface="Adobe 仿宋 Std R" panose="02020400000000000000" pitchFamily="18" charset="-122"/>
              </a:endParaRPr>
            </a:p>
            <a:p>
              <a:pPr algn="ctr"/>
              <a:r>
                <a:rPr lang="zh-CN" altLang="en-US" dirty="0">
                  <a:solidFill>
                    <a:schemeClr val="tx1"/>
                  </a:solidFill>
                  <a:latin typeface="Adobe 仿宋 Std R" panose="02020400000000000000" pitchFamily="18" charset="-122"/>
                  <a:ea typeface="Adobe 仿宋 Std R" panose="02020400000000000000" pitchFamily="18" charset="-122"/>
                </a:rPr>
                <a:t>（熵源）</a:t>
              </a:r>
            </a:p>
          </p:txBody>
        </p:sp>
        <p:cxnSp>
          <p:nvCxnSpPr>
            <p:cNvPr id="24" name="直接箭头连接符 23">
              <a:extLst>
                <a:ext uri="{FF2B5EF4-FFF2-40B4-BE49-F238E27FC236}">
                  <a16:creationId xmlns:a16="http://schemas.microsoft.com/office/drawing/2014/main" id="{F34882A2-8711-475E-A84F-081DE896C5BE}"/>
                </a:ext>
              </a:extLst>
            </p:cNvPr>
            <p:cNvCxnSpPr>
              <a:stCxn id="23" idx="3"/>
              <a:endCxn id="20" idx="1"/>
            </p:cNvCxnSpPr>
            <p:nvPr/>
          </p:nvCxnSpPr>
          <p:spPr>
            <a:xfrm>
              <a:off x="1712888" y="2395471"/>
              <a:ext cx="389321" cy="409"/>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6A93E50E-0C66-4854-BA96-D109A118A5A2}"/>
                </a:ext>
              </a:extLst>
            </p:cNvPr>
            <p:cNvCxnSpPr>
              <a:stCxn id="20" idx="3"/>
              <a:endCxn id="21" idx="1"/>
            </p:cNvCxnSpPr>
            <p:nvPr/>
          </p:nvCxnSpPr>
          <p:spPr>
            <a:xfrm flipV="1">
              <a:off x="3721462" y="2395471"/>
              <a:ext cx="361947" cy="409"/>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E4027358-F675-47BC-AA22-A3B78142718F}"/>
                </a:ext>
              </a:extLst>
            </p:cNvPr>
            <p:cNvCxnSpPr>
              <a:cxnSpLocks/>
              <a:stCxn id="19" idx="1"/>
              <a:endCxn id="22" idx="3"/>
            </p:cNvCxnSpPr>
            <p:nvPr/>
          </p:nvCxnSpPr>
          <p:spPr>
            <a:xfrm flipH="1" flipV="1">
              <a:off x="-443486" y="2423886"/>
              <a:ext cx="646688" cy="1"/>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7554540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D910B-95A2-46B8-AAA3-89EFF779CA8B}"/>
              </a:ext>
            </a:extLst>
          </p:cNvPr>
          <p:cNvSpPr>
            <a:spLocks noGrp="1"/>
          </p:cNvSpPr>
          <p:nvPr>
            <p:ph type="title"/>
          </p:nvPr>
        </p:nvSpPr>
        <p:spPr/>
        <p:txBody>
          <a:bodyPr/>
          <a:lstStyle/>
          <a:p>
            <a:r>
              <a:rPr lang="en-US" altLang="zh-CN" dirty="0"/>
              <a:t>RNG</a:t>
            </a:r>
            <a:r>
              <a:rPr lang="zh-CN" altLang="en-US" dirty="0"/>
              <a:t>安全性评估标准</a:t>
            </a:r>
          </a:p>
        </p:txBody>
      </p:sp>
      <p:sp>
        <p:nvSpPr>
          <p:cNvPr id="4" name="圆角矩形 3"/>
          <p:cNvSpPr/>
          <p:nvPr/>
        </p:nvSpPr>
        <p:spPr>
          <a:xfrm>
            <a:off x="3808122" y="1301396"/>
            <a:ext cx="3099816" cy="620404"/>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latin typeface="+mj-ea"/>
                <a:ea typeface="+mj-ea"/>
              </a:rPr>
              <a:t>RNG</a:t>
            </a:r>
            <a:r>
              <a:rPr lang="zh-CN" altLang="en-US" sz="2400" b="1" dirty="0">
                <a:latin typeface="+mj-ea"/>
                <a:ea typeface="+mj-ea"/>
              </a:rPr>
              <a:t>安全性评估</a:t>
            </a:r>
          </a:p>
        </p:txBody>
      </p:sp>
      <p:grpSp>
        <p:nvGrpSpPr>
          <p:cNvPr id="36" name="组合 35">
            <a:extLst>
              <a:ext uri="{FF2B5EF4-FFF2-40B4-BE49-F238E27FC236}">
                <a16:creationId xmlns:a16="http://schemas.microsoft.com/office/drawing/2014/main" id="{AC9B9179-A417-4D5E-B1F2-40B04F70826C}"/>
              </a:ext>
            </a:extLst>
          </p:cNvPr>
          <p:cNvGrpSpPr/>
          <p:nvPr/>
        </p:nvGrpSpPr>
        <p:grpSpPr>
          <a:xfrm>
            <a:off x="2158746" y="1921799"/>
            <a:ext cx="6369209" cy="1133246"/>
            <a:chOff x="2158746" y="1921799"/>
            <a:chExt cx="6369209" cy="1133246"/>
          </a:xfrm>
        </p:grpSpPr>
        <p:sp>
          <p:nvSpPr>
            <p:cNvPr id="5" name="圆角矩形 4">
              <a:hlinkClick r:id="rId3" action="ppaction://hlinksldjump"/>
            </p:cNvPr>
            <p:cNvSpPr/>
            <p:nvPr/>
          </p:nvSpPr>
          <p:spPr>
            <a:xfrm>
              <a:off x="2158746" y="2505412"/>
              <a:ext cx="1694688" cy="549633"/>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200" dirty="0"/>
                <a:t>统计测试</a:t>
              </a:r>
            </a:p>
          </p:txBody>
        </p:sp>
        <p:sp>
          <p:nvSpPr>
            <p:cNvPr id="6" name="圆角矩形 5">
              <a:hlinkClick r:id="rId4" action="ppaction://hlinksldjump"/>
            </p:cNvPr>
            <p:cNvSpPr/>
            <p:nvPr/>
          </p:nvSpPr>
          <p:spPr>
            <a:xfrm>
              <a:off x="6832355" y="2499711"/>
              <a:ext cx="1695600" cy="549825"/>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200" dirty="0"/>
                <a:t>熵评估</a:t>
              </a:r>
            </a:p>
          </p:txBody>
        </p:sp>
        <p:cxnSp>
          <p:nvCxnSpPr>
            <p:cNvPr id="15" name="肘形连接符 14"/>
            <p:cNvCxnSpPr>
              <a:stCxn id="4" idx="2"/>
              <a:endCxn id="5" idx="0"/>
            </p:cNvCxnSpPr>
            <p:nvPr/>
          </p:nvCxnSpPr>
          <p:spPr>
            <a:xfrm rot="5400000">
              <a:off x="3890254" y="1037636"/>
              <a:ext cx="583612" cy="2351940"/>
            </a:xfrm>
            <a:prstGeom prst="bentConnector3">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肘形连接符 16"/>
            <p:cNvCxnSpPr>
              <a:stCxn id="4" idx="2"/>
              <a:endCxn id="6" idx="0"/>
            </p:cNvCxnSpPr>
            <p:nvPr/>
          </p:nvCxnSpPr>
          <p:spPr>
            <a:xfrm rot="16200000" flipH="1">
              <a:off x="6230137" y="1049692"/>
              <a:ext cx="577911" cy="2322125"/>
            </a:xfrm>
            <a:prstGeom prst="bentConnector3">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8" name="组合 37">
            <a:extLst>
              <a:ext uri="{FF2B5EF4-FFF2-40B4-BE49-F238E27FC236}">
                <a16:creationId xmlns:a16="http://schemas.microsoft.com/office/drawing/2014/main" id="{BF64AB77-1E92-4593-A06F-21661683AA53}"/>
              </a:ext>
            </a:extLst>
          </p:cNvPr>
          <p:cNvGrpSpPr/>
          <p:nvPr/>
        </p:nvGrpSpPr>
        <p:grpSpPr>
          <a:xfrm>
            <a:off x="5389831" y="3049536"/>
            <a:ext cx="4872762" cy="1181404"/>
            <a:chOff x="5389831" y="3049536"/>
            <a:chExt cx="4872762" cy="1181404"/>
          </a:xfrm>
        </p:grpSpPr>
        <p:sp>
          <p:nvSpPr>
            <p:cNvPr id="7" name="圆角矩形 6"/>
            <p:cNvSpPr/>
            <p:nvPr/>
          </p:nvSpPr>
          <p:spPr>
            <a:xfrm>
              <a:off x="5389831" y="3667432"/>
              <a:ext cx="1800019" cy="557165"/>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200" dirty="0"/>
                <a:t>理论熵评估</a:t>
              </a:r>
            </a:p>
          </p:txBody>
        </p:sp>
        <p:sp>
          <p:nvSpPr>
            <p:cNvPr id="8" name="圆角矩形 7"/>
            <p:cNvSpPr/>
            <p:nvPr/>
          </p:nvSpPr>
          <p:spPr>
            <a:xfrm>
              <a:off x="8462593" y="3672940"/>
              <a:ext cx="1800000" cy="558000"/>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200" dirty="0"/>
                <a:t>统计熵评估</a:t>
              </a:r>
            </a:p>
          </p:txBody>
        </p:sp>
        <p:cxnSp>
          <p:nvCxnSpPr>
            <p:cNvPr id="21" name="肘形连接符 20"/>
            <p:cNvCxnSpPr>
              <a:stCxn id="6" idx="2"/>
              <a:endCxn id="7" idx="0"/>
            </p:cNvCxnSpPr>
            <p:nvPr/>
          </p:nvCxnSpPr>
          <p:spPr>
            <a:xfrm rot="5400000">
              <a:off x="6676050" y="2663327"/>
              <a:ext cx="617896" cy="1390314"/>
            </a:xfrm>
            <a:prstGeom prst="bentConnector3">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肘形连接符 22"/>
            <p:cNvCxnSpPr>
              <a:stCxn id="6" idx="2"/>
              <a:endCxn id="8" idx="0"/>
            </p:cNvCxnSpPr>
            <p:nvPr/>
          </p:nvCxnSpPr>
          <p:spPr>
            <a:xfrm rot="16200000" flipH="1">
              <a:off x="8209672" y="2520019"/>
              <a:ext cx="623404" cy="1682438"/>
            </a:xfrm>
            <a:prstGeom prst="bentConnector3">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6FD07F0D-548C-46C0-8892-77E94464FAEA}"/>
              </a:ext>
            </a:extLst>
          </p:cNvPr>
          <p:cNvGrpSpPr/>
          <p:nvPr/>
        </p:nvGrpSpPr>
        <p:grpSpPr>
          <a:xfrm>
            <a:off x="1889733" y="3055045"/>
            <a:ext cx="2221992" cy="2235564"/>
            <a:chOff x="1889733" y="3055045"/>
            <a:chExt cx="2221992" cy="2235564"/>
          </a:xfrm>
        </p:grpSpPr>
        <p:sp>
          <p:nvSpPr>
            <p:cNvPr id="12" name="矩形 11"/>
            <p:cNvSpPr/>
            <p:nvPr/>
          </p:nvSpPr>
          <p:spPr>
            <a:xfrm>
              <a:off x="1889733" y="4531657"/>
              <a:ext cx="2221992" cy="758952"/>
            </a:xfrm>
            <a:prstGeom prst="rect">
              <a:avLst/>
            </a:prstGeom>
            <a:solidFill>
              <a:srgbClr val="FF99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zh-CN" altLang="en-US" dirty="0">
                  <a:latin typeface="Times New Roman" panose="02020603050405020304" pitchFamily="18" charset="0"/>
                  <a:cs typeface="Times New Roman" panose="02020603050405020304" pitchFamily="18" charset="0"/>
                </a:rPr>
                <a:t>美国</a:t>
              </a:r>
              <a:r>
                <a:rPr lang="en-US" altLang="zh-CN" dirty="0">
                  <a:latin typeface="Times New Roman" panose="02020603050405020304" pitchFamily="18" charset="0"/>
                  <a:cs typeface="Times New Roman" panose="02020603050405020304" pitchFamily="18" charset="0"/>
                </a:rPr>
                <a:t>NIST SP 800-22</a:t>
              </a:r>
            </a:p>
            <a:p>
              <a:pPr marL="0" lvl="1" algn="ctr"/>
              <a:r>
                <a:rPr lang="zh-CN" altLang="en-US" dirty="0">
                  <a:latin typeface="Times New Roman" panose="02020603050405020304" pitchFamily="18" charset="0"/>
                  <a:cs typeface="Times New Roman" panose="02020603050405020304" pitchFamily="18" charset="0"/>
                </a:rPr>
                <a:t>我国</a:t>
              </a:r>
              <a:r>
                <a:rPr lang="en-US" altLang="zh-CN" dirty="0">
                  <a:latin typeface="Times New Roman" panose="02020603050405020304" pitchFamily="18" charset="0"/>
                  <a:cs typeface="Times New Roman" panose="02020603050405020304" pitchFamily="18" charset="0"/>
                </a:rPr>
                <a:t>GM/T 0005</a:t>
              </a:r>
            </a:p>
          </p:txBody>
        </p:sp>
        <p:cxnSp>
          <p:nvCxnSpPr>
            <p:cNvPr id="31" name="直接箭头连接符 30"/>
            <p:cNvCxnSpPr>
              <a:stCxn id="5" idx="2"/>
              <a:endCxn id="12" idx="0"/>
            </p:cNvCxnSpPr>
            <p:nvPr/>
          </p:nvCxnSpPr>
          <p:spPr>
            <a:xfrm flipH="1">
              <a:off x="3000729" y="3055045"/>
              <a:ext cx="5361" cy="1476612"/>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9" name="组合 38">
            <a:extLst>
              <a:ext uri="{FF2B5EF4-FFF2-40B4-BE49-F238E27FC236}">
                <a16:creationId xmlns:a16="http://schemas.microsoft.com/office/drawing/2014/main" id="{346EBA86-88CB-4B53-81BA-E0E7DBB593AC}"/>
              </a:ext>
            </a:extLst>
          </p:cNvPr>
          <p:cNvGrpSpPr/>
          <p:nvPr/>
        </p:nvGrpSpPr>
        <p:grpSpPr>
          <a:xfrm>
            <a:off x="5179240" y="4224597"/>
            <a:ext cx="5292321" cy="1074273"/>
            <a:chOff x="5179240" y="4224597"/>
            <a:chExt cx="5292321" cy="1074273"/>
          </a:xfrm>
        </p:grpSpPr>
        <p:sp>
          <p:nvSpPr>
            <p:cNvPr id="9" name="矩形 8"/>
            <p:cNvSpPr/>
            <p:nvPr/>
          </p:nvSpPr>
          <p:spPr>
            <a:xfrm>
              <a:off x="8250361" y="4531009"/>
              <a:ext cx="2221200" cy="759600"/>
            </a:xfrm>
            <a:prstGeom prst="rect">
              <a:avLst/>
            </a:prstGeom>
            <a:solidFill>
              <a:srgbClr val="FF99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zh-CN" altLang="en-US" dirty="0">
                  <a:latin typeface="Times New Roman" panose="02020603050405020304" pitchFamily="18" charset="0"/>
                  <a:cs typeface="Times New Roman" panose="02020603050405020304" pitchFamily="18" charset="0"/>
                </a:rPr>
                <a:t>美国</a:t>
              </a:r>
              <a:endParaRPr lang="en-US" altLang="zh-CN" dirty="0">
                <a:latin typeface="Times New Roman" panose="02020603050405020304" pitchFamily="18" charset="0"/>
                <a:cs typeface="Times New Roman" panose="02020603050405020304" pitchFamily="18" charset="0"/>
              </a:endParaRPr>
            </a:p>
            <a:p>
              <a:pPr marL="0" lvl="1" algn="ctr"/>
              <a:r>
                <a:rPr lang="en-US" altLang="zh-CN" dirty="0">
                  <a:latin typeface="Times New Roman" panose="02020603050405020304" pitchFamily="18" charset="0"/>
                  <a:cs typeface="Times New Roman" panose="02020603050405020304" pitchFamily="18" charset="0"/>
                </a:rPr>
                <a:t>NIST SP 800-90B</a:t>
              </a:r>
            </a:p>
          </p:txBody>
        </p:sp>
        <p:sp>
          <p:nvSpPr>
            <p:cNvPr id="11" name="矩形 10"/>
            <p:cNvSpPr/>
            <p:nvPr/>
          </p:nvSpPr>
          <p:spPr>
            <a:xfrm>
              <a:off x="5179240" y="4539270"/>
              <a:ext cx="2221200" cy="759600"/>
            </a:xfrm>
            <a:prstGeom prst="rect">
              <a:avLst/>
            </a:prstGeom>
            <a:solidFill>
              <a:srgbClr val="FF99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zh-CN" altLang="en-US" dirty="0">
                  <a:latin typeface="Times New Roman" panose="02020603050405020304" pitchFamily="18" charset="0"/>
                  <a:cs typeface="Times New Roman" panose="02020603050405020304" pitchFamily="18" charset="0"/>
                </a:rPr>
                <a:t>德国</a:t>
              </a:r>
              <a:r>
                <a:rPr lang="en-US" altLang="zh-CN" dirty="0">
                  <a:latin typeface="Times New Roman" panose="02020603050405020304" pitchFamily="18" charset="0"/>
                  <a:cs typeface="Times New Roman" panose="02020603050405020304" pitchFamily="18" charset="0"/>
                </a:rPr>
                <a:t>AIS 31</a:t>
              </a:r>
            </a:p>
            <a:p>
              <a:pPr marL="0" lvl="1" algn="ctr"/>
              <a:r>
                <a:rPr lang="en-US" altLang="zh-CN" dirty="0">
                  <a:latin typeface="Times New Roman" panose="02020603050405020304" pitchFamily="18" charset="0"/>
                  <a:cs typeface="Times New Roman" panose="02020603050405020304" pitchFamily="18" charset="0"/>
                </a:rPr>
                <a:t>ISO/IEC 18031</a:t>
              </a:r>
            </a:p>
          </p:txBody>
        </p:sp>
        <p:cxnSp>
          <p:nvCxnSpPr>
            <p:cNvPr id="33" name="直接箭头连接符 32"/>
            <p:cNvCxnSpPr>
              <a:stCxn id="7" idx="2"/>
              <a:endCxn id="11" idx="0"/>
            </p:cNvCxnSpPr>
            <p:nvPr/>
          </p:nvCxnSpPr>
          <p:spPr>
            <a:xfrm flipH="1">
              <a:off x="6289840" y="4224597"/>
              <a:ext cx="1" cy="314673"/>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接箭头连接符 29">
              <a:extLst>
                <a:ext uri="{FF2B5EF4-FFF2-40B4-BE49-F238E27FC236}">
                  <a16:creationId xmlns:a16="http://schemas.microsoft.com/office/drawing/2014/main" id="{7280C761-389C-4F30-8217-58E1202119A9}"/>
                </a:ext>
              </a:extLst>
            </p:cNvPr>
            <p:cNvCxnSpPr>
              <a:cxnSpLocks/>
              <a:stCxn id="8" idx="2"/>
              <a:endCxn id="9" idx="0"/>
            </p:cNvCxnSpPr>
            <p:nvPr/>
          </p:nvCxnSpPr>
          <p:spPr>
            <a:xfrm flipH="1">
              <a:off x="9360961" y="4230940"/>
              <a:ext cx="1632" cy="300069"/>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04626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up)">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08A5AFD-9302-48A5-9CAE-FCA4B3FD3DFF}"/>
              </a:ext>
            </a:extLst>
          </p:cNvPr>
          <p:cNvSpPr>
            <a:spLocks noGrp="1"/>
          </p:cNvSpPr>
          <p:nvPr>
            <p:ph type="title"/>
          </p:nvPr>
        </p:nvSpPr>
        <p:spPr/>
        <p:txBody>
          <a:bodyPr/>
          <a:lstStyle/>
          <a:p>
            <a:r>
              <a:rPr lang="zh-CN" altLang="en-US" dirty="0"/>
              <a:t>统计测试</a:t>
            </a:r>
          </a:p>
        </p:txBody>
      </p:sp>
      <p:sp>
        <p:nvSpPr>
          <p:cNvPr id="6" name="文本框 5">
            <a:extLst>
              <a:ext uri="{FF2B5EF4-FFF2-40B4-BE49-F238E27FC236}">
                <a16:creationId xmlns:a16="http://schemas.microsoft.com/office/drawing/2014/main" id="{962215F7-E772-44BC-A26A-067662A29D20}"/>
              </a:ext>
            </a:extLst>
          </p:cNvPr>
          <p:cNvSpPr txBox="1"/>
          <p:nvPr/>
        </p:nvSpPr>
        <p:spPr>
          <a:xfrm>
            <a:off x="527023" y="894791"/>
            <a:ext cx="10815637" cy="5534849"/>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latin typeface="Times New Roman" panose="02020603050405020304" pitchFamily="18" charset="0"/>
              </a:rPr>
              <a:t>基本概念</a:t>
            </a:r>
            <a:endParaRPr lang="en-US" altLang="zh-CN" sz="2000" b="1" dirty="0">
              <a:solidFill>
                <a:schemeClr val="accent4">
                  <a:lumMod val="60000"/>
                  <a:lumOff val="40000"/>
                </a:schemeClr>
              </a:solidFill>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dirty="0">
                <a:solidFill>
                  <a:prstClr val="black"/>
                </a:solidFill>
                <a:latin typeface="Times New Roman" panose="02020603050405020304" pitchFamily="18" charset="0"/>
              </a:rPr>
              <a:t>针对某个或某些性质，使用</a:t>
            </a:r>
            <a:r>
              <a:rPr lang="zh-CN" altLang="en-US" dirty="0">
                <a:solidFill>
                  <a:schemeClr val="accent4">
                    <a:lumMod val="60000"/>
                    <a:lumOff val="40000"/>
                  </a:schemeClr>
                </a:solidFill>
                <a:latin typeface="Times New Roman" panose="02020603050405020304" pitchFamily="18" charset="0"/>
              </a:rPr>
              <a:t>假设检验</a:t>
            </a:r>
            <a:r>
              <a:rPr lang="zh-CN" altLang="en-US" dirty="0">
                <a:solidFill>
                  <a:prstClr val="black"/>
                </a:solidFill>
                <a:latin typeface="Times New Roman" panose="02020603050405020304" pitchFamily="18" charset="0"/>
              </a:rPr>
              <a:t>的方法对被测序列进行</a:t>
            </a:r>
            <a:r>
              <a:rPr lang="zh-CN" altLang="en-US" dirty="0">
                <a:solidFill>
                  <a:schemeClr val="accent4">
                    <a:lumMod val="60000"/>
                    <a:lumOff val="40000"/>
                  </a:schemeClr>
                </a:solidFill>
                <a:latin typeface="Times New Roman" panose="02020603050405020304" pitchFamily="18" charset="0"/>
              </a:rPr>
              <a:t>统计性测试</a:t>
            </a:r>
            <a:r>
              <a:rPr lang="zh-CN" altLang="en-US" dirty="0">
                <a:solidFill>
                  <a:prstClr val="black"/>
                </a:solidFill>
                <a:latin typeface="Times New Roman" panose="02020603050405020304" pitchFamily="18" charset="0"/>
              </a:rPr>
              <a:t>，判断被测序列是满足</a:t>
            </a:r>
            <a:r>
              <a:rPr lang="zh-CN" altLang="en-US" dirty="0">
                <a:solidFill>
                  <a:schemeClr val="accent4">
                    <a:lumMod val="60000"/>
                    <a:lumOff val="40000"/>
                  </a:schemeClr>
                </a:solidFill>
                <a:latin typeface="Times New Roman" panose="02020603050405020304" pitchFamily="18" charset="0"/>
              </a:rPr>
              <a:t>零假设</a:t>
            </a:r>
            <a:r>
              <a:rPr lang="zh-CN" altLang="en-US" dirty="0">
                <a:solidFill>
                  <a:prstClr val="black"/>
                </a:solidFill>
                <a:latin typeface="Times New Roman" panose="02020603050405020304" pitchFamily="18" charset="0"/>
              </a:rPr>
              <a:t>（序列是随机的），还是存在</a:t>
            </a:r>
            <a:r>
              <a:rPr lang="zh-CN" altLang="en-US" dirty="0">
                <a:solidFill>
                  <a:schemeClr val="accent4">
                    <a:lumMod val="60000"/>
                    <a:lumOff val="40000"/>
                  </a:schemeClr>
                </a:solidFill>
                <a:latin typeface="Times New Roman" panose="02020603050405020304" pitchFamily="18" charset="0"/>
              </a:rPr>
              <a:t>统计缺陷</a:t>
            </a:r>
            <a:endParaRPr lang="en-US" altLang="zh-CN" dirty="0">
              <a:solidFill>
                <a:schemeClr val="accent4">
                  <a:lumMod val="60000"/>
                  <a:lumOff val="40000"/>
                </a:schemeClr>
              </a:solidFill>
              <a:latin typeface="Times New Roman" panose="02020603050405020304" pitchFamily="18" charset="0"/>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latin typeface="Times New Roman" panose="02020603050405020304" pitchFamily="18" charset="0"/>
              </a:rPr>
              <a:t>假设检验：</a:t>
            </a: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b="1" dirty="0">
                <a:solidFill>
                  <a:prstClr val="black"/>
                </a:solidFill>
                <a:latin typeface="Times New Roman" panose="02020603050405020304" pitchFamily="18" charset="0"/>
              </a:rPr>
              <a:t>理论</a:t>
            </a:r>
            <a:r>
              <a:rPr lang="zh-CN" altLang="en-US" dirty="0">
                <a:solidFill>
                  <a:prstClr val="black"/>
                </a:solidFill>
                <a:latin typeface="Times New Roman" panose="02020603050405020304" pitchFamily="18" charset="0"/>
              </a:rPr>
              <a:t>：</a:t>
            </a:r>
            <a:r>
              <a:rPr lang="zh-CN" altLang="en-US" dirty="0"/>
              <a:t>如果认为某个假设真实存在，那么该假设下某个小概率事件在一次试验中是不可能发生；如果这一小概率事件发生，则有理由怀疑这个假设的真实性</a:t>
            </a:r>
            <a:endParaRPr lang="en-US" altLang="zh-CN" dirty="0"/>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b="1" dirty="0">
                <a:solidFill>
                  <a:prstClr val="black"/>
                </a:solidFill>
                <a:latin typeface="Times New Roman" panose="02020603050405020304" pitchFamily="18" charset="0"/>
              </a:rPr>
              <a:t>方法</a:t>
            </a:r>
            <a:r>
              <a:rPr lang="zh-CN" altLang="en-US" dirty="0">
                <a:solidFill>
                  <a:prstClr val="black"/>
                </a:solidFill>
                <a:latin typeface="Times New Roman" panose="02020603050405020304" pitchFamily="18" charset="0"/>
              </a:rPr>
              <a:t>：规定如下两个假设，经统计测试后，检测</a:t>
            </a:r>
            <a:r>
              <a:rPr lang="zh-CN" altLang="en-US" dirty="0">
                <a:solidFill>
                  <a:schemeClr val="accent4">
                    <a:lumMod val="60000"/>
                    <a:lumOff val="40000"/>
                  </a:schemeClr>
                </a:solidFill>
                <a:latin typeface="Times New Roman" panose="02020603050405020304" pitchFamily="18" charset="0"/>
              </a:rPr>
              <a:t>结果是否接受原假设</a:t>
            </a:r>
            <a:r>
              <a:rPr lang="zh-CN" altLang="en-US" dirty="0">
                <a:solidFill>
                  <a:prstClr val="black"/>
                </a:solidFill>
                <a:latin typeface="Times New Roman" panose="02020603050405020304" pitchFamily="18" charset="0"/>
              </a:rPr>
              <a:t>也就意味着被测序列是否拥有良好的统计性质</a:t>
            </a:r>
            <a:endParaRPr lang="en-US" altLang="zh-CN" dirty="0">
              <a:solidFill>
                <a:prstClr val="black"/>
              </a:solidFill>
              <a:latin typeface="Times New Roman" panose="02020603050405020304" pitchFamily="18" charset="0"/>
            </a:endParaRPr>
          </a:p>
          <a:p>
            <a:pPr marL="1257300" lvl="3" indent="-342900" algn="just" eaLnBrk="1">
              <a:lnSpc>
                <a:spcPct val="130000"/>
              </a:lnSpc>
              <a:spcBef>
                <a:spcPts val="600"/>
              </a:spcBef>
              <a:spcAft>
                <a:spcPts val="600"/>
              </a:spcAft>
              <a:buClr>
                <a:schemeClr val="tx2"/>
              </a:buClr>
              <a:buFont typeface="Arial" panose="020B0604020202020204" pitchFamily="34" charset="0"/>
              <a:buChar char="•"/>
            </a:pPr>
            <a:r>
              <a:rPr lang="zh-CN" altLang="en-US" dirty="0">
                <a:solidFill>
                  <a:schemeClr val="accent4">
                    <a:lumMod val="60000"/>
                    <a:lumOff val="40000"/>
                  </a:schemeClr>
                </a:solidFill>
                <a:latin typeface="Times New Roman" panose="02020603050405020304" pitchFamily="18" charset="0"/>
              </a:rPr>
              <a:t>原假设</a:t>
            </a:r>
            <a:r>
              <a:rPr lang="zh-CN" altLang="en-US" dirty="0">
                <a:solidFill>
                  <a:prstClr val="black"/>
                </a:solidFill>
                <a:latin typeface="Times New Roman" panose="02020603050405020304" pitchFamily="18" charset="0"/>
              </a:rPr>
              <a:t>（或零假设），记为</a:t>
            </a:r>
            <a:r>
              <a:rPr lang="en-US" altLang="zh-CN" dirty="0">
                <a:solidFill>
                  <a:prstClr val="black"/>
                </a:solidFill>
                <a:latin typeface="Times New Roman" panose="02020603050405020304" pitchFamily="18" charset="0"/>
              </a:rPr>
              <a:t>H</a:t>
            </a:r>
            <a:r>
              <a:rPr lang="en-US" altLang="zh-CN" baseline="-25000" dirty="0">
                <a:solidFill>
                  <a:prstClr val="black"/>
                </a:solidFill>
                <a:latin typeface="Times New Roman" panose="02020603050405020304" pitchFamily="18" charset="0"/>
              </a:rPr>
              <a:t>0</a:t>
            </a:r>
            <a:r>
              <a:rPr lang="zh-CN" altLang="en-US" dirty="0">
                <a:solidFill>
                  <a:prstClr val="black"/>
                </a:solidFill>
                <a:latin typeface="Times New Roman" panose="02020603050405020304" pitchFamily="18" charset="0"/>
              </a:rPr>
              <a:t>，该假设认为被测序列具有良好的统计性质；</a:t>
            </a:r>
          </a:p>
          <a:p>
            <a:pPr marL="1257300" lvl="3" indent="-342900" algn="just" eaLnBrk="1">
              <a:lnSpc>
                <a:spcPct val="130000"/>
              </a:lnSpc>
              <a:spcBef>
                <a:spcPts val="600"/>
              </a:spcBef>
              <a:spcAft>
                <a:spcPts val="600"/>
              </a:spcAft>
              <a:buClr>
                <a:schemeClr val="tx2"/>
              </a:buClr>
              <a:buFont typeface="Arial" panose="020B0604020202020204" pitchFamily="34" charset="0"/>
              <a:buChar char="•"/>
            </a:pPr>
            <a:r>
              <a:rPr lang="zh-CN" altLang="en-US" dirty="0">
                <a:solidFill>
                  <a:prstClr val="black"/>
                </a:solidFill>
                <a:latin typeface="Times New Roman" panose="02020603050405020304" pitchFamily="18" charset="0"/>
              </a:rPr>
              <a:t>与原假设对立的假设称为</a:t>
            </a:r>
            <a:r>
              <a:rPr lang="zh-CN" altLang="en-US" dirty="0">
                <a:solidFill>
                  <a:schemeClr val="accent4">
                    <a:lumMod val="60000"/>
                    <a:lumOff val="40000"/>
                  </a:schemeClr>
                </a:solidFill>
                <a:latin typeface="Times New Roman" panose="02020603050405020304" pitchFamily="18" charset="0"/>
              </a:rPr>
              <a:t>备择假设</a:t>
            </a:r>
            <a:r>
              <a:rPr lang="zh-CN" altLang="en-US" dirty="0">
                <a:solidFill>
                  <a:prstClr val="black"/>
                </a:solidFill>
                <a:latin typeface="Times New Roman" panose="02020603050405020304" pitchFamily="18" charset="0"/>
              </a:rPr>
              <a:t>，记为</a:t>
            </a:r>
            <a:r>
              <a:rPr lang="en-US" altLang="zh-CN" dirty="0">
                <a:solidFill>
                  <a:prstClr val="black"/>
                </a:solidFill>
                <a:latin typeface="Times New Roman" panose="02020603050405020304" pitchFamily="18" charset="0"/>
              </a:rPr>
              <a:t>H</a:t>
            </a:r>
            <a:r>
              <a:rPr lang="en-US" altLang="zh-CN" baseline="-25000" dirty="0">
                <a:solidFill>
                  <a:prstClr val="black"/>
                </a:solidFill>
                <a:latin typeface="Times New Roman" panose="02020603050405020304" pitchFamily="18" charset="0"/>
              </a:rPr>
              <a:t>1</a:t>
            </a:r>
            <a:r>
              <a:rPr lang="zh-CN" altLang="en-US" dirty="0">
                <a:solidFill>
                  <a:prstClr val="black"/>
                </a:solidFill>
                <a:latin typeface="Times New Roman" panose="02020603050405020304" pitchFamily="18" charset="0"/>
              </a:rPr>
              <a:t>，该假设认为被测序列存在明显的统计缺陷，可被检测项察觉</a:t>
            </a:r>
            <a:endParaRPr lang="zh-CN" altLang="en-US" dirty="0">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endParaRPr lang="zh-CN" altLang="en-US" dirty="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922211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DA705F6-19BE-423C-9ECD-850E60D81717}"/>
              </a:ext>
            </a:extLst>
          </p:cNvPr>
          <p:cNvSpPr>
            <a:spLocks noGrp="1"/>
          </p:cNvSpPr>
          <p:nvPr>
            <p:ph type="title"/>
          </p:nvPr>
        </p:nvSpPr>
        <p:spPr/>
        <p:txBody>
          <a:bodyPr/>
          <a:lstStyle/>
          <a:p>
            <a:r>
              <a:rPr lang="zh-CN" altLang="en-US" dirty="0"/>
              <a:t>假设检验步骤</a:t>
            </a:r>
          </a:p>
        </p:txBody>
      </p:sp>
      <mc:AlternateContent xmlns:mc="http://schemas.openxmlformats.org/markup-compatibility/2006" xmlns:a14="http://schemas.microsoft.com/office/drawing/2010/main">
        <mc:Choice Requires="a14">
          <p:sp>
            <p:nvSpPr>
              <p:cNvPr id="4" name="内容占位符 3"/>
              <p:cNvSpPr>
                <a:spLocks noGrp="1"/>
              </p:cNvSpPr>
              <p:nvPr>
                <p:ph idx="4294967295"/>
              </p:nvPr>
            </p:nvSpPr>
            <p:spPr>
              <a:xfrm>
                <a:off x="577850" y="947970"/>
                <a:ext cx="11156950" cy="3149388"/>
              </a:xfrm>
            </p:spPr>
            <p:txBody>
              <a:bodyPr wrap="square">
                <a:spAutoFit/>
              </a:bodyPr>
              <a:lstStyle/>
              <a:p>
                <a:pPr marL="342000" lvl="1" indent="-342900" algn="just">
                  <a:lnSpc>
                    <a:spcPct val="130000"/>
                  </a:lnSpc>
                  <a:spcBef>
                    <a:spcPts val="600"/>
                  </a:spcBef>
                  <a:spcAft>
                    <a:spcPts val="600"/>
                  </a:spcAft>
                  <a:buClr>
                    <a:schemeClr val="accent1"/>
                  </a:buClr>
                  <a:buFont typeface="Wingdings" panose="05000000000000000000" pitchFamily="2" charset="2"/>
                  <a:buChar char="ü"/>
                </a:pPr>
                <a:r>
                  <a:rPr lang="zh-CN" altLang="en-US" sz="1800" b="1" dirty="0"/>
                  <a:t>第一步</a:t>
                </a:r>
                <a:r>
                  <a:rPr lang="zh-CN" altLang="en-US" sz="1800" dirty="0"/>
                  <a:t>：确定</a:t>
                </a:r>
                <a:r>
                  <a:rPr lang="zh-CN" altLang="en-US" sz="1800" dirty="0">
                    <a:solidFill>
                      <a:schemeClr val="accent4">
                        <a:lumMod val="60000"/>
                        <a:lumOff val="40000"/>
                      </a:schemeClr>
                    </a:solidFill>
                  </a:rPr>
                  <a:t>原假设</a:t>
                </a:r>
                <a14:m>
                  <m:oMath xmlns:m="http://schemas.openxmlformats.org/officeDocument/2006/math">
                    <m:sSub>
                      <m:sSubPr>
                        <m:ctrlPr>
                          <a:rPr lang="en-US" altLang="zh-CN" sz="1800" i="1">
                            <a:solidFill>
                              <a:schemeClr val="accent4">
                                <a:lumMod val="60000"/>
                                <a:lumOff val="40000"/>
                              </a:schemeClr>
                            </a:solidFill>
                            <a:latin typeface="Cambria Math" panose="02040503050406030204" pitchFamily="18" charset="0"/>
                          </a:rPr>
                        </m:ctrlPr>
                      </m:sSubPr>
                      <m:e>
                        <m:r>
                          <a:rPr lang="en-US" altLang="zh-CN" sz="1800" i="1">
                            <a:solidFill>
                              <a:schemeClr val="accent4">
                                <a:lumMod val="60000"/>
                                <a:lumOff val="40000"/>
                              </a:schemeClr>
                            </a:solidFill>
                            <a:latin typeface="Cambria Math" panose="02040503050406030204" pitchFamily="18" charset="0"/>
                          </a:rPr>
                          <m:t>𝐻</m:t>
                        </m:r>
                      </m:e>
                      <m:sub>
                        <m:r>
                          <a:rPr lang="en-US" altLang="zh-CN" sz="1800" i="1">
                            <a:solidFill>
                              <a:schemeClr val="accent4">
                                <a:lumMod val="60000"/>
                                <a:lumOff val="40000"/>
                              </a:schemeClr>
                            </a:solidFill>
                            <a:latin typeface="Cambria Math" panose="02040503050406030204" pitchFamily="18" charset="0"/>
                          </a:rPr>
                          <m:t>0</m:t>
                        </m:r>
                      </m:sub>
                    </m:sSub>
                  </m:oMath>
                </a14:m>
                <a:r>
                  <a:rPr lang="zh-CN" altLang="en-US" sz="1800" dirty="0"/>
                  <a:t>和</a:t>
                </a:r>
                <a:r>
                  <a:rPr lang="zh-CN" altLang="en-US" sz="1800" dirty="0">
                    <a:solidFill>
                      <a:schemeClr val="accent4">
                        <a:lumMod val="60000"/>
                        <a:lumOff val="40000"/>
                      </a:schemeClr>
                    </a:solidFill>
                  </a:rPr>
                  <a:t>备择假设</a:t>
                </a:r>
                <a14:m>
                  <m:oMath xmlns:m="http://schemas.openxmlformats.org/officeDocument/2006/math">
                    <m:sSub>
                      <m:sSubPr>
                        <m:ctrlPr>
                          <a:rPr lang="en-US" altLang="zh-CN" sz="1800" i="1">
                            <a:solidFill>
                              <a:schemeClr val="accent4">
                                <a:lumMod val="60000"/>
                                <a:lumOff val="40000"/>
                              </a:schemeClr>
                            </a:solidFill>
                            <a:latin typeface="Cambria Math" panose="02040503050406030204" pitchFamily="18" charset="0"/>
                          </a:rPr>
                        </m:ctrlPr>
                      </m:sSubPr>
                      <m:e>
                        <m:r>
                          <a:rPr lang="en-US" altLang="zh-CN" sz="1800" i="1">
                            <a:solidFill>
                              <a:schemeClr val="accent4">
                                <a:lumMod val="60000"/>
                                <a:lumOff val="40000"/>
                              </a:schemeClr>
                            </a:solidFill>
                            <a:latin typeface="Cambria Math" panose="02040503050406030204" pitchFamily="18" charset="0"/>
                          </a:rPr>
                          <m:t>𝐻</m:t>
                        </m:r>
                      </m:e>
                      <m:sub>
                        <m:r>
                          <a:rPr lang="en-US" altLang="zh-CN" sz="1800" i="1">
                            <a:solidFill>
                              <a:schemeClr val="accent4">
                                <a:lumMod val="60000"/>
                                <a:lumOff val="40000"/>
                              </a:schemeClr>
                            </a:solidFill>
                            <a:latin typeface="Cambria Math" panose="02040503050406030204" pitchFamily="18" charset="0"/>
                          </a:rPr>
                          <m:t>1</m:t>
                        </m:r>
                      </m:sub>
                    </m:sSub>
                  </m:oMath>
                </a14:m>
                <a:endParaRPr lang="en-US" altLang="zh-CN" sz="1800" dirty="0"/>
              </a:p>
              <a:p>
                <a:pPr marL="342000" lvl="1" indent="-342900" algn="just">
                  <a:lnSpc>
                    <a:spcPct val="130000"/>
                  </a:lnSpc>
                  <a:spcBef>
                    <a:spcPts val="600"/>
                  </a:spcBef>
                  <a:spcAft>
                    <a:spcPts val="600"/>
                  </a:spcAft>
                  <a:buClr>
                    <a:schemeClr val="accent1"/>
                  </a:buClr>
                  <a:buFont typeface="Wingdings" panose="05000000000000000000" pitchFamily="2" charset="2"/>
                  <a:buChar char="ü"/>
                </a:pPr>
                <a:r>
                  <a:rPr lang="zh-CN" altLang="en-US" sz="1800" b="1" dirty="0"/>
                  <a:t>第二步</a:t>
                </a:r>
                <a:r>
                  <a:rPr lang="zh-CN" altLang="en-US" sz="1800" dirty="0"/>
                  <a:t>：根据</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𝐻</m:t>
                        </m:r>
                      </m:e>
                      <m:sub>
                        <m:r>
                          <a:rPr lang="en-US" altLang="zh-CN" sz="1800" i="1">
                            <a:latin typeface="Cambria Math" panose="02040503050406030204" pitchFamily="18" charset="0"/>
                          </a:rPr>
                          <m:t>0</m:t>
                        </m:r>
                      </m:sub>
                    </m:sSub>
                  </m:oMath>
                </a14:m>
                <a:r>
                  <a:rPr lang="zh-CN" altLang="en-US" sz="1800" dirty="0"/>
                  <a:t>的内容，即某个或某些方面的统计性质是良好的，选取</a:t>
                </a:r>
                <a:r>
                  <a:rPr lang="zh-CN" altLang="en-US" sz="1800" dirty="0">
                    <a:solidFill>
                      <a:schemeClr val="accent4">
                        <a:lumMod val="60000"/>
                        <a:lumOff val="40000"/>
                      </a:schemeClr>
                    </a:solidFill>
                  </a:rPr>
                  <a:t>合适的统计量</a:t>
                </a:r>
                <a14:m>
                  <m:oMath xmlns:m="http://schemas.openxmlformats.org/officeDocument/2006/math">
                    <m:r>
                      <a:rPr lang="en-US" altLang="zh-CN" sz="1800" i="1">
                        <a:solidFill>
                          <a:schemeClr val="accent4">
                            <a:lumMod val="60000"/>
                            <a:lumOff val="40000"/>
                          </a:schemeClr>
                        </a:solidFill>
                        <a:latin typeface="Cambria Math" panose="02040503050406030204" pitchFamily="18" charset="0"/>
                      </a:rPr>
                      <m:t>𝑆</m:t>
                    </m:r>
                    <m:r>
                      <a:rPr lang="zh-CN" altLang="en-US" sz="1800" i="1">
                        <a:latin typeface="Cambria Math" panose="02040503050406030204" pitchFamily="18" charset="0"/>
                      </a:rPr>
                      <m:t>，</m:t>
                    </m:r>
                  </m:oMath>
                </a14:m>
                <a:r>
                  <a:rPr lang="zh-CN" altLang="en-US" sz="1800" dirty="0"/>
                  <a:t>并</a:t>
                </a:r>
                <a:r>
                  <a:rPr lang="zh-CN" altLang="en-US" sz="1800" dirty="0">
                    <a:solidFill>
                      <a:schemeClr val="accent4">
                        <a:lumMod val="60000"/>
                        <a:lumOff val="40000"/>
                      </a:schemeClr>
                    </a:solidFill>
                  </a:rPr>
                  <a:t>确定</a:t>
                </a:r>
                <a:r>
                  <a:rPr lang="zh-CN" altLang="en-US" sz="1800" dirty="0"/>
                  <a:t>其应符合的</a:t>
                </a:r>
                <a:r>
                  <a:rPr lang="zh-CN" altLang="en-US" sz="1800" dirty="0">
                    <a:solidFill>
                      <a:schemeClr val="accent4">
                        <a:lumMod val="60000"/>
                        <a:lumOff val="40000"/>
                      </a:schemeClr>
                    </a:solidFill>
                  </a:rPr>
                  <a:t>概率分布</a:t>
                </a:r>
                <a:endParaRPr lang="en-US" altLang="zh-CN" sz="1800" dirty="0">
                  <a:solidFill>
                    <a:schemeClr val="accent4">
                      <a:lumMod val="60000"/>
                      <a:lumOff val="40000"/>
                    </a:schemeClr>
                  </a:solidFill>
                </a:endParaRPr>
              </a:p>
              <a:p>
                <a:pPr marL="342000" lvl="1" indent="-342900" algn="just">
                  <a:lnSpc>
                    <a:spcPct val="130000"/>
                  </a:lnSpc>
                  <a:spcBef>
                    <a:spcPts val="600"/>
                  </a:spcBef>
                  <a:spcAft>
                    <a:spcPts val="600"/>
                  </a:spcAft>
                  <a:buClr>
                    <a:schemeClr val="accent1"/>
                  </a:buClr>
                  <a:buFont typeface="Wingdings" panose="05000000000000000000" pitchFamily="2" charset="2"/>
                  <a:buChar char="ü"/>
                </a:pPr>
                <a:r>
                  <a:rPr lang="zh-CN" altLang="en-US" sz="1800" b="1" dirty="0"/>
                  <a:t>第三步</a:t>
                </a:r>
                <a:r>
                  <a:rPr lang="zh-CN" altLang="en-US" sz="1800" dirty="0"/>
                  <a:t>：按给定的显著性水平</a:t>
                </a:r>
                <a14:m>
                  <m:oMath xmlns:m="http://schemas.openxmlformats.org/officeDocument/2006/math">
                    <m:r>
                      <a:rPr lang="zh-CN" altLang="en-US" sz="1800" i="1">
                        <a:latin typeface="Cambria Math" panose="02040503050406030204" pitchFamily="18" charset="0"/>
                      </a:rPr>
                      <m:t>𝛼</m:t>
                    </m:r>
                  </m:oMath>
                </a14:m>
                <a:r>
                  <a:rPr lang="zh-CN" altLang="en-US" sz="1800" dirty="0"/>
                  <a:t>，参照备择假设，令概率</a:t>
                </a:r>
                <a14:m>
                  <m:oMath xmlns:m="http://schemas.openxmlformats.org/officeDocument/2006/math">
                    <m:r>
                      <a:rPr lang="en-US" altLang="zh-CN" sz="1800" i="1" smtClean="0">
                        <a:solidFill>
                          <a:schemeClr val="accent4">
                            <a:lumMod val="60000"/>
                            <a:lumOff val="40000"/>
                          </a:schemeClr>
                        </a:solidFill>
                        <a:latin typeface="Cambria Math" panose="02040503050406030204" pitchFamily="18" charset="0"/>
                      </a:rPr>
                      <m:t>𝑃</m:t>
                    </m:r>
                    <m:r>
                      <a:rPr lang="en-US" altLang="zh-CN" sz="1800" i="1" smtClean="0">
                        <a:solidFill>
                          <a:schemeClr val="accent4">
                            <a:lumMod val="60000"/>
                            <a:lumOff val="40000"/>
                          </a:schemeClr>
                        </a:solidFill>
                        <a:latin typeface="Cambria Math" panose="02040503050406030204" pitchFamily="18" charset="0"/>
                      </a:rPr>
                      <m:t>(</m:t>
                    </m:r>
                    <m:r>
                      <a:rPr lang="zh-CN" altLang="en-US" sz="1800" i="1">
                        <a:solidFill>
                          <a:schemeClr val="accent4">
                            <a:lumMod val="60000"/>
                            <a:lumOff val="40000"/>
                          </a:schemeClr>
                        </a:solidFill>
                        <a:latin typeface="Cambria Math" panose="02040503050406030204" pitchFamily="18" charset="0"/>
                      </a:rPr>
                      <m:t>拒绝</m:t>
                    </m:r>
                    <m:sSub>
                      <m:sSubPr>
                        <m:ctrlPr>
                          <a:rPr lang="en-US" altLang="zh-CN" sz="1800" i="1">
                            <a:solidFill>
                              <a:schemeClr val="accent4">
                                <a:lumMod val="60000"/>
                                <a:lumOff val="40000"/>
                              </a:schemeClr>
                            </a:solidFill>
                            <a:latin typeface="Cambria Math" panose="02040503050406030204" pitchFamily="18" charset="0"/>
                          </a:rPr>
                        </m:ctrlPr>
                      </m:sSubPr>
                      <m:e>
                        <m:r>
                          <a:rPr lang="en-US" altLang="zh-CN" sz="1800" i="1">
                            <a:solidFill>
                              <a:schemeClr val="accent4">
                                <a:lumMod val="60000"/>
                                <a:lumOff val="40000"/>
                              </a:schemeClr>
                            </a:solidFill>
                            <a:latin typeface="Cambria Math" panose="02040503050406030204" pitchFamily="18" charset="0"/>
                          </a:rPr>
                          <m:t>𝐻</m:t>
                        </m:r>
                      </m:e>
                      <m:sub>
                        <m:r>
                          <a:rPr lang="en-US" altLang="zh-CN" sz="1800" i="1">
                            <a:solidFill>
                              <a:schemeClr val="accent4">
                                <a:lumMod val="60000"/>
                                <a:lumOff val="40000"/>
                              </a:schemeClr>
                            </a:solidFill>
                            <a:latin typeface="Cambria Math" panose="02040503050406030204" pitchFamily="18" charset="0"/>
                          </a:rPr>
                          <m:t>0</m:t>
                        </m:r>
                      </m:sub>
                    </m:sSub>
                    <m:r>
                      <a:rPr lang="en-US" altLang="zh-CN" sz="1800" i="1">
                        <a:solidFill>
                          <a:schemeClr val="accent4">
                            <a:lumMod val="60000"/>
                            <a:lumOff val="40000"/>
                          </a:schemeClr>
                        </a:solidFill>
                        <a:latin typeface="Cambria Math" panose="02040503050406030204" pitchFamily="18" charset="0"/>
                      </a:rPr>
                      <m:t>|</m:t>
                    </m:r>
                    <m:sSub>
                      <m:sSubPr>
                        <m:ctrlPr>
                          <a:rPr lang="en-US" altLang="zh-CN" sz="1800" i="1">
                            <a:solidFill>
                              <a:schemeClr val="accent4">
                                <a:lumMod val="60000"/>
                                <a:lumOff val="40000"/>
                              </a:schemeClr>
                            </a:solidFill>
                            <a:latin typeface="Cambria Math" panose="02040503050406030204" pitchFamily="18" charset="0"/>
                          </a:rPr>
                        </m:ctrlPr>
                      </m:sSubPr>
                      <m:e>
                        <m:r>
                          <a:rPr lang="en-US" altLang="zh-CN" sz="1800" i="1">
                            <a:solidFill>
                              <a:schemeClr val="accent4">
                                <a:lumMod val="60000"/>
                                <a:lumOff val="40000"/>
                              </a:schemeClr>
                            </a:solidFill>
                            <a:latin typeface="Cambria Math" panose="02040503050406030204" pitchFamily="18" charset="0"/>
                          </a:rPr>
                          <m:t>𝐻</m:t>
                        </m:r>
                      </m:e>
                      <m:sub>
                        <m:r>
                          <a:rPr lang="en-US" altLang="zh-CN" sz="1800" i="1">
                            <a:solidFill>
                              <a:schemeClr val="accent4">
                                <a:lumMod val="60000"/>
                                <a:lumOff val="40000"/>
                              </a:schemeClr>
                            </a:solidFill>
                            <a:latin typeface="Cambria Math" panose="02040503050406030204" pitchFamily="18" charset="0"/>
                          </a:rPr>
                          <m:t>0</m:t>
                        </m:r>
                      </m:sub>
                    </m:sSub>
                    <m:r>
                      <a:rPr lang="zh-CN" altLang="en-US" sz="1800" i="1">
                        <a:solidFill>
                          <a:schemeClr val="accent4">
                            <a:lumMod val="60000"/>
                            <a:lumOff val="40000"/>
                          </a:schemeClr>
                        </a:solidFill>
                        <a:latin typeface="Cambria Math" panose="02040503050406030204" pitchFamily="18" charset="0"/>
                      </a:rPr>
                      <m:t>为真</m:t>
                    </m:r>
                    <m:r>
                      <a:rPr lang="en-US" altLang="zh-CN" sz="1800" i="1">
                        <a:solidFill>
                          <a:schemeClr val="accent4">
                            <a:lumMod val="60000"/>
                            <a:lumOff val="40000"/>
                          </a:schemeClr>
                        </a:solidFill>
                        <a:latin typeface="Cambria Math" panose="02040503050406030204" pitchFamily="18" charset="0"/>
                      </a:rPr>
                      <m:t>)=</m:t>
                    </m:r>
                    <m:r>
                      <a:rPr lang="zh-CN" altLang="en-US" sz="1800" i="1">
                        <a:solidFill>
                          <a:schemeClr val="accent4">
                            <a:lumMod val="60000"/>
                            <a:lumOff val="40000"/>
                          </a:schemeClr>
                        </a:solidFill>
                        <a:latin typeface="Cambria Math" panose="02040503050406030204" pitchFamily="18" charset="0"/>
                      </a:rPr>
                      <m:t>𝛼</m:t>
                    </m:r>
                  </m:oMath>
                </a14:m>
                <a:r>
                  <a:rPr lang="zh-CN" altLang="en-US" sz="1800" dirty="0"/>
                  <a:t>。查统计量对应分布的分位数表，</a:t>
                </a:r>
                <a:r>
                  <a:rPr lang="zh-CN" altLang="en-US" sz="1800" dirty="0">
                    <a:solidFill>
                      <a:schemeClr val="accent4">
                        <a:lumMod val="60000"/>
                        <a:lumOff val="40000"/>
                      </a:schemeClr>
                    </a:solidFill>
                  </a:rPr>
                  <a:t>找出临界值以及确定拒绝域</a:t>
                </a:r>
                <a:endParaRPr lang="en-US" altLang="zh-CN" sz="1800" dirty="0">
                  <a:solidFill>
                    <a:schemeClr val="accent4">
                      <a:lumMod val="60000"/>
                      <a:lumOff val="40000"/>
                    </a:schemeClr>
                  </a:solidFill>
                </a:endParaRPr>
              </a:p>
              <a:p>
                <a:pPr marL="342000" lvl="1" indent="-342900" algn="just">
                  <a:lnSpc>
                    <a:spcPct val="130000"/>
                  </a:lnSpc>
                  <a:spcBef>
                    <a:spcPts val="600"/>
                  </a:spcBef>
                  <a:spcAft>
                    <a:spcPts val="600"/>
                  </a:spcAft>
                  <a:buClr>
                    <a:schemeClr val="accent1"/>
                  </a:buClr>
                  <a:buFont typeface="Wingdings" panose="05000000000000000000" pitchFamily="2" charset="2"/>
                  <a:buChar char="ü"/>
                </a:pPr>
                <a:r>
                  <a:rPr lang="zh-CN" altLang="en-US" sz="1800" b="1" dirty="0"/>
                  <a:t>第四步</a:t>
                </a:r>
                <a:r>
                  <a:rPr lang="zh-CN" altLang="en-US" sz="1800" dirty="0"/>
                  <a:t>：将</a:t>
                </a:r>
                <a:r>
                  <a:rPr lang="zh-CN" altLang="en-US" sz="1800" dirty="0">
                    <a:solidFill>
                      <a:schemeClr val="accent4">
                        <a:lumMod val="60000"/>
                        <a:lumOff val="40000"/>
                      </a:schemeClr>
                    </a:solidFill>
                  </a:rPr>
                  <a:t>由测试样本计算出的统计量</a:t>
                </a:r>
                <a:r>
                  <a:rPr lang="zh-CN" altLang="en-US" sz="1800" dirty="0"/>
                  <a:t>取值与查得的</a:t>
                </a:r>
                <a:r>
                  <a:rPr lang="zh-CN" altLang="en-US" sz="1800" dirty="0">
                    <a:solidFill>
                      <a:schemeClr val="accent4">
                        <a:lumMod val="60000"/>
                        <a:lumOff val="40000"/>
                      </a:schemeClr>
                    </a:solidFill>
                  </a:rPr>
                  <a:t>临界值进行比较</a:t>
                </a:r>
                <a:r>
                  <a:rPr lang="zh-CN" altLang="en-US" sz="1800" dirty="0"/>
                  <a:t>，给出比较结果。即，如果统计量的值</a:t>
                </a:r>
                <a:r>
                  <a:rPr lang="zh-CN" altLang="en-US" sz="1800" dirty="0">
                    <a:solidFill>
                      <a:schemeClr val="accent4">
                        <a:lumMod val="60000"/>
                        <a:lumOff val="40000"/>
                      </a:schemeClr>
                    </a:solidFill>
                  </a:rPr>
                  <a:t>落入拒绝域中，则拒绝</a:t>
                </a:r>
                <a14:m>
                  <m:oMath xmlns:m="http://schemas.openxmlformats.org/officeDocument/2006/math">
                    <m:sSub>
                      <m:sSubPr>
                        <m:ctrlPr>
                          <a:rPr lang="en-US" altLang="zh-CN" sz="1800" i="1">
                            <a:solidFill>
                              <a:schemeClr val="accent4">
                                <a:lumMod val="60000"/>
                                <a:lumOff val="40000"/>
                              </a:schemeClr>
                            </a:solidFill>
                            <a:latin typeface="Cambria Math" panose="02040503050406030204" pitchFamily="18" charset="0"/>
                          </a:rPr>
                        </m:ctrlPr>
                      </m:sSubPr>
                      <m:e>
                        <m:r>
                          <a:rPr lang="en-US" altLang="zh-CN" sz="1800" i="1">
                            <a:solidFill>
                              <a:schemeClr val="accent4">
                                <a:lumMod val="60000"/>
                                <a:lumOff val="40000"/>
                              </a:schemeClr>
                            </a:solidFill>
                            <a:latin typeface="Cambria Math" panose="02040503050406030204" pitchFamily="18" charset="0"/>
                          </a:rPr>
                          <m:t>𝐻</m:t>
                        </m:r>
                      </m:e>
                      <m:sub>
                        <m:r>
                          <a:rPr lang="en-US" altLang="zh-CN" sz="1800" i="1">
                            <a:solidFill>
                              <a:schemeClr val="accent4">
                                <a:lumMod val="60000"/>
                                <a:lumOff val="40000"/>
                              </a:schemeClr>
                            </a:solidFill>
                            <a:latin typeface="Cambria Math" panose="02040503050406030204" pitchFamily="18" charset="0"/>
                          </a:rPr>
                          <m:t>0</m:t>
                        </m:r>
                      </m:sub>
                    </m:sSub>
                  </m:oMath>
                </a14:m>
                <a:r>
                  <a:rPr lang="zh-CN" altLang="en-US" sz="1800" dirty="0"/>
                  <a:t>，否则，接受</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𝐻</m:t>
                        </m:r>
                      </m:e>
                      <m:sub>
                        <m:r>
                          <a:rPr lang="en-US" altLang="zh-CN" sz="1800" i="1">
                            <a:latin typeface="Cambria Math" panose="02040503050406030204" pitchFamily="18" charset="0"/>
                          </a:rPr>
                          <m:t>0</m:t>
                        </m:r>
                      </m:sub>
                    </m:sSub>
                  </m:oMath>
                </a14:m>
                <a:r>
                  <a:rPr lang="zh-CN" altLang="en-US" dirty="0"/>
                  <a:t>。</a:t>
                </a:r>
                <a:endParaRPr lang="en-US" altLang="zh-CN" dirty="0"/>
              </a:p>
            </p:txBody>
          </p:sp>
        </mc:Choice>
        <mc:Fallback xmlns="">
          <p:sp>
            <p:nvSpPr>
              <p:cNvPr id="4" name="内容占位符 3"/>
              <p:cNvSpPr>
                <a:spLocks noGrp="1" noRot="1" noChangeAspect="1" noMove="1" noResize="1" noEditPoints="1" noAdjustHandles="1" noChangeArrowheads="1" noChangeShapeType="1" noTextEdit="1"/>
              </p:cNvSpPr>
              <p:nvPr>
                <p:ph idx="4294967295"/>
              </p:nvPr>
            </p:nvSpPr>
            <p:spPr>
              <a:xfrm>
                <a:off x="577850" y="947970"/>
                <a:ext cx="11156950" cy="3149388"/>
              </a:xfrm>
              <a:blipFill>
                <a:blip r:embed="rId3"/>
                <a:stretch>
                  <a:fillRect l="-383" r="-437" b="-36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4069018265"/>
                  </p:ext>
                </p:extLst>
              </p:nvPr>
            </p:nvGraphicFramePr>
            <p:xfrm>
              <a:off x="3125698" y="4264258"/>
              <a:ext cx="6096000" cy="1854200"/>
            </p:xfrm>
            <a:graphic>
              <a:graphicData uri="http://schemas.openxmlformats.org/drawingml/2006/table">
                <a:tbl>
                  <a:tblPr firstRow="1" bandRow="1">
                    <a:tableStyleId>{5C22544A-7EE6-4342-B048-85BDC9FD1C3A}</a:tableStyleId>
                  </a:tblPr>
                  <a:tblGrid>
                    <a:gridCol w="1272988">
                      <a:extLst>
                        <a:ext uri="{9D8B030D-6E8A-4147-A177-3AD203B41FA5}">
                          <a16:colId xmlns:a16="http://schemas.microsoft.com/office/drawing/2014/main" val="967630984"/>
                        </a:ext>
                      </a:extLst>
                    </a:gridCol>
                    <a:gridCol w="2791012">
                      <a:extLst>
                        <a:ext uri="{9D8B030D-6E8A-4147-A177-3AD203B41FA5}">
                          <a16:colId xmlns:a16="http://schemas.microsoft.com/office/drawing/2014/main" val="390675198"/>
                        </a:ext>
                      </a:extLst>
                    </a:gridCol>
                    <a:gridCol w="2032000">
                      <a:extLst>
                        <a:ext uri="{9D8B030D-6E8A-4147-A177-3AD203B41FA5}">
                          <a16:colId xmlns:a16="http://schemas.microsoft.com/office/drawing/2014/main" val="471880499"/>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𝐻</m:t>
                                    </m:r>
                                  </m:e>
                                  <m:sub>
                                    <m:r>
                                      <a:rPr lang="en-US" altLang="zh-CN" sz="1800" i="1">
                                        <a:latin typeface="Cambria Math" panose="02040503050406030204" pitchFamily="18" charset="0"/>
                                      </a:rPr>
                                      <m:t>0</m:t>
                                    </m:r>
                                  </m:sub>
                                </m:sSub>
                              </m:oMath>
                            </m:oMathPara>
                          </a14:m>
                          <a:endParaRPr lang="zh-CN" altLang="en-US" dirty="0"/>
                        </a:p>
                      </a:txBody>
                      <a:tcPr anchor="ctr"/>
                    </a:tc>
                    <a:tc>
                      <a:txBody>
                        <a:bodyPr/>
                        <a:lstStyle/>
                        <a:p>
                          <a:pPr algn="ctr"/>
                          <a:r>
                            <a:rPr lang="zh-CN" altLang="en-US" dirty="0"/>
                            <a:t>判断结果</a:t>
                          </a:r>
                        </a:p>
                      </a:txBody>
                      <a:tcPr anchor="ctr"/>
                    </a:tc>
                    <a:tc>
                      <a:txBody>
                        <a:bodyPr/>
                        <a:lstStyle/>
                        <a:p>
                          <a:pPr algn="ctr"/>
                          <a:r>
                            <a:rPr lang="zh-CN" altLang="en-US" dirty="0"/>
                            <a:t>犯错误的概率</a:t>
                          </a:r>
                        </a:p>
                      </a:txBody>
                      <a:tcPr anchor="ctr"/>
                    </a:tc>
                    <a:extLst>
                      <a:ext uri="{0D108BD9-81ED-4DB2-BD59-A6C34878D82A}">
                        <a16:rowId xmlns:a16="http://schemas.microsoft.com/office/drawing/2014/main" val="3383626604"/>
                      </a:ext>
                    </a:extLst>
                  </a:tr>
                  <a:tr h="370840">
                    <a:tc rowSpan="2">
                      <a:txBody>
                        <a:bodyPr/>
                        <a:lstStyle/>
                        <a:p>
                          <a:pPr algn="ctr"/>
                          <a:r>
                            <a:rPr lang="zh-CN" altLang="en-US" dirty="0"/>
                            <a:t>真</a:t>
                          </a:r>
                        </a:p>
                      </a:txBody>
                      <a:tcPr anchor="ctr"/>
                    </a:tc>
                    <a:tc>
                      <a:txBody>
                        <a:bodyPr/>
                        <a:lstStyle/>
                        <a:p>
                          <a:pPr algn="ctr"/>
                          <a:r>
                            <a:rPr lang="zh-CN" altLang="en-US" dirty="0"/>
                            <a:t>接受</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𝐻</m:t>
                                  </m:r>
                                </m:e>
                                <m:sub>
                                  <m:r>
                                    <a:rPr lang="en-US" altLang="zh-CN" sz="1800" i="1">
                                      <a:latin typeface="Cambria Math" panose="02040503050406030204" pitchFamily="18" charset="0"/>
                                    </a:rPr>
                                    <m:t>0</m:t>
                                  </m:r>
                                </m:sub>
                              </m:sSub>
                            </m:oMath>
                          </a14:m>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3035782484"/>
                      </a:ext>
                    </a:extLst>
                  </a:tr>
                  <a:tr h="370840">
                    <a:tc vMerge="1">
                      <a:txBody>
                        <a:bodyPr/>
                        <a:lstStyle/>
                        <a:p>
                          <a:endParaRPr lang="zh-CN" altLang="en-US" dirty="0"/>
                        </a:p>
                      </a:txBody>
                      <a:tcPr/>
                    </a:tc>
                    <a:tc>
                      <a:txBody>
                        <a:bodyPr/>
                        <a:lstStyle/>
                        <a:p>
                          <a:pPr algn="ctr"/>
                          <a:r>
                            <a:rPr lang="zh-CN" altLang="en-US" dirty="0"/>
                            <a:t>拒绝</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𝐻</m:t>
                                  </m:r>
                                </m:e>
                                <m:sub>
                                  <m:r>
                                    <a:rPr lang="en-US" altLang="zh-CN" sz="1800" i="1">
                                      <a:latin typeface="Cambria Math" panose="02040503050406030204" pitchFamily="18" charset="0"/>
                                    </a:rPr>
                                    <m:t>0</m:t>
                                  </m:r>
                                </m:sub>
                              </m:sSub>
                            </m:oMath>
                          </a14:m>
                          <a:r>
                            <a:rPr lang="zh-CN" altLang="en-US" dirty="0"/>
                            <a:t>（第一类错误）</a:t>
                          </a:r>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𝛼</m:t>
                                </m:r>
                              </m:oMath>
                            </m:oMathPara>
                          </a14:m>
                          <a:endParaRPr lang="zh-CN" altLang="en-US" dirty="0"/>
                        </a:p>
                      </a:txBody>
                      <a:tcPr anchor="ctr"/>
                    </a:tc>
                    <a:extLst>
                      <a:ext uri="{0D108BD9-81ED-4DB2-BD59-A6C34878D82A}">
                        <a16:rowId xmlns:a16="http://schemas.microsoft.com/office/drawing/2014/main" val="2706943744"/>
                      </a:ext>
                    </a:extLst>
                  </a:tr>
                  <a:tr h="370840">
                    <a:tc rowSpan="2">
                      <a:txBody>
                        <a:bodyPr/>
                        <a:lstStyle/>
                        <a:p>
                          <a:pPr algn="ctr"/>
                          <a:r>
                            <a:rPr lang="zh-CN" altLang="en-US" dirty="0"/>
                            <a:t>假</a:t>
                          </a:r>
                        </a:p>
                      </a:txBody>
                      <a:tcPr anchor="ctr"/>
                    </a:tc>
                    <a:tc>
                      <a:txBody>
                        <a:bodyPr/>
                        <a:lstStyle/>
                        <a:p>
                          <a:pPr algn="ctr"/>
                          <a:r>
                            <a:rPr lang="zh-CN" altLang="en-US" dirty="0"/>
                            <a:t>接受</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𝐻</m:t>
                                  </m:r>
                                </m:e>
                                <m:sub>
                                  <m:r>
                                    <a:rPr lang="en-US" altLang="zh-CN" sz="1800" i="1">
                                      <a:latin typeface="Cambria Math" panose="02040503050406030204" pitchFamily="18" charset="0"/>
                                    </a:rPr>
                                    <m:t>0</m:t>
                                  </m:r>
                                </m:sub>
                              </m:sSub>
                            </m:oMath>
                          </a14:m>
                          <a:r>
                            <a:rPr lang="zh-CN" altLang="en-US" dirty="0"/>
                            <a:t>（第二类错误）</a:t>
                          </a:r>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𝛽</m:t>
                                </m:r>
                              </m:oMath>
                            </m:oMathPara>
                          </a14:m>
                          <a:endParaRPr lang="zh-CN" altLang="en-US" dirty="0"/>
                        </a:p>
                      </a:txBody>
                      <a:tcPr anchor="ctr"/>
                    </a:tc>
                    <a:extLst>
                      <a:ext uri="{0D108BD9-81ED-4DB2-BD59-A6C34878D82A}">
                        <a16:rowId xmlns:a16="http://schemas.microsoft.com/office/drawing/2014/main" val="4091875273"/>
                      </a:ext>
                    </a:extLst>
                  </a:tr>
                  <a:tr h="370840">
                    <a:tc vMerge="1">
                      <a:txBody>
                        <a:bodyPr/>
                        <a:lstStyle/>
                        <a:p>
                          <a:endParaRPr lang="zh-CN" altLang="en-US" dirty="0"/>
                        </a:p>
                      </a:txBody>
                      <a:tcPr/>
                    </a:tc>
                    <a:tc>
                      <a:txBody>
                        <a:bodyPr/>
                        <a:lstStyle/>
                        <a:p>
                          <a:pPr algn="ctr"/>
                          <a:r>
                            <a:rPr lang="zh-CN" altLang="en-US" dirty="0"/>
                            <a:t>拒绝</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𝐻</m:t>
                                  </m:r>
                                </m:e>
                                <m:sub>
                                  <m:r>
                                    <a:rPr lang="en-US" altLang="zh-CN" sz="1800" i="1">
                                      <a:latin typeface="Cambria Math" panose="02040503050406030204" pitchFamily="18" charset="0"/>
                                    </a:rPr>
                                    <m:t>0</m:t>
                                  </m:r>
                                </m:sub>
                              </m:sSub>
                            </m:oMath>
                          </a14:m>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2317087122"/>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4069018265"/>
                  </p:ext>
                </p:extLst>
              </p:nvPr>
            </p:nvGraphicFramePr>
            <p:xfrm>
              <a:off x="3125698" y="4264258"/>
              <a:ext cx="6096000" cy="1854200"/>
            </p:xfrm>
            <a:graphic>
              <a:graphicData uri="http://schemas.openxmlformats.org/drawingml/2006/table">
                <a:tbl>
                  <a:tblPr firstRow="1" bandRow="1">
                    <a:tableStyleId>{5C22544A-7EE6-4342-B048-85BDC9FD1C3A}</a:tableStyleId>
                  </a:tblPr>
                  <a:tblGrid>
                    <a:gridCol w="1272988">
                      <a:extLst>
                        <a:ext uri="{9D8B030D-6E8A-4147-A177-3AD203B41FA5}">
                          <a16:colId xmlns:a16="http://schemas.microsoft.com/office/drawing/2014/main" val="967630984"/>
                        </a:ext>
                      </a:extLst>
                    </a:gridCol>
                    <a:gridCol w="2791012">
                      <a:extLst>
                        <a:ext uri="{9D8B030D-6E8A-4147-A177-3AD203B41FA5}">
                          <a16:colId xmlns:a16="http://schemas.microsoft.com/office/drawing/2014/main" val="390675198"/>
                        </a:ext>
                      </a:extLst>
                    </a:gridCol>
                    <a:gridCol w="2032000">
                      <a:extLst>
                        <a:ext uri="{9D8B030D-6E8A-4147-A177-3AD203B41FA5}">
                          <a16:colId xmlns:a16="http://schemas.microsoft.com/office/drawing/2014/main" val="471880499"/>
                        </a:ext>
                      </a:extLst>
                    </a:gridCol>
                  </a:tblGrid>
                  <a:tr h="370840">
                    <a:tc>
                      <a:txBody>
                        <a:bodyPr/>
                        <a:lstStyle/>
                        <a:p>
                          <a:endParaRPr lang="zh-CN"/>
                        </a:p>
                      </a:txBody>
                      <a:tcPr anchor="ctr">
                        <a:blipFill>
                          <a:blip r:embed="rId4"/>
                          <a:stretch>
                            <a:fillRect l="-478" t="-8197" r="-380861" b="-424590"/>
                          </a:stretch>
                        </a:blipFill>
                      </a:tcPr>
                    </a:tc>
                    <a:tc>
                      <a:txBody>
                        <a:bodyPr/>
                        <a:lstStyle/>
                        <a:p>
                          <a:pPr algn="ctr"/>
                          <a:r>
                            <a:rPr lang="zh-CN" altLang="en-US" dirty="0"/>
                            <a:t>判断结果</a:t>
                          </a:r>
                        </a:p>
                      </a:txBody>
                      <a:tcPr anchor="ctr"/>
                    </a:tc>
                    <a:tc>
                      <a:txBody>
                        <a:bodyPr/>
                        <a:lstStyle/>
                        <a:p>
                          <a:pPr algn="ctr"/>
                          <a:r>
                            <a:rPr lang="zh-CN" altLang="en-US" dirty="0"/>
                            <a:t>犯错误的概率</a:t>
                          </a:r>
                        </a:p>
                      </a:txBody>
                      <a:tcPr anchor="ctr"/>
                    </a:tc>
                    <a:extLst>
                      <a:ext uri="{0D108BD9-81ED-4DB2-BD59-A6C34878D82A}">
                        <a16:rowId xmlns:a16="http://schemas.microsoft.com/office/drawing/2014/main" val="3383626604"/>
                      </a:ext>
                    </a:extLst>
                  </a:tr>
                  <a:tr h="370840">
                    <a:tc rowSpan="2">
                      <a:txBody>
                        <a:bodyPr/>
                        <a:lstStyle/>
                        <a:p>
                          <a:pPr algn="ctr"/>
                          <a:r>
                            <a:rPr lang="zh-CN" altLang="en-US" dirty="0"/>
                            <a:t>真</a:t>
                          </a:r>
                        </a:p>
                      </a:txBody>
                      <a:tcPr anchor="ctr"/>
                    </a:tc>
                    <a:tc>
                      <a:txBody>
                        <a:bodyPr/>
                        <a:lstStyle/>
                        <a:p>
                          <a:endParaRPr lang="zh-CN"/>
                        </a:p>
                      </a:txBody>
                      <a:tcPr anchor="ctr">
                        <a:blipFill>
                          <a:blip r:embed="rId4"/>
                          <a:stretch>
                            <a:fillRect l="-45852" t="-108197" r="-73799" b="-324590"/>
                          </a:stretch>
                        </a:blipFill>
                      </a:tcP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3035782484"/>
                      </a:ext>
                    </a:extLst>
                  </a:tr>
                  <a:tr h="370840">
                    <a:tc vMerge="1">
                      <a:txBody>
                        <a:bodyPr/>
                        <a:lstStyle/>
                        <a:p>
                          <a:endParaRPr lang="zh-CN" altLang="en-US" dirty="0"/>
                        </a:p>
                      </a:txBody>
                      <a:tcPr/>
                    </a:tc>
                    <a:tc>
                      <a:txBody>
                        <a:bodyPr/>
                        <a:lstStyle/>
                        <a:p>
                          <a:endParaRPr lang="zh-CN"/>
                        </a:p>
                      </a:txBody>
                      <a:tcPr anchor="ctr">
                        <a:blipFill>
                          <a:blip r:embed="rId4"/>
                          <a:stretch>
                            <a:fillRect l="-45852" t="-208197" r="-73799" b="-224590"/>
                          </a:stretch>
                        </a:blipFill>
                      </a:tcPr>
                    </a:tc>
                    <a:tc>
                      <a:txBody>
                        <a:bodyPr/>
                        <a:lstStyle/>
                        <a:p>
                          <a:endParaRPr lang="zh-CN"/>
                        </a:p>
                      </a:txBody>
                      <a:tcPr anchor="ctr">
                        <a:blipFill>
                          <a:blip r:embed="rId4"/>
                          <a:stretch>
                            <a:fillRect l="-200000" t="-208197" r="-1198" b="-224590"/>
                          </a:stretch>
                        </a:blipFill>
                      </a:tcPr>
                    </a:tc>
                    <a:extLst>
                      <a:ext uri="{0D108BD9-81ED-4DB2-BD59-A6C34878D82A}">
                        <a16:rowId xmlns:a16="http://schemas.microsoft.com/office/drawing/2014/main" val="2706943744"/>
                      </a:ext>
                    </a:extLst>
                  </a:tr>
                  <a:tr h="370840">
                    <a:tc rowSpan="2">
                      <a:txBody>
                        <a:bodyPr/>
                        <a:lstStyle/>
                        <a:p>
                          <a:pPr algn="ctr"/>
                          <a:r>
                            <a:rPr lang="zh-CN" altLang="en-US" dirty="0"/>
                            <a:t>假</a:t>
                          </a:r>
                        </a:p>
                      </a:txBody>
                      <a:tcPr anchor="ctr"/>
                    </a:tc>
                    <a:tc>
                      <a:txBody>
                        <a:bodyPr/>
                        <a:lstStyle/>
                        <a:p>
                          <a:endParaRPr lang="zh-CN"/>
                        </a:p>
                      </a:txBody>
                      <a:tcPr anchor="ctr">
                        <a:blipFill>
                          <a:blip r:embed="rId4"/>
                          <a:stretch>
                            <a:fillRect l="-45852" t="-308197" r="-73799" b="-124590"/>
                          </a:stretch>
                        </a:blipFill>
                      </a:tcPr>
                    </a:tc>
                    <a:tc>
                      <a:txBody>
                        <a:bodyPr/>
                        <a:lstStyle/>
                        <a:p>
                          <a:endParaRPr lang="zh-CN"/>
                        </a:p>
                      </a:txBody>
                      <a:tcPr anchor="ctr">
                        <a:blipFill>
                          <a:blip r:embed="rId4"/>
                          <a:stretch>
                            <a:fillRect l="-200000" t="-308197" r="-1198" b="-124590"/>
                          </a:stretch>
                        </a:blipFill>
                      </a:tcPr>
                    </a:tc>
                    <a:extLst>
                      <a:ext uri="{0D108BD9-81ED-4DB2-BD59-A6C34878D82A}">
                        <a16:rowId xmlns:a16="http://schemas.microsoft.com/office/drawing/2014/main" val="4091875273"/>
                      </a:ext>
                    </a:extLst>
                  </a:tr>
                  <a:tr h="370840">
                    <a:tc vMerge="1">
                      <a:txBody>
                        <a:bodyPr/>
                        <a:lstStyle/>
                        <a:p>
                          <a:endParaRPr lang="zh-CN" altLang="en-US" dirty="0"/>
                        </a:p>
                      </a:txBody>
                      <a:tcPr/>
                    </a:tc>
                    <a:tc>
                      <a:txBody>
                        <a:bodyPr/>
                        <a:lstStyle/>
                        <a:p>
                          <a:endParaRPr lang="zh-CN"/>
                        </a:p>
                      </a:txBody>
                      <a:tcPr anchor="ctr">
                        <a:blipFill>
                          <a:blip r:embed="rId4"/>
                          <a:stretch>
                            <a:fillRect l="-45852" t="-408197" r="-73799" b="-24590"/>
                          </a:stretch>
                        </a:blipFill>
                      </a:tcP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2317087122"/>
                      </a:ext>
                    </a:extLst>
                  </a:tr>
                </a:tbl>
              </a:graphicData>
            </a:graphic>
          </p:graphicFrame>
        </mc:Fallback>
      </mc:AlternateContent>
    </p:spTree>
    <p:extLst>
      <p:ext uri="{BB962C8B-B14F-4D97-AF65-F5344CB8AC3E}">
        <p14:creationId xmlns:p14="http://schemas.microsoft.com/office/powerpoint/2010/main" val="5894367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2B5B0-E735-45E6-9706-2FD9D0865F90}"/>
              </a:ext>
            </a:extLst>
          </p:cNvPr>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单比特频数检测</a:t>
            </a:r>
            <a:endParaRPr lang="zh-CN" altLang="en-US" dirty="0"/>
          </a:p>
        </p:txBody>
      </p:sp>
      <mc:AlternateContent xmlns:mc="http://schemas.openxmlformats.org/markup-compatibility/2006" xmlns:a14="http://schemas.microsoft.com/office/drawing/2010/main">
        <mc:Choice Requires="a14">
          <p:sp>
            <p:nvSpPr>
              <p:cNvPr id="7" name="内容占位符 3"/>
              <p:cNvSpPr>
                <a:spLocks noGrp="1"/>
              </p:cNvSpPr>
              <p:nvPr>
                <p:ph idx="4294967295"/>
              </p:nvPr>
            </p:nvSpPr>
            <p:spPr>
              <a:xfrm>
                <a:off x="529172" y="1045564"/>
                <a:ext cx="11222174" cy="4219104"/>
              </a:xfrm>
            </p:spPr>
            <p:txBody>
              <a:bodyPr wrap="square">
                <a:spAutoFit/>
              </a:bodyPr>
              <a:lstStyle/>
              <a:p>
                <a:pPr marL="342000"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mj-lt"/>
                    <a:ea typeface="微软雅黑" panose="020B0503020204020204" pitchFamily="34" charset="-122"/>
                  </a:rPr>
                  <a:t>检测目的</a:t>
                </a:r>
                <a:endParaRPr lang="en-US" altLang="zh-CN" sz="2000" b="1" dirty="0">
                  <a:latin typeface="+mj-lt"/>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该检测主要观察序列中</a:t>
                </a:r>
                <a:r>
                  <a:rPr lang="en-US" altLang="zh-CN" sz="1800" dirty="0">
                    <a:latin typeface="Times New Roman" panose="02020603050405020304" pitchFamily="18" charset="0"/>
                    <a:ea typeface="微软雅黑" panose="020B0503020204020204" pitchFamily="34" charset="-122"/>
                  </a:rPr>
                  <a:t>”0”</a:t>
                </a:r>
                <a:r>
                  <a:rPr lang="zh-CN" altLang="en-US" sz="1800" dirty="0">
                    <a:latin typeface="Times New Roman" panose="02020603050405020304" pitchFamily="18" charset="0"/>
                    <a:ea typeface="微软雅黑" panose="020B0503020204020204" pitchFamily="34" charset="-122"/>
                  </a:rPr>
                  <a:t>与</a:t>
                </a:r>
                <a:r>
                  <a:rPr lang="en-US" altLang="zh-CN" sz="1800" dirty="0">
                    <a:latin typeface="Times New Roman" panose="02020603050405020304" pitchFamily="18" charset="0"/>
                    <a:ea typeface="微软雅黑" panose="020B0503020204020204" pitchFamily="34" charset="-122"/>
                  </a:rPr>
                  <a:t>”1”</a:t>
                </a:r>
                <a:r>
                  <a:rPr lang="zh-CN" altLang="en-US" sz="1800" dirty="0">
                    <a:latin typeface="Times New Roman" panose="02020603050405020304" pitchFamily="18" charset="0"/>
                    <a:ea typeface="微软雅黑" panose="020B0503020204020204" pitchFamily="34" charset="-122"/>
                  </a:rPr>
                  <a:t>在整个待测序列中所占的比例。检测目的在于</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判断待测序列中“</a:t>
                </a:r>
                <a:r>
                  <a:rPr lang="en-US"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0</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”和“</a:t>
                </a:r>
                <a:r>
                  <a:rPr lang="en-US"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1</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”个数是否近似相等</a:t>
                </a:r>
                <a:r>
                  <a:rPr lang="zh-CN" altLang="en-US" sz="1800" dirty="0">
                    <a:latin typeface="Times New Roman" panose="02020603050405020304" pitchFamily="18" charset="0"/>
                    <a:ea typeface="微软雅黑" panose="020B0503020204020204" pitchFamily="34" charset="-122"/>
                  </a:rPr>
                  <a:t>。检测判定“</a:t>
                </a:r>
                <a:r>
                  <a:rPr lang="en-US" altLang="zh-CN" sz="1800" dirty="0">
                    <a:latin typeface="Times New Roman" panose="02020603050405020304" pitchFamily="18" charset="0"/>
                    <a:ea typeface="微软雅黑" panose="020B0503020204020204" pitchFamily="34" charset="-122"/>
                  </a:rPr>
                  <a:t>1</a:t>
                </a:r>
                <a:r>
                  <a:rPr lang="zh-CN" altLang="en-US" sz="1800" dirty="0">
                    <a:latin typeface="Times New Roman" panose="02020603050405020304" pitchFamily="18" charset="0"/>
                    <a:ea typeface="微软雅黑" panose="020B0503020204020204" pitchFamily="34" charset="-122"/>
                  </a:rPr>
                  <a:t>”占一半数量，则表明在整个序列中“</a:t>
                </a:r>
                <a:r>
                  <a:rPr lang="en-US" altLang="zh-CN" sz="1800" dirty="0">
                    <a:latin typeface="Times New Roman" panose="02020603050405020304" pitchFamily="18" charset="0"/>
                    <a:ea typeface="微软雅黑" panose="020B0503020204020204" pitchFamily="34" charset="-122"/>
                  </a:rPr>
                  <a:t>0</a:t>
                </a:r>
                <a:r>
                  <a:rPr lang="zh-CN" altLang="en-US" sz="1800" dirty="0">
                    <a:latin typeface="Times New Roman" panose="02020603050405020304" pitchFamily="18" charset="0"/>
                    <a:ea typeface="微软雅黑" panose="020B0503020204020204" pitchFamily="34" charset="-122"/>
                  </a:rPr>
                  <a:t>”“</a:t>
                </a:r>
                <a:r>
                  <a:rPr lang="en-US" altLang="zh-CN" sz="1800" dirty="0">
                    <a:latin typeface="Times New Roman" panose="02020603050405020304" pitchFamily="18" charset="0"/>
                    <a:ea typeface="微软雅黑" panose="020B0503020204020204" pitchFamily="34" charset="-122"/>
                  </a:rPr>
                  <a:t>1</a:t>
                </a:r>
                <a:r>
                  <a:rPr lang="zh-CN" altLang="en-US" sz="1800" dirty="0">
                    <a:latin typeface="Times New Roman" panose="02020603050405020304" pitchFamily="18" charset="0"/>
                    <a:ea typeface="微软雅黑" panose="020B0503020204020204" pitchFamily="34" charset="-122"/>
                  </a:rPr>
                  <a:t>”的数目是一样的</a:t>
                </a:r>
                <a:endParaRPr lang="en-US" altLang="zh-CN" sz="1800"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其他检测很多都是基于</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该检测成立的基础上</a:t>
                </a:r>
                <a:r>
                  <a:rPr lang="zh-CN" altLang="en-US" sz="1800" dirty="0">
                    <a:latin typeface="Times New Roman" panose="02020603050405020304" pitchFamily="18" charset="0"/>
                    <a:ea typeface="微软雅黑" panose="020B0503020204020204" pitchFamily="34" charset="-122"/>
                  </a:rPr>
                  <a:t>进行的</a:t>
                </a:r>
                <a:endParaRPr lang="en-US" altLang="zh-CN" sz="1800" dirty="0">
                  <a:latin typeface="+mn-ea"/>
                  <a:cs typeface="Times New Roman" panose="02020603050405020304" pitchFamily="18" charset="0"/>
                </a:endParaRPr>
              </a:p>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mj-lt"/>
                    <a:ea typeface="微软雅黑" panose="020B0503020204020204" pitchFamily="34" charset="-122"/>
                  </a:rPr>
                  <a:t>统计量</a:t>
                </a:r>
                <a:r>
                  <a:rPr lang="en-US" altLang="zh-CN" sz="2000" b="1" dirty="0">
                    <a:latin typeface="+mj-lt"/>
                    <a:ea typeface="微软雅黑" panose="020B0503020204020204" pitchFamily="34" charset="-122"/>
                  </a:rPr>
                  <a:t>S</a:t>
                </a: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待测序列</a:t>
                </a:r>
                <a14:m>
                  <m:oMath xmlns:m="http://schemas.openxmlformats.org/officeDocument/2006/math">
                    <m:sSub>
                      <m:sSubPr>
                        <m:ctrlPr>
                          <a:rPr lang="en-US" altLang="zh-CN" sz="1800" i="1">
                            <a:latin typeface="Cambria Math" panose="02040503050406030204" pitchFamily="18" charset="0"/>
                            <a:ea typeface="微软雅黑" panose="020B0503020204020204" pitchFamily="34" charset="-122"/>
                          </a:rPr>
                        </m:ctrlPr>
                      </m:sSubPr>
                      <m:e>
                        <m:r>
                          <a:rPr lang="zh-CN" altLang="en-US" sz="1800">
                            <a:latin typeface="Cambria Math" panose="02040503050406030204" pitchFamily="18" charset="0"/>
                            <a:ea typeface="微软雅黑" panose="020B0503020204020204" pitchFamily="34" charset="-122"/>
                          </a:rPr>
                          <m:t>𝜀</m:t>
                        </m:r>
                      </m:e>
                      <m:sub>
                        <m:r>
                          <a:rPr lang="en-US" altLang="zh-CN" sz="1800">
                            <a:latin typeface="Cambria Math" panose="02040503050406030204" pitchFamily="18" charset="0"/>
                            <a:ea typeface="微软雅黑" panose="020B0503020204020204" pitchFamily="34" charset="-122"/>
                          </a:rPr>
                          <m:t>1</m:t>
                        </m:r>
                      </m:sub>
                    </m:sSub>
                    <m:r>
                      <a:rPr lang="en-US" altLang="zh-CN" sz="1800">
                        <a:latin typeface="Cambria Math" panose="02040503050406030204" pitchFamily="18" charset="0"/>
                        <a:ea typeface="微软雅黑" panose="020B0503020204020204" pitchFamily="34" charset="-122"/>
                      </a:rPr>
                      <m:t>,</m:t>
                    </m:r>
                    <m:sSub>
                      <m:sSubPr>
                        <m:ctrlPr>
                          <a:rPr lang="en-US" altLang="zh-CN" sz="1800" i="1">
                            <a:latin typeface="Cambria Math" panose="02040503050406030204" pitchFamily="18" charset="0"/>
                            <a:ea typeface="微软雅黑" panose="020B0503020204020204" pitchFamily="34" charset="-122"/>
                          </a:rPr>
                        </m:ctrlPr>
                      </m:sSubPr>
                      <m:e>
                        <m:r>
                          <a:rPr lang="zh-CN" altLang="en-US" sz="1800">
                            <a:latin typeface="Cambria Math" panose="02040503050406030204" pitchFamily="18" charset="0"/>
                            <a:ea typeface="微软雅黑" panose="020B0503020204020204" pitchFamily="34" charset="-122"/>
                          </a:rPr>
                          <m:t>𝜀</m:t>
                        </m:r>
                      </m:e>
                      <m:sub>
                        <m:r>
                          <a:rPr lang="en-US" altLang="zh-CN" sz="1800">
                            <a:latin typeface="Cambria Math" panose="02040503050406030204" pitchFamily="18" charset="0"/>
                            <a:ea typeface="微软雅黑" panose="020B0503020204020204" pitchFamily="34" charset="-122"/>
                          </a:rPr>
                          <m:t>2</m:t>
                        </m:r>
                      </m:sub>
                    </m:sSub>
                    <m:r>
                      <a:rPr lang="en-US" altLang="zh-CN" sz="1800">
                        <a:latin typeface="Cambria Math" panose="02040503050406030204" pitchFamily="18" charset="0"/>
                        <a:ea typeface="微软雅黑" panose="020B0503020204020204" pitchFamily="34" charset="-122"/>
                      </a:rPr>
                      <m:t>,⋯</m:t>
                    </m:r>
                    <m:sSub>
                      <m:sSubPr>
                        <m:ctrlPr>
                          <a:rPr lang="en-US" altLang="zh-CN" sz="1800" i="1">
                            <a:latin typeface="Cambria Math" panose="02040503050406030204" pitchFamily="18" charset="0"/>
                            <a:ea typeface="微软雅黑" panose="020B0503020204020204" pitchFamily="34" charset="-122"/>
                          </a:rPr>
                        </m:ctrlPr>
                      </m:sSubPr>
                      <m:e>
                        <m:r>
                          <a:rPr lang="zh-CN" altLang="en-US" sz="1800">
                            <a:latin typeface="Cambria Math" panose="02040503050406030204" pitchFamily="18" charset="0"/>
                            <a:ea typeface="微软雅黑" panose="020B0503020204020204" pitchFamily="34" charset="-122"/>
                          </a:rPr>
                          <m:t>𝜀</m:t>
                        </m:r>
                      </m:e>
                      <m:sub>
                        <m:r>
                          <a:rPr lang="en-US" altLang="zh-CN" sz="1800">
                            <a:latin typeface="Cambria Math" panose="02040503050406030204" pitchFamily="18" charset="0"/>
                            <a:ea typeface="微软雅黑" panose="020B0503020204020204" pitchFamily="34" charset="-122"/>
                          </a:rPr>
                          <m:t>𝑛</m:t>
                        </m:r>
                      </m:sub>
                    </m:sSub>
                  </m:oMath>
                </a14:m>
                <a:r>
                  <a:rPr lang="zh-CN" altLang="en-US" sz="1800" dirty="0">
                    <a:latin typeface="Times New Roman" panose="02020603050405020304" pitchFamily="18" charset="0"/>
                    <a:ea typeface="微软雅黑" panose="020B0503020204020204" pitchFamily="34" charset="-122"/>
                  </a:rPr>
                  <a:t>，</a:t>
                </a:r>
                <a14:m>
                  <m:oMath xmlns:m="http://schemas.openxmlformats.org/officeDocument/2006/math">
                    <m:sSub>
                      <m:sSubPr>
                        <m:ctrlPr>
                          <a:rPr lang="en-US" altLang="zh-CN" sz="1800" i="1" dirty="0">
                            <a:latin typeface="Cambria Math" panose="02040503050406030204" pitchFamily="18" charset="0"/>
                            <a:ea typeface="微软雅黑" panose="020B0503020204020204" pitchFamily="34" charset="-122"/>
                          </a:rPr>
                        </m:ctrlPr>
                      </m:sSubPr>
                      <m:e>
                        <m:r>
                          <a:rPr lang="en-US" altLang="zh-CN" sz="1800" dirty="0">
                            <a:latin typeface="Cambria Math" panose="02040503050406030204" pitchFamily="18" charset="0"/>
                            <a:ea typeface="微软雅黑" panose="020B0503020204020204" pitchFamily="34" charset="-122"/>
                          </a:rPr>
                          <m:t>𝑋</m:t>
                        </m:r>
                      </m:e>
                      <m:sub>
                        <m:r>
                          <a:rPr lang="en-US" altLang="zh-CN" sz="1800" dirty="0">
                            <a:latin typeface="Cambria Math" panose="02040503050406030204" pitchFamily="18" charset="0"/>
                            <a:ea typeface="微软雅黑" panose="020B0503020204020204" pitchFamily="34" charset="-122"/>
                          </a:rPr>
                          <m:t>𝑖</m:t>
                        </m:r>
                      </m:sub>
                    </m:sSub>
                    <m:r>
                      <a:rPr lang="en-US" altLang="zh-CN" sz="1800" dirty="0">
                        <a:latin typeface="Cambria Math" panose="02040503050406030204" pitchFamily="18" charset="0"/>
                        <a:ea typeface="微软雅黑" panose="020B0503020204020204" pitchFamily="34" charset="-122"/>
                      </a:rPr>
                      <m:t>=2</m:t>
                    </m:r>
                    <m:sSub>
                      <m:sSubPr>
                        <m:ctrlPr>
                          <a:rPr lang="en-US" altLang="zh-CN" sz="1800" i="1" dirty="0">
                            <a:latin typeface="Cambria Math" panose="02040503050406030204" pitchFamily="18" charset="0"/>
                            <a:ea typeface="微软雅黑" panose="020B0503020204020204" pitchFamily="34" charset="-122"/>
                          </a:rPr>
                        </m:ctrlPr>
                      </m:sSubPr>
                      <m:e>
                        <m:r>
                          <a:rPr lang="zh-CN" altLang="en-US" sz="1800" dirty="0">
                            <a:latin typeface="Cambria Math" panose="02040503050406030204" pitchFamily="18" charset="0"/>
                            <a:ea typeface="微软雅黑" panose="020B0503020204020204" pitchFamily="34" charset="-122"/>
                          </a:rPr>
                          <m:t>𝜀</m:t>
                        </m:r>
                      </m:e>
                      <m:sub>
                        <m:r>
                          <a:rPr lang="en-US" altLang="zh-CN" sz="1800" dirty="0">
                            <a:latin typeface="Cambria Math" panose="02040503050406030204" pitchFamily="18" charset="0"/>
                            <a:ea typeface="微软雅黑" panose="020B0503020204020204" pitchFamily="34" charset="-122"/>
                          </a:rPr>
                          <m:t>𝑖</m:t>
                        </m:r>
                      </m:sub>
                    </m:sSub>
                    <m:r>
                      <a:rPr lang="en-US" altLang="zh-CN" sz="1800" dirty="0">
                        <a:latin typeface="Cambria Math" panose="02040503050406030204" pitchFamily="18" charset="0"/>
                        <a:ea typeface="微软雅黑" panose="020B0503020204020204" pitchFamily="34" charset="-122"/>
                      </a:rPr>
                      <m:t>−1</m:t>
                    </m:r>
                  </m:oMath>
                </a14:m>
                <a:endParaRPr lang="en-US" altLang="zh-CN" sz="1800" dirty="0">
                  <a:latin typeface="Times New Roman" panose="02020603050405020304" pitchFamily="18" charset="0"/>
                  <a:ea typeface="微软雅黑" panose="020B0503020204020204" pitchFamily="34" charset="-122"/>
                </a:endParaRPr>
              </a:p>
              <a:p>
                <a:pPr marL="457200" lvl="1" indent="0" algn="just">
                  <a:lnSpc>
                    <a:spcPts val="3000"/>
                  </a:lnSpc>
                  <a:buNone/>
                </a:pPr>
                <a:endParaRPr lang="en-US" altLang="zh-CN" sz="1800" dirty="0">
                  <a:latin typeface="+mn-ea"/>
                  <a:cs typeface="Times New Roman" panose="02020603050405020304" pitchFamily="18" charset="0"/>
                </a:endParaRPr>
              </a:p>
              <a:p>
                <a:pPr marL="457200" lvl="1" indent="0" algn="just">
                  <a:lnSpc>
                    <a:spcPts val="3000"/>
                  </a:lnSpc>
                  <a:buNone/>
                </a:pPr>
                <a14:m>
                  <m:oMathPara xmlns:m="http://schemas.openxmlformats.org/officeDocument/2006/math">
                    <m:oMathParaPr>
                      <m:jc m:val="center"/>
                    </m:oMathParaPr>
                    <m:oMath xmlns:m="http://schemas.openxmlformats.org/officeDocument/2006/math">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𝑆</m:t>
                          </m:r>
                        </m:e>
                        <m:sub>
                          <m:r>
                            <a:rPr lang="en-US" altLang="zh-CN" sz="1800" i="1">
                              <a:latin typeface="Cambria Math" panose="02040503050406030204" pitchFamily="18" charset="0"/>
                              <a:cs typeface="Times New Roman" panose="02020603050405020304" pitchFamily="18" charset="0"/>
                            </a:rPr>
                            <m:t>𝑜𝑏𝑠</m:t>
                          </m:r>
                        </m:sub>
                      </m:sSub>
                      <m:r>
                        <a:rPr lang="en-US" altLang="zh-CN" sz="1800" i="1">
                          <a:latin typeface="Cambria Math" panose="02040503050406030204" pitchFamily="18" charset="0"/>
                          <a:cs typeface="Times New Roman" panose="02020603050405020304" pitchFamily="18" charset="0"/>
                        </a:rPr>
                        <m:t>=</m:t>
                      </m:r>
                      <m:f>
                        <m:fPr>
                          <m:ctrlPr>
                            <a:rPr lang="en-US" altLang="zh-CN" sz="1800" i="1">
                              <a:latin typeface="Cambria Math" panose="02040503050406030204" pitchFamily="18" charset="0"/>
                              <a:cs typeface="Times New Roman" panose="02020603050405020304" pitchFamily="18" charset="0"/>
                            </a:rPr>
                          </m:ctrlPr>
                        </m:fPr>
                        <m:num>
                          <m:r>
                            <a:rPr lang="en-US" altLang="zh-CN" sz="1800" i="1">
                              <a:latin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𝑆</m:t>
                              </m:r>
                            </m:e>
                            <m:sub>
                              <m:r>
                                <a:rPr lang="en-US" altLang="zh-CN" sz="1800" i="1">
                                  <a:latin typeface="Cambria Math" panose="02040503050406030204" pitchFamily="18" charset="0"/>
                                  <a:cs typeface="Times New Roman" panose="02020603050405020304" pitchFamily="18" charset="0"/>
                                </a:rPr>
                                <m:t>𝑛</m:t>
                              </m:r>
                            </m:sub>
                          </m:sSub>
                          <m:r>
                            <a:rPr lang="en-US" altLang="zh-CN" sz="1800" i="1">
                              <a:latin typeface="Cambria Math" panose="02040503050406030204" pitchFamily="18" charset="0"/>
                              <a:cs typeface="Times New Roman" panose="02020603050405020304" pitchFamily="18" charset="0"/>
                            </a:rPr>
                            <m:t>|</m:t>
                          </m:r>
                        </m:num>
                        <m:den>
                          <m:rad>
                            <m:radPr>
                              <m:degHide m:val="on"/>
                              <m:ctrlPr>
                                <a:rPr lang="en-US" altLang="zh-CN" sz="1800" i="1">
                                  <a:latin typeface="Cambria Math" panose="02040503050406030204" pitchFamily="18" charset="0"/>
                                  <a:cs typeface="Times New Roman" panose="02020603050405020304" pitchFamily="18" charset="0"/>
                                </a:rPr>
                              </m:ctrlPr>
                            </m:radPr>
                            <m:deg/>
                            <m:e>
                              <m:r>
                                <a:rPr lang="en-US" altLang="zh-CN" sz="1800" i="1">
                                  <a:latin typeface="Cambria Math" panose="02040503050406030204" pitchFamily="18" charset="0"/>
                                  <a:cs typeface="Times New Roman" panose="02020603050405020304" pitchFamily="18" charset="0"/>
                                </a:rPr>
                                <m:t>𝑛</m:t>
                              </m:r>
                            </m:e>
                          </m:rad>
                        </m:den>
                      </m:f>
                      <m:r>
                        <a:rPr lang="en-US" altLang="zh-CN" sz="1800" i="1">
                          <a:latin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𝑆</m:t>
                          </m:r>
                        </m:e>
                        <m:sub>
                          <m:r>
                            <a:rPr lang="en-US" altLang="zh-CN" sz="1800" i="1">
                              <a:latin typeface="Cambria Math" panose="02040503050406030204" pitchFamily="18" charset="0"/>
                              <a:cs typeface="Times New Roman" panose="02020603050405020304" pitchFamily="18" charset="0"/>
                            </a:rPr>
                            <m:t>𝑛</m:t>
                          </m:r>
                        </m:sub>
                      </m:sSub>
                      <m:r>
                        <a:rPr lang="en-US" altLang="zh-CN" sz="1800" i="1">
                          <a:latin typeface="Cambria Math" panose="02040503050406030204" pitchFamily="18" charset="0"/>
                          <a:cs typeface="Times New Roman" panose="02020603050405020304" pitchFamily="18" charset="0"/>
                        </a:rPr>
                        <m:t>=</m:t>
                      </m:r>
                      <m:nary>
                        <m:naryPr>
                          <m:chr m:val="∑"/>
                          <m:limLoc m:val="subSup"/>
                          <m:ctrlPr>
                            <a:rPr lang="en-US" altLang="zh-CN" sz="1800" i="1">
                              <a:latin typeface="Cambria Math" panose="02040503050406030204" pitchFamily="18" charset="0"/>
                              <a:cs typeface="Times New Roman" panose="02020603050405020304" pitchFamily="18" charset="0"/>
                            </a:rPr>
                          </m:ctrlPr>
                        </m:naryPr>
                        <m:sub>
                          <m:r>
                            <m:rPr>
                              <m:brk m:alnAt="25"/>
                            </m:rPr>
                            <a:rPr lang="en-US" altLang="zh-CN" sz="1800" i="1">
                              <a:latin typeface="Cambria Math" panose="02040503050406030204" pitchFamily="18" charset="0"/>
                              <a:cs typeface="Times New Roman" panose="02020603050405020304" pitchFamily="18" charset="0"/>
                            </a:rPr>
                            <m:t>𝑖</m:t>
                          </m:r>
                          <m:r>
                            <a:rPr lang="en-US" altLang="zh-CN" sz="1800" i="1">
                              <a:latin typeface="Cambria Math" panose="02040503050406030204" pitchFamily="18" charset="0"/>
                              <a:cs typeface="Times New Roman" panose="02020603050405020304" pitchFamily="18" charset="0"/>
                            </a:rPr>
                            <m:t>=1</m:t>
                          </m:r>
                        </m:sub>
                        <m:sup>
                          <m:r>
                            <a:rPr lang="en-US" altLang="zh-CN" sz="1800" i="1">
                              <a:latin typeface="Cambria Math" panose="02040503050406030204" pitchFamily="18" charset="0"/>
                              <a:cs typeface="Times New Roman" panose="02020603050405020304" pitchFamily="18" charset="0"/>
                            </a:rPr>
                            <m:t>𝑛</m:t>
                          </m:r>
                        </m:sup>
                        <m:e>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𝑋</m:t>
                              </m:r>
                            </m:e>
                            <m:sub>
                              <m:r>
                                <a:rPr lang="en-US" altLang="zh-CN" sz="1800" i="1">
                                  <a:latin typeface="Cambria Math" panose="02040503050406030204" pitchFamily="18" charset="0"/>
                                  <a:cs typeface="Times New Roman" panose="02020603050405020304" pitchFamily="18" charset="0"/>
                                </a:rPr>
                                <m:t>𝑖</m:t>
                              </m:r>
                            </m:sub>
                          </m:sSub>
                        </m:e>
                      </m:nary>
                    </m:oMath>
                  </m:oMathPara>
                </a14:m>
                <a:endParaRPr lang="en-US" altLang="zh-CN" sz="1800" dirty="0">
                  <a:latin typeface="+mn-ea"/>
                  <a:cs typeface="Times New Roman" panose="02020603050405020304" pitchFamily="18" charset="0"/>
                </a:endParaRPr>
              </a:p>
            </p:txBody>
          </p:sp>
        </mc:Choice>
        <mc:Fallback xmlns="">
          <p:sp>
            <p:nvSpPr>
              <p:cNvPr id="7" name="内容占位符 3"/>
              <p:cNvSpPr>
                <a:spLocks noGrp="1" noRot="1" noChangeAspect="1" noMove="1" noResize="1" noEditPoints="1" noAdjustHandles="1" noChangeArrowheads="1" noChangeShapeType="1" noTextEdit="1"/>
              </p:cNvSpPr>
              <p:nvPr>
                <p:ph idx="4294967295"/>
              </p:nvPr>
            </p:nvSpPr>
            <p:spPr>
              <a:xfrm>
                <a:off x="529172" y="1045564"/>
                <a:ext cx="11222174" cy="4219104"/>
              </a:xfrm>
              <a:blipFill>
                <a:blip r:embed="rId2"/>
                <a:stretch>
                  <a:fillRect l="-489" r="-435" b="-342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700796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359A-25D2-4F1C-8976-843200966E30}"/>
              </a:ext>
            </a:extLst>
          </p:cNvPr>
          <p:cNvSpPr>
            <a:spLocks noGrp="1"/>
          </p:cNvSpPr>
          <p:nvPr>
            <p:ph type="title"/>
          </p:nvPr>
        </p:nvSpPr>
        <p:spPr>
          <a:xfrm>
            <a:off x="577850" y="249067"/>
            <a:ext cx="8643848" cy="480131"/>
          </a:xfrm>
        </p:spPr>
        <p:txBody>
          <a:bodyPr/>
          <a:lstStyle/>
          <a:p>
            <a:r>
              <a:rPr lang="zh-CN" altLang="en-US" dirty="0">
                <a:latin typeface="Times New Roman" panose="02020603050405020304" pitchFamily="18" charset="0"/>
                <a:cs typeface="Times New Roman" panose="02020603050405020304" pitchFamily="18" charset="0"/>
              </a:rPr>
              <a:t>单比特频数检测</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检测原理</a:t>
            </a:r>
            <a:endParaRPr lang="zh-CN" altLang="en-US" dirty="0"/>
          </a:p>
        </p:txBody>
      </p:sp>
      <mc:AlternateContent xmlns:mc="http://schemas.openxmlformats.org/markup-compatibility/2006" xmlns:a14="http://schemas.microsoft.com/office/drawing/2010/main">
        <mc:Choice Requires="a14">
          <p:sp>
            <p:nvSpPr>
              <p:cNvPr id="7" name="内容占位符 3"/>
              <p:cNvSpPr>
                <a:spLocks noGrp="1"/>
              </p:cNvSpPr>
              <p:nvPr>
                <p:ph idx="4294967295"/>
              </p:nvPr>
            </p:nvSpPr>
            <p:spPr>
              <a:xfrm>
                <a:off x="577849" y="980549"/>
                <a:ext cx="11058543" cy="5337175"/>
              </a:xfrm>
            </p:spPr>
            <p:txBody>
              <a:bodyPr/>
              <a:lstStyle/>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dirty="0">
                    <a:latin typeface="+mj-lt"/>
                    <a:ea typeface="微软雅黑" panose="020B0503020204020204" pitchFamily="34" charset="-122"/>
                  </a:rPr>
                  <a:t>假设待测序列</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zh-CN" altLang="en-US" sz="2000" b="0" i="1">
                            <a:latin typeface="Cambria Math" panose="02040503050406030204" pitchFamily="18" charset="0"/>
                            <a:ea typeface="微软雅黑" panose="020B0503020204020204" pitchFamily="34" charset="-122"/>
                          </a:rPr>
                          <m:t>𝜀</m:t>
                        </m:r>
                      </m:e>
                      <m:sub>
                        <m:r>
                          <a:rPr lang="en-US" altLang="zh-CN" sz="2000" b="0" i="1">
                            <a:latin typeface="Cambria Math" panose="02040503050406030204" pitchFamily="18" charset="0"/>
                            <a:ea typeface="Cambria Math" panose="02040503050406030204" pitchFamily="18" charset="0"/>
                          </a:rPr>
                          <m:t>1</m:t>
                        </m:r>
                      </m:sub>
                    </m:sSub>
                    <m:r>
                      <a:rPr lang="en-US" altLang="zh-CN" sz="2000" b="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b="0" i="1">
                            <a:latin typeface="Cambria Math" panose="02040503050406030204" pitchFamily="18" charset="0"/>
                            <a:ea typeface="微软雅黑" panose="020B0503020204020204" pitchFamily="34" charset="-122"/>
                          </a:rPr>
                          <m:t>𝜀</m:t>
                        </m:r>
                      </m:e>
                      <m:sub>
                        <m:r>
                          <a:rPr lang="en-US" altLang="zh-CN" sz="2000" b="0" i="1">
                            <a:latin typeface="Cambria Math" panose="02040503050406030204" pitchFamily="18" charset="0"/>
                            <a:ea typeface="Cambria Math" panose="02040503050406030204" pitchFamily="18" charset="0"/>
                          </a:rPr>
                          <m:t>2</m:t>
                        </m:r>
                      </m:sub>
                    </m:sSub>
                    <m:r>
                      <a:rPr lang="en-US" altLang="zh-CN" sz="2000" b="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b="0" i="1">
                            <a:latin typeface="Cambria Math" panose="02040503050406030204" pitchFamily="18" charset="0"/>
                            <a:ea typeface="微软雅黑" panose="020B0503020204020204" pitchFamily="34" charset="-122"/>
                          </a:rPr>
                          <m:t>𝜀</m:t>
                        </m:r>
                      </m:e>
                      <m:sub>
                        <m:r>
                          <a:rPr lang="en-US" altLang="zh-CN" sz="2000" b="0" i="1">
                            <a:latin typeface="Cambria Math" panose="02040503050406030204" pitchFamily="18" charset="0"/>
                            <a:ea typeface="Cambria Math" panose="02040503050406030204" pitchFamily="18" charset="0"/>
                          </a:rPr>
                          <m:t>𝑛</m:t>
                        </m:r>
                      </m:sub>
                    </m:sSub>
                  </m:oMath>
                </a14:m>
                <a:r>
                  <a:rPr lang="zh-CN" altLang="en-US" sz="2000" dirty="0">
                    <a:latin typeface="+mj-lt"/>
                    <a:ea typeface="微软雅黑" panose="020B0503020204020204" pitchFamily="34" charset="-122"/>
                  </a:rPr>
                  <a:t>是完全随机的，那么</a:t>
                </a:r>
                <a:endParaRPr lang="en-US" altLang="zh-CN" sz="2000" dirty="0">
                  <a:latin typeface="+mj-lt"/>
                  <a:ea typeface="微软雅黑" panose="020B0503020204020204" pitchFamily="34" charset="-122"/>
                </a:endParaRPr>
              </a:p>
              <a:p>
                <a:pPr marL="457200" lvl="1" indent="0" algn="ctr">
                  <a:lnSpc>
                    <a:spcPts val="3000"/>
                  </a:lnSpc>
                  <a:buNone/>
                </a:pPr>
                <a14:m>
                  <m:oMath xmlns:m="http://schemas.openxmlformats.org/officeDocument/2006/math">
                    <m:r>
                      <a:rPr lang="en-US" altLang="zh-CN" sz="2000" b="1" i="1">
                        <a:latin typeface="Cambria Math" panose="02040503050406030204" pitchFamily="18" charset="0"/>
                        <a:cs typeface="Times New Roman" panose="02020603050405020304" pitchFamily="18" charset="0"/>
                      </a:rPr>
                      <m:t>𝑷</m:t>
                    </m:r>
                    <m:d>
                      <m:dPr>
                        <m:ctrlPr>
                          <a:rPr lang="en-US" altLang="zh-CN" sz="2000" b="1" i="1">
                            <a:latin typeface="Cambria Math" panose="02040503050406030204" pitchFamily="18" charset="0"/>
                            <a:cs typeface="Times New Roman" panose="02020603050405020304" pitchFamily="18" charset="0"/>
                          </a:rPr>
                        </m:ctrlPr>
                      </m:dPr>
                      <m:e>
                        <m:sSub>
                          <m:sSubPr>
                            <m:ctrlPr>
                              <a:rPr lang="en-US" altLang="zh-CN" sz="2000" b="1" i="1">
                                <a:latin typeface="Cambria Math" panose="02040503050406030204" pitchFamily="18" charset="0"/>
                                <a:cs typeface="Times New Roman" panose="02020603050405020304" pitchFamily="18" charset="0"/>
                              </a:rPr>
                            </m:ctrlPr>
                          </m:sSubPr>
                          <m:e>
                            <m:r>
                              <a:rPr lang="zh-CN" altLang="en-US" sz="2000" b="1" i="1">
                                <a:latin typeface="Cambria Math" panose="02040503050406030204" pitchFamily="18" charset="0"/>
                                <a:cs typeface="Times New Roman" panose="02020603050405020304" pitchFamily="18" charset="0"/>
                              </a:rPr>
                              <m:t>𝜺</m:t>
                            </m:r>
                          </m:e>
                          <m:sub>
                            <m:r>
                              <a:rPr lang="en-US" altLang="zh-CN" sz="2000" b="1" i="1">
                                <a:latin typeface="Cambria Math" panose="02040503050406030204" pitchFamily="18" charset="0"/>
                                <a:cs typeface="Times New Roman" panose="02020603050405020304" pitchFamily="18" charset="0"/>
                              </a:rPr>
                              <m:t>𝒊</m:t>
                            </m:r>
                          </m:sub>
                        </m:sSub>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𝟏</m:t>
                        </m:r>
                      </m:e>
                    </m:d>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𝑷</m:t>
                    </m:r>
                    <m:d>
                      <m:dPr>
                        <m:ctrlPr>
                          <a:rPr lang="en-US" altLang="zh-CN" sz="2000" b="1" i="1">
                            <a:latin typeface="Cambria Math" panose="02040503050406030204" pitchFamily="18" charset="0"/>
                            <a:cs typeface="Times New Roman" panose="02020603050405020304" pitchFamily="18" charset="0"/>
                          </a:rPr>
                        </m:ctrlPr>
                      </m:dPr>
                      <m:e>
                        <m:sSub>
                          <m:sSubPr>
                            <m:ctrlPr>
                              <a:rPr lang="en-US" altLang="zh-CN" sz="2000" b="1" i="1">
                                <a:latin typeface="Cambria Math" panose="02040503050406030204" pitchFamily="18" charset="0"/>
                                <a:cs typeface="Times New Roman" panose="02020603050405020304" pitchFamily="18" charset="0"/>
                              </a:rPr>
                            </m:ctrlPr>
                          </m:sSubPr>
                          <m:e>
                            <m:r>
                              <a:rPr lang="zh-CN" altLang="en-US" sz="2000" b="1" i="1">
                                <a:latin typeface="Cambria Math" panose="02040503050406030204" pitchFamily="18" charset="0"/>
                                <a:cs typeface="Times New Roman" panose="02020603050405020304" pitchFamily="18" charset="0"/>
                              </a:rPr>
                              <m:t>𝜺</m:t>
                            </m:r>
                          </m:e>
                          <m:sub>
                            <m:r>
                              <a:rPr lang="en-US" altLang="zh-CN" sz="2000" b="1" i="1">
                                <a:latin typeface="Cambria Math" panose="02040503050406030204" pitchFamily="18" charset="0"/>
                                <a:cs typeface="Times New Roman" panose="02020603050405020304" pitchFamily="18" charset="0"/>
                              </a:rPr>
                              <m:t>𝒊</m:t>
                            </m:r>
                          </m:sub>
                        </m:sSub>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𝟎</m:t>
                        </m:r>
                      </m:e>
                    </m:d>
                    <m:r>
                      <a:rPr lang="en-US" altLang="zh-CN" sz="2000" b="1" i="1">
                        <a:latin typeface="Cambria Math" panose="02040503050406030204" pitchFamily="18" charset="0"/>
                        <a:cs typeface="Times New Roman" panose="02020603050405020304" pitchFamily="18" charset="0"/>
                      </a:rPr>
                      <m:t>=</m:t>
                    </m:r>
                    <m:f>
                      <m:fPr>
                        <m:ctrlPr>
                          <a:rPr lang="en-US" altLang="zh-CN" sz="2000" b="1" i="1">
                            <a:latin typeface="Cambria Math" panose="02040503050406030204" pitchFamily="18" charset="0"/>
                            <a:cs typeface="Times New Roman" panose="02020603050405020304" pitchFamily="18" charset="0"/>
                          </a:rPr>
                        </m:ctrlPr>
                      </m:fPr>
                      <m:num>
                        <m:r>
                          <a:rPr lang="en-US" altLang="zh-CN" sz="2000" b="1" i="1">
                            <a:latin typeface="Cambria Math" panose="02040503050406030204" pitchFamily="18" charset="0"/>
                            <a:cs typeface="Times New Roman" panose="02020603050405020304" pitchFamily="18" charset="0"/>
                          </a:rPr>
                          <m:t>𝟏</m:t>
                        </m:r>
                      </m:num>
                      <m:den>
                        <m:r>
                          <a:rPr lang="en-US" altLang="zh-CN" sz="2000" b="1" i="1">
                            <a:latin typeface="Cambria Math" panose="02040503050406030204" pitchFamily="18" charset="0"/>
                            <a:cs typeface="Times New Roman" panose="02020603050405020304" pitchFamily="18" charset="0"/>
                          </a:rPr>
                          <m:t>𝟐</m:t>
                        </m:r>
                      </m:den>
                    </m:f>
                    <m:r>
                      <a:rPr lang="en-US" altLang="zh-CN" sz="2000" b="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𝒊</m:t>
                    </m:r>
                    <m:r>
                      <a:rPr lang="en-US" altLang="zh-CN" sz="2000" b="1" i="1">
                        <a:latin typeface="Cambria Math" panose="02040503050406030204" pitchFamily="18" charset="0"/>
                        <a:cs typeface="Times New Roman" panose="02020603050405020304" pitchFamily="18" charset="0"/>
                      </a:rPr>
                      <m:t> ∈{</m:t>
                    </m:r>
                    <m:r>
                      <a:rPr lang="en-US" altLang="zh-CN" sz="2000" b="1" i="1">
                        <a:latin typeface="Cambria Math" panose="02040503050406030204" pitchFamily="18" charset="0"/>
                        <a:cs typeface="Times New Roman" panose="02020603050405020304" pitchFamily="18" charset="0"/>
                      </a:rPr>
                      <m:t>𝟏</m:t>
                    </m:r>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𝟐</m:t>
                    </m:r>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000" dirty="0">
                    <a:latin typeface="+mn-ea"/>
                    <a:cs typeface="Times New Roman" panose="02020603050405020304" pitchFamily="18" charset="0"/>
                  </a:rPr>
                  <a:t>且互不相关</a:t>
                </a:r>
                <a:endParaRPr lang="en-US" altLang="zh-CN" sz="2000" dirty="0">
                  <a:latin typeface="+mn-ea"/>
                  <a:cs typeface="Times New Roman" panose="02020603050405020304" pitchFamily="18" charset="0"/>
                </a:endParaRPr>
              </a:p>
              <a:p>
                <a:pPr marL="342900" lvl="1" indent="-342900">
                  <a:lnSpc>
                    <a:spcPct val="130000"/>
                  </a:lnSpc>
                  <a:spcBef>
                    <a:spcPts val="600"/>
                  </a:spcBef>
                  <a:spcAft>
                    <a:spcPts val="600"/>
                  </a:spcAft>
                  <a:buClr>
                    <a:schemeClr val="accent1"/>
                  </a:buClr>
                  <a:buFont typeface="Wingdings" panose="05000000000000000000" pitchFamily="2" charset="2"/>
                  <a:buChar char="n"/>
                </a:pPr>
                <a:r>
                  <a:rPr lang="zh-CN" altLang="en-US" sz="2000" dirty="0">
                    <a:latin typeface="+mj-lt"/>
                    <a:ea typeface="微软雅黑" panose="020B0503020204020204" pitchFamily="34" charset="-122"/>
                  </a:rPr>
                  <a:t>统计量</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b="0" i="1">
                            <a:latin typeface="Cambria Math" panose="02040503050406030204" pitchFamily="18" charset="0"/>
                            <a:ea typeface="Cambria Math" panose="02040503050406030204" pitchFamily="18" charset="0"/>
                          </a:rPr>
                          <m:t>𝑆</m:t>
                        </m:r>
                      </m:e>
                      <m:sub>
                        <m:r>
                          <a:rPr lang="en-US" altLang="zh-CN" sz="2000" b="0" i="1">
                            <a:latin typeface="Cambria Math" panose="02040503050406030204" pitchFamily="18" charset="0"/>
                            <a:ea typeface="Cambria Math" panose="02040503050406030204" pitchFamily="18" charset="0"/>
                          </a:rPr>
                          <m:t>𝑛</m:t>
                        </m:r>
                      </m:sub>
                    </m:sSub>
                  </m:oMath>
                </a14:m>
                <a:r>
                  <a:rPr lang="en-US" altLang="zh-CN" sz="2000" dirty="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m:t>
                    </m:r>
                    <m:nary>
                      <m:naryPr>
                        <m:chr m:val="∑"/>
                        <m:limLoc m:val="subSup"/>
                        <m:ctrlPr>
                          <a:rPr lang="en-US" altLang="zh-CN" sz="2000" i="1">
                            <a:latin typeface="Cambria Math" panose="02040503050406030204" pitchFamily="18" charset="0"/>
                            <a:cs typeface="Times New Roman" panose="02020603050405020304" pitchFamily="18" charset="0"/>
                          </a:rPr>
                        </m:ctrlPr>
                      </m:naryPr>
                      <m:sub>
                        <m:r>
                          <m:rPr>
                            <m:brk m:alnAt="25"/>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𝑛</m:t>
                        </m:r>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𝑋</m:t>
                            </m:r>
                          </m:e>
                          <m:sub>
                            <m:r>
                              <a:rPr lang="en-US" altLang="zh-CN" sz="2000" i="1">
                                <a:latin typeface="Cambria Math" panose="02040503050406030204" pitchFamily="18" charset="0"/>
                                <a:cs typeface="Times New Roman" panose="02020603050405020304" pitchFamily="18" charset="0"/>
                              </a:rPr>
                              <m:t>𝑖</m:t>
                            </m:r>
                          </m:sub>
                        </m:sSub>
                      </m:e>
                    </m:nary>
                  </m:oMath>
                </a14:m>
                <a:r>
                  <a:rPr lang="zh-CN" altLang="en-US" sz="2000" dirty="0">
                    <a:latin typeface="+mj-lt"/>
                    <a:ea typeface="微软雅黑" panose="020B0503020204020204" pitchFamily="34" charset="-122"/>
                  </a:rPr>
                  <a:t>服从二项式分布，即</a:t>
                </a:r>
                <a:endParaRPr lang="en-US" altLang="zh-CN" sz="2000" dirty="0">
                  <a:latin typeface="+mj-lt"/>
                  <a:ea typeface="微软雅黑" panose="020B0503020204020204" pitchFamily="34" charset="-122"/>
                </a:endParaRPr>
              </a:p>
              <a:p>
                <a:pPr marL="457200" lvl="1" indent="0" algn="just">
                  <a:buNone/>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𝑷</m:t>
                          </m:r>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𝑺</m:t>
                          </m:r>
                        </m:e>
                        <m:sub>
                          <m:r>
                            <a:rPr lang="en-US" altLang="zh-CN" sz="2000" b="1" i="1">
                              <a:latin typeface="Cambria Math" panose="02040503050406030204" pitchFamily="18" charset="0"/>
                              <a:cs typeface="Times New Roman" panose="02020603050405020304" pitchFamily="18" charset="0"/>
                            </a:rPr>
                            <m:t>𝒏</m:t>
                          </m:r>
                        </m:sub>
                      </m:sSub>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𝒌</m:t>
                      </m:r>
                      <m:r>
                        <a:rPr lang="en-US" altLang="zh-CN" sz="2000" b="1" i="1">
                          <a:latin typeface="Cambria Math" panose="02040503050406030204" pitchFamily="18" charset="0"/>
                          <a:cs typeface="Times New Roman" panose="02020603050405020304" pitchFamily="18" charset="0"/>
                        </a:rPr>
                        <m:t>)=</m:t>
                      </m:r>
                      <m:sSubSup>
                        <m:sSubSupPr>
                          <m:ctrlPr>
                            <a:rPr lang="en-US" altLang="zh-CN" sz="2000" b="1" i="1">
                              <a:latin typeface="Cambria Math" panose="02040503050406030204" pitchFamily="18" charset="0"/>
                              <a:cs typeface="Times New Roman" panose="02020603050405020304" pitchFamily="18" charset="0"/>
                            </a:rPr>
                          </m:ctrlPr>
                        </m:sSubSupPr>
                        <m:e>
                          <m:r>
                            <a:rPr lang="en-US" altLang="zh-CN" sz="2000" b="1" i="1">
                              <a:latin typeface="Cambria Math" panose="02040503050406030204" pitchFamily="18" charset="0"/>
                              <a:cs typeface="Times New Roman" panose="02020603050405020304" pitchFamily="18" charset="0"/>
                            </a:rPr>
                            <m:t>𝑪</m:t>
                          </m:r>
                        </m:e>
                        <m:sub>
                          <m:r>
                            <a:rPr lang="en-US" altLang="zh-CN" sz="2000" b="1" i="1">
                              <a:latin typeface="Cambria Math" panose="02040503050406030204" pitchFamily="18" charset="0"/>
                              <a:cs typeface="Times New Roman" panose="02020603050405020304" pitchFamily="18" charset="0"/>
                            </a:rPr>
                            <m:t>𝒏</m:t>
                          </m:r>
                        </m:sub>
                        <m:sup>
                          <m:f>
                            <m:fPr>
                              <m:ctrlPr>
                                <a:rPr lang="en-US" altLang="zh-CN" sz="2000" b="1" i="1">
                                  <a:latin typeface="Cambria Math" panose="02040503050406030204" pitchFamily="18" charset="0"/>
                                  <a:cs typeface="Times New Roman" panose="02020603050405020304" pitchFamily="18" charset="0"/>
                                </a:rPr>
                              </m:ctrlPr>
                            </m:fPr>
                            <m:num>
                              <m:r>
                                <a:rPr lang="en-US" altLang="zh-CN" sz="2000" b="1" i="1">
                                  <a:latin typeface="Cambria Math" panose="02040503050406030204" pitchFamily="18" charset="0"/>
                                  <a:cs typeface="Times New Roman" panose="02020603050405020304" pitchFamily="18" charset="0"/>
                                </a:rPr>
                                <m:t>𝟏</m:t>
                              </m:r>
                            </m:num>
                            <m:den>
                              <m:r>
                                <a:rPr lang="en-US" altLang="zh-CN" sz="2000" b="1" i="1">
                                  <a:latin typeface="Cambria Math" panose="02040503050406030204" pitchFamily="18" charset="0"/>
                                  <a:cs typeface="Times New Roman" panose="02020603050405020304" pitchFamily="18" charset="0"/>
                                </a:rPr>
                                <m:t>𝟐</m:t>
                              </m:r>
                            </m:den>
                          </m:f>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𝒏</m:t>
                          </m:r>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𝒌</m:t>
                          </m:r>
                          <m:r>
                            <a:rPr lang="en-US" altLang="zh-CN" sz="2000" b="1" i="1">
                              <a:latin typeface="Cambria Math" panose="02040503050406030204" pitchFamily="18" charset="0"/>
                              <a:cs typeface="Times New Roman" panose="02020603050405020304" pitchFamily="18" charset="0"/>
                            </a:rPr>
                            <m:t>)</m:t>
                          </m:r>
                        </m:sup>
                      </m:sSubSup>
                      <m:sSup>
                        <m:sSupPr>
                          <m:ctrlPr>
                            <a:rPr lang="en-US" altLang="zh-CN" sz="2000" b="1" i="1">
                              <a:latin typeface="Cambria Math" panose="02040503050406030204" pitchFamily="18" charset="0"/>
                              <a:cs typeface="Times New Roman" panose="02020603050405020304" pitchFamily="18" charset="0"/>
                            </a:rPr>
                          </m:ctrlPr>
                        </m:sSupPr>
                        <m:e>
                          <m:r>
                            <a:rPr lang="en-US" altLang="zh-CN" sz="2000" b="1" i="1">
                              <a:latin typeface="Cambria Math" panose="02040503050406030204" pitchFamily="18" charset="0"/>
                              <a:cs typeface="Times New Roman" panose="02020603050405020304" pitchFamily="18" charset="0"/>
                            </a:rPr>
                            <m:t>(</m:t>
                          </m:r>
                          <m:f>
                            <m:fPr>
                              <m:ctrlPr>
                                <a:rPr lang="en-US" altLang="zh-CN" sz="2000" b="1" i="1">
                                  <a:latin typeface="Cambria Math" panose="02040503050406030204" pitchFamily="18" charset="0"/>
                                  <a:cs typeface="Times New Roman" panose="02020603050405020304" pitchFamily="18" charset="0"/>
                                </a:rPr>
                              </m:ctrlPr>
                            </m:fPr>
                            <m:num>
                              <m:r>
                                <a:rPr lang="en-US" altLang="zh-CN" sz="2000" b="1" i="1">
                                  <a:latin typeface="Cambria Math" panose="02040503050406030204" pitchFamily="18" charset="0"/>
                                  <a:cs typeface="Times New Roman" panose="02020603050405020304" pitchFamily="18" charset="0"/>
                                </a:rPr>
                                <m:t>𝟏</m:t>
                              </m:r>
                            </m:num>
                            <m:den>
                              <m:r>
                                <a:rPr lang="en-US" altLang="zh-CN" sz="2000" b="1" i="1">
                                  <a:latin typeface="Cambria Math" panose="02040503050406030204" pitchFamily="18" charset="0"/>
                                  <a:cs typeface="Times New Roman" panose="02020603050405020304" pitchFamily="18" charset="0"/>
                                </a:rPr>
                                <m:t>𝟐</m:t>
                              </m:r>
                            </m:den>
                          </m:f>
                          <m:r>
                            <a:rPr lang="en-US" altLang="zh-CN" sz="2000" b="1" i="1">
                              <a:latin typeface="Cambria Math" panose="02040503050406030204" pitchFamily="18" charset="0"/>
                              <a:cs typeface="Times New Roman" panose="02020603050405020304" pitchFamily="18" charset="0"/>
                            </a:rPr>
                            <m:t>)</m:t>
                          </m:r>
                        </m:e>
                        <m:sup>
                          <m:r>
                            <a:rPr lang="en-US" altLang="zh-CN" sz="2000" b="1" i="1">
                              <a:latin typeface="Cambria Math" panose="02040503050406030204" pitchFamily="18" charset="0"/>
                              <a:cs typeface="Times New Roman" panose="02020603050405020304" pitchFamily="18" charset="0"/>
                            </a:rPr>
                            <m:t>𝒏</m:t>
                          </m:r>
                        </m:sup>
                      </m:sSup>
                    </m:oMath>
                  </m:oMathPara>
                </a14:m>
                <a:endParaRPr lang="en-US" altLang="zh-CN" sz="2000" b="1" dirty="0">
                  <a:latin typeface="+mn-ea"/>
                  <a:cs typeface="Times New Roman" panose="02020603050405020304" pitchFamily="18" charset="0"/>
                </a:endParaRPr>
              </a:p>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dirty="0">
                    <a:latin typeface="+mj-lt"/>
                    <a:ea typeface="微软雅黑" panose="020B0503020204020204" pitchFamily="34" charset="-122"/>
                  </a:rPr>
                  <a:t>当</a:t>
                </a:r>
                <a14:m>
                  <m:oMath xmlns:m="http://schemas.openxmlformats.org/officeDocument/2006/math">
                    <m:r>
                      <a:rPr lang="en-US" altLang="zh-CN" sz="2000" b="0" i="1">
                        <a:latin typeface="Cambria Math" panose="02040503050406030204" pitchFamily="18" charset="0"/>
                        <a:cs typeface="Times New Roman" panose="02020603050405020304" pitchFamily="18" charset="0"/>
                      </a:rPr>
                      <m:t>𝑛</m:t>
                    </m:r>
                    <m:r>
                      <a:rPr lang="en-US" altLang="zh-CN" sz="2000" b="0" i="1">
                        <a:latin typeface="Cambria Math" panose="02040503050406030204" pitchFamily="18" charset="0"/>
                        <a:cs typeface="Times New Roman" panose="02020603050405020304" pitchFamily="18" charset="0"/>
                      </a:rPr>
                      <m:t>→∞</m:t>
                    </m:r>
                  </m:oMath>
                </a14:m>
                <a:r>
                  <a:rPr lang="zh-CN" altLang="en-US" sz="2000" dirty="0">
                    <a:latin typeface="+mj-lt"/>
                    <a:ea typeface="微软雅黑" panose="020B0503020204020204" pitchFamily="34" charset="-122"/>
                  </a:rPr>
                  <a:t>时，</a:t>
                </a:r>
                <a14:m>
                  <m:oMath xmlns:m="http://schemas.openxmlformats.org/officeDocument/2006/math">
                    <m:f>
                      <m:fPr>
                        <m:ctrlPr>
                          <a:rPr lang="en-US" altLang="zh-CN" sz="2000" b="1" i="1">
                            <a:latin typeface="Cambria Math" panose="02040503050406030204" pitchFamily="18" charset="0"/>
                            <a:cs typeface="Times New Roman" panose="02020603050405020304" pitchFamily="18" charset="0"/>
                          </a:rPr>
                        </m:ctrlPr>
                      </m:fPr>
                      <m:num>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𝑆</m:t>
                            </m:r>
                          </m:e>
                          <m:sub>
                            <m:r>
                              <a:rPr lang="en-US" altLang="zh-CN" sz="2000" b="0" i="1">
                                <a:latin typeface="Cambria Math" panose="02040503050406030204" pitchFamily="18" charset="0"/>
                                <a:cs typeface="Times New Roman" panose="02020603050405020304" pitchFamily="18" charset="0"/>
                              </a:rPr>
                              <m:t>𝑛</m:t>
                            </m:r>
                          </m:sub>
                        </m:sSub>
                      </m:num>
                      <m:den>
                        <m:rad>
                          <m:radPr>
                            <m:degHide m:val="on"/>
                            <m:ctrlPr>
                              <a:rPr lang="en-US" altLang="zh-CN" sz="2000" i="1">
                                <a:latin typeface="Cambria Math" panose="02040503050406030204" pitchFamily="18" charset="0"/>
                                <a:cs typeface="Times New Roman" panose="02020603050405020304" pitchFamily="18" charset="0"/>
                              </a:rPr>
                            </m:ctrlPr>
                          </m:radPr>
                          <m:deg/>
                          <m:e>
                            <m:r>
                              <a:rPr lang="en-US" altLang="zh-CN" sz="2000" b="0" i="1">
                                <a:latin typeface="Cambria Math" panose="02040503050406030204" pitchFamily="18" charset="0"/>
                                <a:cs typeface="Times New Roman" panose="02020603050405020304" pitchFamily="18" charset="0"/>
                              </a:rPr>
                              <m:t>𝑛</m:t>
                            </m:r>
                          </m:e>
                        </m:rad>
                      </m:den>
                    </m:f>
                  </m:oMath>
                </a14:m>
                <a:r>
                  <a:rPr lang="zh-CN" altLang="en-US" sz="2000" dirty="0">
                    <a:latin typeface="+mj-lt"/>
                    <a:ea typeface="微软雅黑" panose="020B0503020204020204" pitchFamily="34" charset="-122"/>
                  </a:rPr>
                  <a:t>近似于标准正态分布，又</a:t>
                </a:r>
                <a:r>
                  <a:rPr lang="en-US" altLang="zh-CN" sz="2000" dirty="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𝑆</m:t>
                        </m:r>
                      </m:e>
                      <m:sub>
                        <m:r>
                          <a:rPr lang="en-US" altLang="zh-CN" sz="2000" i="1">
                            <a:latin typeface="Cambria Math" panose="02040503050406030204" pitchFamily="18" charset="0"/>
                            <a:cs typeface="Times New Roman" panose="02020603050405020304" pitchFamily="18" charset="0"/>
                          </a:rPr>
                          <m:t>𝑜𝑏𝑠</m:t>
                        </m:r>
                      </m:sub>
                    </m:sSub>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𝑆</m:t>
                            </m:r>
                          </m:e>
                          <m:sub>
                            <m:r>
                              <a:rPr lang="en-US" altLang="zh-CN" sz="2000" i="1">
                                <a:latin typeface="Cambria Math" panose="02040503050406030204" pitchFamily="18" charset="0"/>
                                <a:cs typeface="Times New Roman" panose="02020603050405020304" pitchFamily="18" charset="0"/>
                              </a:rPr>
                              <m:t>𝑛</m:t>
                            </m:r>
                          </m:sub>
                        </m:sSub>
                        <m:r>
                          <a:rPr lang="en-US" altLang="zh-CN" sz="2000" i="1">
                            <a:latin typeface="Cambria Math" panose="02040503050406030204" pitchFamily="18" charset="0"/>
                            <a:cs typeface="Times New Roman" panose="02020603050405020304" pitchFamily="18" charset="0"/>
                          </a:rPr>
                          <m:t>|</m:t>
                        </m:r>
                      </m:num>
                      <m:den>
                        <m:rad>
                          <m:radPr>
                            <m:degHide m:val="on"/>
                            <m:ctrlPr>
                              <a:rPr lang="en-US" altLang="zh-CN" sz="2000" i="1">
                                <a:latin typeface="Cambria Math" panose="02040503050406030204" pitchFamily="18" charset="0"/>
                                <a:cs typeface="Times New Roman" panose="02020603050405020304" pitchFamily="18" charset="0"/>
                              </a:rPr>
                            </m:ctrlPr>
                          </m:radPr>
                          <m:deg/>
                          <m:e>
                            <m:r>
                              <a:rPr lang="en-US" altLang="zh-CN" sz="2000" i="1">
                                <a:latin typeface="Cambria Math" panose="02040503050406030204" pitchFamily="18" charset="0"/>
                                <a:cs typeface="Times New Roman" panose="02020603050405020304" pitchFamily="18" charset="0"/>
                              </a:rPr>
                              <m:t>𝑛</m:t>
                            </m:r>
                          </m:e>
                        </m:rad>
                      </m:den>
                    </m:f>
                  </m:oMath>
                </a14:m>
                <a:r>
                  <a:rPr lang="zh-CN" altLang="en-US" sz="2000" dirty="0">
                    <a:latin typeface="+mj-lt"/>
                    <a:ea typeface="微软雅黑" panose="020B0503020204020204" pitchFamily="34" charset="-122"/>
                  </a:rPr>
                  <a:t>，则：</a:t>
                </a:r>
                <a:endParaRPr lang="en-US" altLang="zh-CN" sz="2000" dirty="0">
                  <a:latin typeface="+mj-lt"/>
                  <a:ea typeface="微软雅黑" panose="020B0503020204020204" pitchFamily="34" charset="-122"/>
                </a:endParaRPr>
              </a:p>
              <a:p>
                <a:pPr lvl="1" algn="just">
                  <a:buFont typeface="Wingdings" panose="05000000000000000000" pitchFamily="2" charset="2"/>
                  <a:buChar char="n"/>
                </a:pPr>
                <a:endParaRPr lang="en-US" altLang="zh-CN" sz="2000" b="1" dirty="0">
                  <a:latin typeface="Times New Roman" panose="02020603050405020304" pitchFamily="18" charset="0"/>
                  <a:cs typeface="Times New Roman" panose="02020603050405020304" pitchFamily="18" charset="0"/>
                </a:endParaRPr>
              </a:p>
              <a:p>
                <a:pPr marL="457200" lvl="1" indent="0" algn="just">
                  <a:buNone/>
                </a:pPr>
                <a14:m>
                  <m:oMathPara xmlns:m="http://schemas.openxmlformats.org/officeDocument/2006/math">
                    <m:oMathParaPr>
                      <m:jc m:val="centerGroup"/>
                    </m:oMathParaPr>
                    <m:oMath xmlns:m="http://schemas.openxmlformats.org/officeDocument/2006/math">
                      <m:eqArr>
                        <m:eqArrPr>
                          <m:ctrlPr>
                            <a:rPr lang="en-US" altLang="zh-CN" sz="2000" b="1" i="1">
                              <a:latin typeface="Cambria Math" panose="02040503050406030204" pitchFamily="18" charset="0"/>
                              <a:cs typeface="Times New Roman" panose="02020603050405020304" pitchFamily="18" charset="0"/>
                            </a:rPr>
                          </m:ctrlPr>
                        </m:eqArrPr>
                        <m:e>
                          <m:limLow>
                            <m:limLowPr>
                              <m:ctrlPr>
                                <a:rPr lang="en-US" altLang="zh-CN" sz="2000" b="1" i="1">
                                  <a:latin typeface="Cambria Math" panose="02040503050406030204" pitchFamily="18" charset="0"/>
                                  <a:cs typeface="Times New Roman" panose="02020603050405020304" pitchFamily="18" charset="0"/>
                                </a:rPr>
                              </m:ctrlPr>
                            </m:limLowPr>
                            <m:e>
                              <m:r>
                                <a:rPr lang="en-US" altLang="zh-CN" sz="2000" b="1" i="1">
                                  <a:latin typeface="Cambria Math" panose="02040503050406030204" pitchFamily="18" charset="0"/>
                                  <a:cs typeface="Times New Roman" panose="02020603050405020304" pitchFamily="18" charset="0"/>
                                </a:rPr>
                                <m:t>𝒍𝒊𝒎</m:t>
                              </m:r>
                            </m:e>
                            <m:lim>
                              <m:r>
                                <a:rPr lang="en-US" altLang="zh-CN" sz="2000" b="1" i="1">
                                  <a:latin typeface="Cambria Math" panose="02040503050406030204" pitchFamily="18" charset="0"/>
                                  <a:cs typeface="Times New Roman" panose="02020603050405020304" pitchFamily="18" charset="0"/>
                                </a:rPr>
                                <m:t>𝒏</m:t>
                              </m:r>
                              <m:r>
                                <a:rPr lang="en-US" altLang="zh-CN" sz="2000" b="1" i="1">
                                  <a:latin typeface="Cambria Math" panose="02040503050406030204" pitchFamily="18" charset="0"/>
                                  <a:cs typeface="Times New Roman" panose="02020603050405020304" pitchFamily="18" charset="0"/>
                                </a:rPr>
                                <m:t>→∞</m:t>
                              </m:r>
                            </m:lim>
                          </m:limLow>
                          <m:r>
                            <a:rPr lang="en-US" altLang="zh-CN" sz="2000" b="1" i="1">
                              <a:latin typeface="Cambria Math" panose="02040503050406030204" pitchFamily="18" charset="0"/>
                              <a:cs typeface="Times New Roman" panose="02020603050405020304" pitchFamily="18" charset="0"/>
                            </a:rPr>
                            <m:t>𝑷</m:t>
                          </m:r>
                          <m:d>
                            <m:dPr>
                              <m:ctrlPr>
                                <a:rPr lang="en-US" altLang="zh-CN" sz="2000" b="1" i="1">
                                  <a:latin typeface="Cambria Math" panose="02040503050406030204" pitchFamily="18" charset="0"/>
                                  <a:cs typeface="Times New Roman" panose="02020603050405020304" pitchFamily="18" charset="0"/>
                                </a:rPr>
                              </m:ctrlPr>
                            </m:dPr>
                            <m:e>
                              <m:f>
                                <m:fPr>
                                  <m:ctrlPr>
                                    <a:rPr lang="en-US" altLang="zh-CN" sz="2000" b="1" i="1">
                                      <a:latin typeface="Cambria Math" panose="02040503050406030204" pitchFamily="18" charset="0"/>
                                      <a:cs typeface="Times New Roman" panose="02020603050405020304" pitchFamily="18" charset="0"/>
                                    </a:rPr>
                                  </m:ctrlPr>
                                </m:fPr>
                                <m:num>
                                  <m:sSub>
                                    <m:sSubPr>
                                      <m:ctrlPr>
                                        <a:rPr lang="en-US" altLang="zh-CN" sz="2000" b="1"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𝑺</m:t>
                                      </m:r>
                                    </m:e>
                                    <m:sub>
                                      <m:r>
                                        <a:rPr lang="en-US" altLang="zh-CN" sz="2000" b="1" i="1">
                                          <a:latin typeface="Cambria Math" panose="02040503050406030204" pitchFamily="18" charset="0"/>
                                          <a:cs typeface="Times New Roman" panose="02020603050405020304" pitchFamily="18" charset="0"/>
                                        </a:rPr>
                                        <m:t>𝒏</m:t>
                                      </m:r>
                                    </m:sub>
                                  </m:sSub>
                                </m:num>
                                <m:den>
                                  <m:rad>
                                    <m:radPr>
                                      <m:degHide m:val="on"/>
                                      <m:ctrlPr>
                                        <a:rPr lang="en-US" altLang="zh-CN" sz="2000" b="1" i="1">
                                          <a:latin typeface="Cambria Math" panose="02040503050406030204" pitchFamily="18" charset="0"/>
                                          <a:cs typeface="Times New Roman" panose="02020603050405020304" pitchFamily="18" charset="0"/>
                                        </a:rPr>
                                      </m:ctrlPr>
                                    </m:radPr>
                                    <m:deg/>
                                    <m:e>
                                      <m:r>
                                        <a:rPr lang="en-US" altLang="zh-CN" sz="2000" b="1" i="1">
                                          <a:latin typeface="Cambria Math" panose="02040503050406030204" pitchFamily="18" charset="0"/>
                                          <a:cs typeface="Times New Roman" panose="02020603050405020304" pitchFamily="18" charset="0"/>
                                        </a:rPr>
                                        <m:t>𝒏</m:t>
                                      </m:r>
                                    </m:e>
                                  </m:rad>
                                </m:den>
                              </m:f>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𝒛</m:t>
                              </m:r>
                            </m:e>
                          </m:d>
                          <m:r>
                            <a:rPr lang="en-US" altLang="zh-CN" sz="2000" b="1" i="1">
                              <a:latin typeface="Cambria Math" panose="02040503050406030204" pitchFamily="18" charset="0"/>
                              <a:cs typeface="Times New Roman" panose="02020603050405020304" pitchFamily="18" charset="0"/>
                            </a:rPr>
                            <m:t>=</m:t>
                          </m:r>
                          <m:r>
                            <a:rPr lang="el-GR" altLang="zh-CN" sz="2000" b="1" i="1">
                              <a:latin typeface="Cambria Math" panose="02040503050406030204" pitchFamily="18" charset="0"/>
                              <a:ea typeface="Cambria Math" panose="02040503050406030204" pitchFamily="18" charset="0"/>
                              <a:cs typeface="Times New Roman" panose="02020603050405020304" pitchFamily="18" charset="0"/>
                            </a:rPr>
                            <m:t>𝜱</m:t>
                          </m:r>
                          <m:d>
                            <m:d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𝒛</m:t>
                              </m:r>
                            </m:e>
                          </m:d>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b="1" i="1">
                                  <a:latin typeface="Cambria Math" panose="02040503050406030204" pitchFamily="18" charset="0"/>
                                  <a:cs typeface="Times New Roman" panose="02020603050405020304" pitchFamily="18" charset="0"/>
                                </a:rPr>
                              </m:ctrlPr>
                            </m:fPr>
                            <m:num>
                              <m:r>
                                <a:rPr lang="en-US" altLang="zh-CN" sz="2000" b="1" i="1">
                                  <a:latin typeface="Cambria Math" panose="02040503050406030204" pitchFamily="18" charset="0"/>
                                  <a:cs typeface="Times New Roman" panose="02020603050405020304" pitchFamily="18" charset="0"/>
                                </a:rPr>
                                <m:t>𝟏</m:t>
                              </m:r>
                            </m:num>
                            <m:den>
                              <m:rad>
                                <m:radPr>
                                  <m:degHide m:val="on"/>
                                  <m:ctrlPr>
                                    <a:rPr lang="en-US" altLang="zh-CN" sz="2000" b="1" i="1">
                                      <a:latin typeface="Cambria Math" panose="02040503050406030204" pitchFamily="18" charset="0"/>
                                      <a:cs typeface="Times New Roman" panose="02020603050405020304" pitchFamily="18" charset="0"/>
                                    </a:rPr>
                                  </m:ctrlPr>
                                </m:radPr>
                                <m:deg/>
                                <m:e>
                                  <m:r>
                                    <a:rPr lang="en-US" altLang="zh-CN" sz="2000" b="1" i="1">
                                      <a:latin typeface="Cambria Math" panose="02040503050406030204" pitchFamily="18" charset="0"/>
                                      <a:cs typeface="Times New Roman" panose="02020603050405020304" pitchFamily="18" charset="0"/>
                                    </a:rPr>
                                    <m:t>𝟐</m:t>
                                  </m:r>
                                  <m:r>
                                    <a:rPr lang="zh-CN" altLang="en-US" sz="2000" b="1" i="1">
                                      <a:latin typeface="Cambria Math" panose="02040503050406030204" pitchFamily="18" charset="0"/>
                                      <a:cs typeface="Times New Roman" panose="02020603050405020304" pitchFamily="18" charset="0"/>
                                    </a:rPr>
                                    <m:t>𝝅</m:t>
                                  </m:r>
                                </m:e>
                              </m:rad>
                            </m:den>
                          </m:f>
                          <m:nary>
                            <m:naryPr>
                              <m:ctrlPr>
                                <a:rPr lang="en-US" altLang="zh-CN" sz="2000" b="1" i="1">
                                  <a:latin typeface="Cambria Math" panose="02040503050406030204" pitchFamily="18" charset="0"/>
                                  <a:cs typeface="Times New Roman" panose="02020603050405020304" pitchFamily="18" charset="0"/>
                                </a:rPr>
                              </m:ctrlPr>
                            </m:naryPr>
                            <m:sub>
                              <m:r>
                                <m:rPr>
                                  <m:brk m:alnAt="23"/>
                                </m:rP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000" b="1" i="1">
                                  <a:latin typeface="Cambria Math" panose="02040503050406030204" pitchFamily="18" charset="0"/>
                                  <a:cs typeface="Times New Roman" panose="02020603050405020304" pitchFamily="18" charset="0"/>
                                </a:rPr>
                                <m:t>𝒛</m:t>
                              </m:r>
                            </m:sup>
                            <m:e>
                              <m:sSup>
                                <m:sSupPr>
                                  <m:ctrlPr>
                                    <a:rPr lang="en-US" altLang="zh-CN" sz="2000" b="1" i="1">
                                      <a:latin typeface="Cambria Math" panose="02040503050406030204" pitchFamily="18" charset="0"/>
                                      <a:cs typeface="Times New Roman" panose="02020603050405020304" pitchFamily="18" charset="0"/>
                                    </a:rPr>
                                  </m:ctrlPr>
                                </m:sSupPr>
                                <m:e>
                                  <m:r>
                                    <a:rPr lang="en-US" altLang="zh-CN" sz="2000" b="1" i="1">
                                      <a:latin typeface="Cambria Math" panose="02040503050406030204" pitchFamily="18" charset="0"/>
                                      <a:cs typeface="Times New Roman" panose="02020603050405020304" pitchFamily="18" charset="0"/>
                                    </a:rPr>
                                    <m:t>𝒆</m:t>
                                  </m:r>
                                </m:e>
                                <m:sup>
                                  <m:r>
                                    <a:rPr lang="en-US" altLang="zh-CN" sz="2000" b="1" i="1">
                                      <a:latin typeface="Cambria Math" panose="02040503050406030204" pitchFamily="18" charset="0"/>
                                      <a:cs typeface="Times New Roman" panose="02020603050405020304" pitchFamily="18" charset="0"/>
                                    </a:rPr>
                                    <m:t>−</m:t>
                                  </m:r>
                                  <m:sSup>
                                    <m:sSupPr>
                                      <m:ctrlPr>
                                        <a:rPr lang="en-US" altLang="zh-CN" sz="2000" b="1" i="1">
                                          <a:latin typeface="Cambria Math" panose="02040503050406030204" pitchFamily="18" charset="0"/>
                                          <a:cs typeface="Times New Roman" panose="02020603050405020304" pitchFamily="18" charset="0"/>
                                        </a:rPr>
                                      </m:ctrlPr>
                                    </m:sSupPr>
                                    <m:e>
                                      <m:r>
                                        <a:rPr lang="zh-CN" altLang="en-US" sz="2000" b="1" i="1">
                                          <a:latin typeface="Cambria Math" panose="02040503050406030204" pitchFamily="18" charset="0"/>
                                          <a:cs typeface="Times New Roman" panose="02020603050405020304" pitchFamily="18" charset="0"/>
                                        </a:rPr>
                                        <m:t>𝝁</m:t>
                                      </m:r>
                                    </m:e>
                                    <m:sup>
                                      <m:r>
                                        <a:rPr lang="en-US" altLang="zh-CN" sz="2000" b="1" i="1">
                                          <a:latin typeface="Cambria Math" panose="02040503050406030204" pitchFamily="18" charset="0"/>
                                          <a:cs typeface="Times New Roman" panose="02020603050405020304" pitchFamily="18" charset="0"/>
                                        </a:rPr>
                                        <m:t>𝟐</m:t>
                                      </m:r>
                                    </m:sup>
                                  </m:sSup>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𝟐</m:t>
                                  </m:r>
                                </m:sup>
                              </m:sSup>
                              <m:r>
                                <a:rPr lang="en-US" altLang="zh-CN" sz="2000" b="1" i="1">
                                  <a:latin typeface="Cambria Math" panose="02040503050406030204" pitchFamily="18" charset="0"/>
                                  <a:cs typeface="Times New Roman" panose="02020603050405020304" pitchFamily="18" charset="0"/>
                                </a:rPr>
                                <m:t>𝒅</m:t>
                              </m:r>
                              <m:r>
                                <a:rPr lang="zh-CN" altLang="en-US" sz="2000" b="1" i="1">
                                  <a:latin typeface="Cambria Math" panose="02040503050406030204" pitchFamily="18" charset="0"/>
                                  <a:cs typeface="Times New Roman" panose="02020603050405020304" pitchFamily="18" charset="0"/>
                                </a:rPr>
                                <m:t>𝝁</m:t>
                              </m:r>
                            </m:e>
                          </m:nary>
                        </m:e>
                        <m:e>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𝑷</m:t>
                          </m:r>
                          <m:d>
                            <m:dPr>
                              <m:ctrlPr>
                                <a:rPr lang="en-US" altLang="zh-CN" sz="2000" b="1" i="1">
                                  <a:latin typeface="Cambria Math" panose="02040503050406030204" pitchFamily="18" charset="0"/>
                                  <a:cs typeface="Times New Roman" panose="02020603050405020304" pitchFamily="18" charset="0"/>
                                </a:rPr>
                              </m:ctrlPr>
                            </m:dPr>
                            <m:e>
                              <m:sSub>
                                <m:sSubPr>
                                  <m:ctrlPr>
                                    <a:rPr lang="en-US" altLang="zh-CN" sz="2000" b="1"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𝑺</m:t>
                                  </m:r>
                                </m:e>
                                <m:sub>
                                  <m:r>
                                    <a:rPr lang="en-US" altLang="zh-CN" sz="2000" b="1" i="1">
                                      <a:latin typeface="Cambria Math" panose="02040503050406030204" pitchFamily="18" charset="0"/>
                                      <a:cs typeface="Times New Roman" panose="02020603050405020304" pitchFamily="18" charset="0"/>
                                    </a:rPr>
                                    <m:t>𝒐𝒃𝒔</m:t>
                                  </m:r>
                                </m:sub>
                              </m:sSub>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𝒛</m:t>
                              </m:r>
                            </m:e>
                          </m:d>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𝟐</m:t>
                          </m:r>
                          <m:r>
                            <a:rPr lang="el-GR" altLang="zh-CN" sz="2000" b="1" i="1">
                              <a:latin typeface="Cambria Math" panose="02040503050406030204" pitchFamily="18" charset="0"/>
                              <a:ea typeface="Cambria Math" panose="02040503050406030204" pitchFamily="18" charset="0"/>
                              <a:cs typeface="Times New Roman" panose="02020603050405020304" pitchFamily="18" charset="0"/>
                            </a:rPr>
                            <m:t>𝜱</m:t>
                          </m:r>
                          <m:d>
                            <m:d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𝒛</m:t>
                              </m:r>
                            </m:e>
                          </m:d>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𝟏</m:t>
                          </m:r>
                        </m:e>
                      </m:eqArr>
                    </m:oMath>
                  </m:oMathPara>
                </a14:m>
                <a:endParaRPr lang="en-US" altLang="zh-CN" sz="2000" b="1" dirty="0">
                  <a:latin typeface="+mn-ea"/>
                  <a:cs typeface="Times New Roman" panose="02020603050405020304" pitchFamily="18" charset="0"/>
                </a:endParaRPr>
              </a:p>
              <a:p>
                <a:pPr marL="457200" lvl="1" indent="0" algn="just">
                  <a:buNone/>
                </a:pPr>
                <a:endParaRPr lang="en-US" altLang="zh-CN" sz="2000" dirty="0">
                  <a:latin typeface="+mn-ea"/>
                  <a:cs typeface="Times New Roman" panose="02020603050405020304" pitchFamily="18" charset="0"/>
                </a:endParaRPr>
              </a:p>
              <a:p>
                <a:pPr marL="342000" lvl="1" indent="-342000">
                  <a:lnSpc>
                    <a:spcPct val="130000"/>
                  </a:lnSpc>
                  <a:spcBef>
                    <a:spcPts val="600"/>
                  </a:spcBef>
                  <a:spcAft>
                    <a:spcPts val="600"/>
                  </a:spcAft>
                  <a:buClr>
                    <a:schemeClr val="accent1"/>
                  </a:buClr>
                  <a:buFont typeface="Wingdings" panose="05000000000000000000" pitchFamily="2" charset="2"/>
                  <a:buChar char="n"/>
                </a:pPr>
                <a14:m>
                  <m:oMath xmlns:m="http://schemas.openxmlformats.org/officeDocument/2006/math">
                    <m:r>
                      <m:rPr>
                        <m:nor/>
                      </m:rPr>
                      <a:rPr lang="zh-CN" altLang="en-US" sz="2000" dirty="0" smtClean="0">
                        <a:latin typeface="+mj-lt"/>
                        <a:ea typeface="微软雅黑" panose="020B0503020204020204" pitchFamily="34" charset="-122"/>
                      </a:rPr>
                      <m:t>计算</m:t>
                    </m:r>
                  </m:oMath>
                </a14:m>
                <a:endParaRPr lang="en-US" altLang="zh-CN" sz="2000" dirty="0">
                  <a:latin typeface="+mj-lt"/>
                  <a:ea typeface="微软雅黑" panose="020B0503020204020204" pitchFamily="34" charset="-122"/>
                </a:endParaRPr>
              </a:p>
              <a:p>
                <a:pPr marL="0" lvl="1" indent="0">
                  <a:lnSpc>
                    <a:spcPct val="130000"/>
                  </a:lnSpc>
                  <a:spcBef>
                    <a:spcPts val="600"/>
                  </a:spcBef>
                  <a:spcAft>
                    <a:spcPts val="600"/>
                  </a:spcAft>
                  <a:buClr>
                    <a:schemeClr val="accent1"/>
                  </a:buClr>
                  <a:buNone/>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ea typeface="微软雅黑" panose="020B0503020204020204" pitchFamily="34" charset="-122"/>
                            </a:rPr>
                          </m:ctrlPr>
                        </m:sSubPr>
                        <m:e>
                          <m:r>
                            <a:rPr lang="en-US" altLang="zh-CN" sz="2000" b="1" i="1">
                              <a:latin typeface="Cambria Math" panose="02040503050406030204" pitchFamily="18" charset="0"/>
                              <a:ea typeface="微软雅黑" panose="020B0503020204020204" pitchFamily="34" charset="-122"/>
                            </a:rPr>
                            <m:t>𝑷</m:t>
                          </m:r>
                        </m:e>
                        <m:sub>
                          <m:r>
                            <a:rPr lang="en-US" altLang="zh-CN" sz="2000" b="1" i="1">
                              <a:latin typeface="Cambria Math" panose="02040503050406030204" pitchFamily="18" charset="0"/>
                              <a:ea typeface="微软雅黑" panose="020B0503020204020204" pitchFamily="34" charset="-122"/>
                            </a:rPr>
                            <m:t>𝒗𝒂𝒍𝒖𝒆</m:t>
                          </m:r>
                        </m:sub>
                      </m:sSub>
                      <m:r>
                        <a:rPr lang="en-US" altLang="zh-CN" sz="2000" b="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𝑷</m:t>
                      </m:r>
                      <m:d>
                        <m:dPr>
                          <m:ctrlPr>
                            <a:rPr lang="en-US" altLang="zh-CN" sz="2000" b="1" i="1">
                              <a:latin typeface="Cambria Math" panose="02040503050406030204" pitchFamily="18" charset="0"/>
                              <a:ea typeface="微软雅黑" panose="020B0503020204020204" pitchFamily="34" charset="-122"/>
                            </a:rPr>
                          </m:ctrlPr>
                        </m:dPr>
                        <m:e>
                          <m:sSub>
                            <m:sSubPr>
                              <m:ctrlPr>
                                <a:rPr lang="en-US" altLang="zh-CN" sz="2000" b="1" i="1">
                                  <a:latin typeface="Cambria Math" panose="02040503050406030204" pitchFamily="18" charset="0"/>
                                  <a:ea typeface="微软雅黑" panose="020B0503020204020204" pitchFamily="34" charset="-122"/>
                                </a:rPr>
                              </m:ctrlPr>
                            </m:sSubPr>
                            <m:e>
                              <m:r>
                                <a:rPr lang="en-US" altLang="zh-CN" sz="2000" b="1" i="1">
                                  <a:latin typeface="Cambria Math" panose="02040503050406030204" pitchFamily="18" charset="0"/>
                                  <a:ea typeface="微软雅黑" panose="020B0503020204020204" pitchFamily="34" charset="-122"/>
                                </a:rPr>
                                <m:t>𝑯</m:t>
                              </m:r>
                            </m:e>
                            <m:sub>
                              <m:r>
                                <a:rPr lang="en-US" altLang="zh-CN" sz="2000" b="1" i="1">
                                  <a:latin typeface="Cambria Math" panose="02040503050406030204" pitchFamily="18" charset="0"/>
                                  <a:ea typeface="微软雅黑" panose="020B0503020204020204" pitchFamily="34" charset="-122"/>
                                </a:rPr>
                                <m:t>𝟏</m:t>
                              </m:r>
                            </m:sub>
                          </m:sSub>
                        </m:e>
                        <m:e>
                          <m:sSub>
                            <m:sSubPr>
                              <m:ctrlPr>
                                <a:rPr lang="en-US" altLang="zh-CN" sz="2000" b="1" i="1">
                                  <a:latin typeface="Cambria Math" panose="02040503050406030204" pitchFamily="18" charset="0"/>
                                  <a:ea typeface="微软雅黑" panose="020B0503020204020204" pitchFamily="34" charset="-122"/>
                                </a:rPr>
                              </m:ctrlPr>
                            </m:sSubPr>
                            <m:e>
                              <m:r>
                                <a:rPr lang="en-US" altLang="zh-CN" sz="2000" b="1" i="1">
                                  <a:latin typeface="Cambria Math" panose="02040503050406030204" pitchFamily="18" charset="0"/>
                                  <a:ea typeface="微软雅黑" panose="020B0503020204020204" pitchFamily="34" charset="-122"/>
                                </a:rPr>
                                <m:t>𝑯</m:t>
                              </m:r>
                            </m:e>
                            <m:sub>
                              <m:r>
                                <a:rPr lang="en-US" altLang="zh-CN" sz="2000" b="1" i="1">
                                  <a:latin typeface="Cambria Math" panose="02040503050406030204" pitchFamily="18" charset="0"/>
                                  <a:ea typeface="微软雅黑" panose="020B0503020204020204" pitchFamily="34" charset="-122"/>
                                </a:rPr>
                                <m:t>𝟎</m:t>
                              </m:r>
                            </m:sub>
                          </m:sSub>
                        </m:e>
                      </m:d>
                      <m:r>
                        <a:rPr lang="en-US" altLang="zh-CN" sz="2000" b="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𝟏</m:t>
                      </m:r>
                      <m:r>
                        <a:rPr lang="en-US" altLang="zh-CN" sz="2000" b="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𝑷</m:t>
                      </m:r>
                      <m:d>
                        <m:dPr>
                          <m:ctrlPr>
                            <a:rPr lang="en-US" altLang="zh-CN" sz="2000" b="1" i="1">
                              <a:latin typeface="Cambria Math" panose="02040503050406030204" pitchFamily="18" charset="0"/>
                              <a:ea typeface="微软雅黑" panose="020B0503020204020204" pitchFamily="34" charset="-122"/>
                            </a:rPr>
                          </m:ctrlPr>
                        </m:dPr>
                        <m:e>
                          <m:sSub>
                            <m:sSubPr>
                              <m:ctrlPr>
                                <a:rPr lang="en-US" altLang="zh-CN" sz="2000" b="1" i="1">
                                  <a:latin typeface="Cambria Math" panose="02040503050406030204" pitchFamily="18" charset="0"/>
                                  <a:ea typeface="微软雅黑" panose="020B0503020204020204" pitchFamily="34" charset="-122"/>
                                </a:rPr>
                              </m:ctrlPr>
                            </m:sSubPr>
                            <m:e>
                              <m:r>
                                <a:rPr lang="en-US" altLang="zh-CN" sz="2000" b="1" i="1">
                                  <a:latin typeface="Cambria Math" panose="02040503050406030204" pitchFamily="18" charset="0"/>
                                  <a:ea typeface="微软雅黑" panose="020B0503020204020204" pitchFamily="34" charset="-122"/>
                                </a:rPr>
                                <m:t>𝑺</m:t>
                              </m:r>
                            </m:e>
                            <m:sub>
                              <m:r>
                                <a:rPr lang="en-US" altLang="zh-CN" sz="2000" b="1" i="1">
                                  <a:latin typeface="Cambria Math" panose="02040503050406030204" pitchFamily="18" charset="0"/>
                                  <a:ea typeface="微软雅黑" panose="020B0503020204020204" pitchFamily="34" charset="-122"/>
                                </a:rPr>
                                <m:t>𝒐𝒃𝒔</m:t>
                              </m:r>
                            </m:sub>
                          </m:sSub>
                          <m:r>
                            <a:rPr lang="en-US" altLang="zh-CN" sz="2000" b="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𝒛</m:t>
                          </m:r>
                        </m:e>
                      </m:d>
                      <m:r>
                        <a:rPr lang="en-US" altLang="zh-CN" sz="2000" b="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𝐞𝐫𝐟𝐜</m:t>
                      </m:r>
                      <m:r>
                        <a:rPr lang="en-US" altLang="zh-CN" sz="2000" b="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𝐳</m:t>
                      </m:r>
                      <m:r>
                        <a:rPr lang="en-US" altLang="zh-CN" sz="2000" b="1">
                          <a:latin typeface="Cambria Math" panose="02040503050406030204" pitchFamily="18" charset="0"/>
                          <a:ea typeface="微软雅黑" panose="020B0503020204020204" pitchFamily="34" charset="-122"/>
                        </a:rPr>
                        <m:t>)</m:t>
                      </m:r>
                    </m:oMath>
                  </m:oMathPara>
                </a14:m>
                <a:endParaRPr lang="en-US" altLang="zh-CN" sz="2000" b="1" dirty="0">
                  <a:latin typeface="+mj-lt"/>
                  <a:ea typeface="微软雅黑" panose="020B0503020204020204" pitchFamily="34" charset="-122"/>
                </a:endParaRPr>
              </a:p>
              <a:p>
                <a:pPr lvl="1" algn="just">
                  <a:lnSpc>
                    <a:spcPts val="3000"/>
                  </a:lnSpc>
                  <a:buFont typeface="Wingdings" panose="05000000000000000000" pitchFamily="2" charset="2"/>
                  <a:buChar char="n"/>
                </a:pPr>
                <a:endParaRPr lang="en-US" altLang="zh-CN" sz="2000" b="1" dirty="0">
                  <a:latin typeface="Times New Roman" panose="02020603050405020304" pitchFamily="18" charset="0"/>
                  <a:cs typeface="Times New Roman" panose="02020603050405020304" pitchFamily="18" charset="0"/>
                </a:endParaRPr>
              </a:p>
            </p:txBody>
          </p:sp>
        </mc:Choice>
        <mc:Fallback xmlns="">
          <p:sp>
            <p:nvSpPr>
              <p:cNvPr id="7" name="内容占位符 3"/>
              <p:cNvSpPr>
                <a:spLocks noGrp="1" noRot="1" noChangeAspect="1" noMove="1" noResize="1" noEditPoints="1" noAdjustHandles="1" noChangeArrowheads="1" noChangeShapeType="1" noTextEdit="1"/>
              </p:cNvSpPr>
              <p:nvPr>
                <p:ph idx="4294967295"/>
              </p:nvPr>
            </p:nvSpPr>
            <p:spPr>
              <a:xfrm>
                <a:off x="577849" y="980549"/>
                <a:ext cx="11058543" cy="5337175"/>
              </a:xfrm>
              <a:blipFill>
                <a:blip r:embed="rId2"/>
                <a:stretch>
                  <a:fillRect l="-496" b="-1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4590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fade">
                                      <p:cBhvr>
                                        <p:cTn id="23" dur="500"/>
                                        <p:tgtEl>
                                          <p:spTgt spid="7">
                                            <p:txEl>
                                              <p:pRg st="8" end="8"/>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9" end="9"/>
                                            </p:txEl>
                                          </p:spTgt>
                                        </p:tgtEl>
                                        <p:attrNameLst>
                                          <p:attrName>style.visibility</p:attrName>
                                        </p:attrNameLst>
                                      </p:cBhvr>
                                      <p:to>
                                        <p:strVal val="visible"/>
                                      </p:to>
                                    </p:set>
                                    <p:animEffect transition="in" filter="fade">
                                      <p:cBhvr>
                                        <p:cTn id="26"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8E35D-5394-4CBE-91BD-772A3A10DA02}"/>
              </a:ext>
            </a:extLst>
          </p:cNvPr>
          <p:cNvSpPr>
            <a:spLocks noGrp="1"/>
          </p:cNvSpPr>
          <p:nvPr>
            <p:ph type="title"/>
          </p:nvPr>
        </p:nvSpPr>
        <p:spPr>
          <a:xfrm>
            <a:off x="577850" y="249067"/>
            <a:ext cx="8643848" cy="480131"/>
          </a:xfrm>
        </p:spPr>
        <p:txBody>
          <a:bodyPr/>
          <a:lstStyle/>
          <a:p>
            <a:r>
              <a:rPr lang="zh-CN" altLang="en-US" dirty="0">
                <a:latin typeface="Times New Roman" panose="02020603050405020304" pitchFamily="18" charset="0"/>
                <a:cs typeface="Times New Roman" panose="02020603050405020304" pitchFamily="18" charset="0"/>
              </a:rPr>
              <a:t>单比特频数检测</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举例</a:t>
            </a:r>
            <a:endParaRPr lang="zh-CN" altLang="en-US" dirty="0"/>
          </a:p>
        </p:txBody>
      </p:sp>
      <mc:AlternateContent xmlns:mc="http://schemas.openxmlformats.org/markup-compatibility/2006" xmlns:a14="http://schemas.microsoft.com/office/drawing/2010/main">
        <mc:Choice Requires="a14">
          <p:sp>
            <p:nvSpPr>
              <p:cNvPr id="7" name="内容占位符 3"/>
              <p:cNvSpPr>
                <a:spLocks noGrp="1"/>
              </p:cNvSpPr>
              <p:nvPr>
                <p:ph idx="4294967295"/>
              </p:nvPr>
            </p:nvSpPr>
            <p:spPr>
              <a:xfrm>
                <a:off x="409073" y="998070"/>
                <a:ext cx="11728383" cy="5337175"/>
              </a:xfrm>
            </p:spPr>
            <p:txBody>
              <a:bodyPr/>
              <a:lstStyle/>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dirty="0">
                    <a:latin typeface="+mj-lt"/>
                    <a:ea typeface="微软雅黑" panose="020B0503020204020204" pitchFamily="34" charset="-122"/>
                  </a:rPr>
                  <a:t>待测序列</a:t>
                </a:r>
                <a:endParaRPr lang="en-US" altLang="zh-CN" sz="2000" dirty="0">
                  <a:latin typeface="+mj-lt"/>
                  <a:ea typeface="微软雅黑" panose="020B0503020204020204" pitchFamily="34" charset="-122"/>
                </a:endParaRPr>
              </a:p>
              <a:p>
                <a:pPr marL="457200" lvl="1" indent="0" algn="ctr">
                  <a:lnSpc>
                    <a:spcPts val="3000"/>
                  </a:lnSpc>
                  <a:buNone/>
                </a:pPr>
                <a14:m>
                  <m:oMathPara xmlns:m="http://schemas.openxmlformats.org/officeDocument/2006/math">
                    <m:oMathParaPr>
                      <m:jc m:val="centerGroup"/>
                    </m:oMathParaPr>
                    <m:oMath xmlns:m="http://schemas.openxmlformats.org/officeDocument/2006/math">
                      <m:d>
                        <m:dPr>
                          <m:begChr m:val="{"/>
                          <m:endChr m:val="}"/>
                          <m:ctrlPr>
                            <a:rPr lang="en-US" altLang="zh-CN" sz="2000" b="1" i="1">
                              <a:latin typeface="Cambria Math" panose="02040503050406030204" pitchFamily="18" charset="0"/>
                              <a:cs typeface="Times New Roman" panose="02020603050405020304" pitchFamily="18" charset="0"/>
                            </a:rPr>
                          </m:ctrlPr>
                        </m:dPr>
                        <m:e>
                          <m:sSub>
                            <m:sSubPr>
                              <m:ctrlPr>
                                <a:rPr lang="en-US" altLang="zh-CN" sz="2000" b="1" i="1">
                                  <a:latin typeface="Cambria Math" panose="02040503050406030204" pitchFamily="18" charset="0"/>
                                  <a:cs typeface="Times New Roman" panose="02020603050405020304" pitchFamily="18" charset="0"/>
                                </a:rPr>
                              </m:ctrlPr>
                            </m:sSubPr>
                            <m:e>
                              <m:r>
                                <a:rPr lang="zh-CN" altLang="en-US" sz="2000" b="1" i="1">
                                  <a:latin typeface="Cambria Math" panose="02040503050406030204" pitchFamily="18" charset="0"/>
                                  <a:cs typeface="Times New Roman" panose="02020603050405020304" pitchFamily="18" charset="0"/>
                                </a:rPr>
                                <m:t>𝜺</m:t>
                              </m:r>
                            </m:e>
                            <m:sub>
                              <m:r>
                                <a:rPr lang="en-US" altLang="zh-CN" sz="2000" b="1" i="1">
                                  <a:latin typeface="Cambria Math" panose="02040503050406030204" pitchFamily="18" charset="0"/>
                                  <a:cs typeface="Times New Roman" panose="02020603050405020304" pitchFamily="18" charset="0"/>
                                </a:rPr>
                                <m:t>𝒏</m:t>
                              </m:r>
                            </m:sub>
                          </m:sSub>
                        </m:e>
                      </m:d>
                      <m:r>
                        <a:rPr lang="en-US" altLang="zh-CN" sz="2000" b="1" i="1">
                          <a:latin typeface="Cambria Math" panose="02040503050406030204" pitchFamily="18" charset="0"/>
                          <a:cs typeface="Times New Roman" panose="02020603050405020304" pitchFamily="18" charset="0"/>
                        </a:rPr>
                        <m:t>=11001001000011111101101010100010001000010110100011</m:t>
                      </m:r>
                    </m:oMath>
                  </m:oMathPara>
                </a14:m>
                <a:endParaRPr lang="en-US" altLang="zh-CN" sz="2000" b="1" i="1" dirty="0">
                  <a:latin typeface="Cambria Math" panose="02040503050406030204" pitchFamily="18" charset="0"/>
                  <a:cs typeface="Times New Roman" panose="02020603050405020304" pitchFamily="18" charset="0"/>
                </a:endParaRPr>
              </a:p>
              <a:p>
                <a:pPr marL="457200" lvl="1" indent="0" algn="ctr">
                  <a:lnSpc>
                    <a:spcPts val="3000"/>
                  </a:lnSpc>
                  <a:buNone/>
                </a:pPr>
                <a:r>
                  <a:rPr lang="en-US" altLang="zh-CN" sz="2000" b="1" dirty="0">
                    <a:cs typeface="Times New Roman" panose="02020603050405020304" pitchFamily="18" charset="0"/>
                  </a:rPr>
                  <a:t> </a:t>
                </a:r>
                <a14:m>
                  <m:oMath xmlns:m="http://schemas.openxmlformats.org/officeDocument/2006/math">
                    <m:r>
                      <a:rPr lang="en-US" altLang="zh-CN" sz="2000" b="1" i="1" dirty="0">
                        <a:latin typeface="Cambria Math" panose="02040503050406030204" pitchFamily="18" charset="0"/>
                        <a:cs typeface="Times New Roman" panose="02020603050405020304" pitchFamily="18" charset="0"/>
                      </a:rPr>
                      <m:t>00001000110100110001001100011001100010100010111000</m:t>
                    </m:r>
                  </m:oMath>
                </a14:m>
                <a:endParaRPr lang="en-US" altLang="zh-CN" sz="2000" b="1" i="1" dirty="0">
                  <a:latin typeface="Cambria Math" panose="02040503050406030204" pitchFamily="18" charset="0"/>
                  <a:cs typeface="Times New Roman" panose="02020603050405020304" pitchFamily="18" charset="0"/>
                </a:endParaRPr>
              </a:p>
              <a:p>
                <a:pPr marL="457200" lvl="1" indent="0" algn="ctr">
                  <a:lnSpc>
                    <a:spcPts val="3000"/>
                  </a:lnSpc>
                  <a:buNone/>
                </a:pPr>
                <a:endParaRPr lang="en-US" altLang="zh-CN" sz="2000" b="1" i="1" dirty="0">
                  <a:latin typeface="Cambria Math" panose="02040503050406030204" pitchFamily="18" charset="0"/>
                  <a:cs typeface="Times New Roman" panose="02020603050405020304" pitchFamily="18" charset="0"/>
                </a:endParaRPr>
              </a:p>
              <a:p>
                <a:pPr marL="342900" lvl="1" indent="-342900" algn="just">
                  <a:lnSpc>
                    <a:spcPct val="130000"/>
                  </a:lnSpc>
                  <a:spcBef>
                    <a:spcPts val="600"/>
                  </a:spcBef>
                  <a:spcAft>
                    <a:spcPts val="600"/>
                  </a:spcAft>
                  <a:buClr>
                    <a:schemeClr val="accent1"/>
                  </a:buClr>
                  <a:buFont typeface="Wingdings" panose="05000000000000000000" pitchFamily="2" charset="2"/>
                  <a:buChar char="n"/>
                </a:pPr>
                <a:r>
                  <a:rPr lang="zh-CN" altLang="en-US" sz="2000" dirty="0">
                    <a:latin typeface="+mj-lt"/>
                    <a:ea typeface="微软雅黑" panose="020B0503020204020204" pitchFamily="34" charset="-122"/>
                  </a:rPr>
                  <a:t>计算统计量</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a:latin typeface="Cambria Math" panose="02040503050406030204" pitchFamily="18" charset="0"/>
                            <a:ea typeface="微软雅黑" panose="020B0503020204020204" pitchFamily="34" charset="-122"/>
                          </a:rPr>
                          <m:t>𝑺</m:t>
                        </m:r>
                      </m:e>
                      <m:sub>
                        <m:r>
                          <a:rPr lang="en-US" altLang="zh-CN" sz="2000">
                            <a:latin typeface="Cambria Math" panose="02040503050406030204" pitchFamily="18" charset="0"/>
                            <a:ea typeface="微软雅黑" panose="020B0503020204020204" pitchFamily="34" charset="-122"/>
                          </a:rPr>
                          <m:t>𝒏</m:t>
                        </m:r>
                      </m:sub>
                    </m:sSub>
                  </m:oMath>
                </a14:m>
                <a:r>
                  <a:rPr lang="zh-CN" altLang="en-US" sz="2000" dirty="0">
                    <a:latin typeface="+mj-lt"/>
                    <a:ea typeface="微软雅黑" panose="020B0503020204020204" pitchFamily="34" charset="-122"/>
                  </a:rPr>
                  <a:t>，</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a:latin typeface="Cambria Math" panose="02040503050406030204" pitchFamily="18" charset="0"/>
                            <a:ea typeface="微软雅黑" panose="020B0503020204020204" pitchFamily="34" charset="-122"/>
                          </a:rPr>
                          <m:t>𝑺</m:t>
                        </m:r>
                      </m:e>
                      <m:sub>
                        <m:r>
                          <a:rPr lang="en-US" altLang="zh-CN" sz="2000">
                            <a:latin typeface="Cambria Math" panose="02040503050406030204" pitchFamily="18" charset="0"/>
                            <a:ea typeface="微软雅黑" panose="020B0503020204020204" pitchFamily="34" charset="-122"/>
                          </a:rPr>
                          <m:t>𝒐𝒃𝒔</m:t>
                        </m:r>
                      </m:sub>
                    </m:sSub>
                  </m:oMath>
                </a14:m>
                <a:endParaRPr lang="en-US" altLang="zh-CN" sz="2000" dirty="0">
                  <a:latin typeface="+mj-lt"/>
                  <a:ea typeface="微软雅黑" panose="020B0503020204020204" pitchFamily="34" charset="-122"/>
                </a:endParaRPr>
              </a:p>
              <a:p>
                <a:pPr marL="0" lvl="1" indent="0" algn="ctr">
                  <a:lnSpc>
                    <a:spcPct val="130000"/>
                  </a:lnSpc>
                  <a:spcBef>
                    <a:spcPts val="600"/>
                  </a:spcBef>
                  <a:spcAft>
                    <a:spcPts val="600"/>
                  </a:spcAft>
                  <a:buClr>
                    <a:schemeClr val="accent1"/>
                  </a:buClr>
                  <a:buNone/>
                </a:pP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𝑆</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16</a:t>
                </a:r>
                <a:r>
                  <a:rPr lang="zh-CN" altLang="en-US" sz="2000" dirty="0">
                    <a:latin typeface="Cambria Math" panose="02040503050406030204" pitchFamily="18" charset="0"/>
                    <a:cs typeface="Times New Roman" panose="02020603050405020304" pitchFamily="18" charset="0"/>
                  </a:rPr>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𝑆</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𝑜𝑏𝑠</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ea typeface="Cambria Math" panose="02040503050406030204" pitchFamily="18" charset="0"/>
                            <a:cs typeface="Times New Roman" panose="02020603050405020304" pitchFamily="18" charset="0"/>
                          </a:rPr>
                          <m:t>|−16|</m:t>
                        </m:r>
                      </m:num>
                      <m:den>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100</m:t>
                            </m:r>
                          </m:e>
                        </m:rad>
                      </m:den>
                    </m:f>
                    <m:r>
                      <a:rPr lang="en-US" altLang="zh-CN" sz="2000" i="1">
                        <a:latin typeface="Cambria Math" panose="02040503050406030204" pitchFamily="18" charset="0"/>
                        <a:ea typeface="Cambria Math" panose="02040503050406030204" pitchFamily="18" charset="0"/>
                        <a:cs typeface="Times New Roman" panose="02020603050405020304" pitchFamily="18" charset="0"/>
                      </a:rPr>
                      <m:t>=1.6</m:t>
                    </m:r>
                  </m:oMath>
                </a14:m>
                <a:endParaRPr lang="en-US" altLang="zh-CN" sz="2000" dirty="0">
                  <a:latin typeface="+mn-ea"/>
                  <a:cs typeface="Times New Roman" panose="02020603050405020304" pitchFamily="18" charset="0"/>
                </a:endParaRPr>
              </a:p>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dirty="0">
                    <a:latin typeface="+mj-lt"/>
                    <a:ea typeface="微软雅黑" panose="020B0503020204020204" pitchFamily="34" charset="-122"/>
                  </a:rPr>
                  <a:t>计算</a:t>
                </a:r>
                <a:endParaRPr lang="en-US" altLang="zh-CN" sz="2000" dirty="0">
                  <a:latin typeface="+mj-lt"/>
                  <a:ea typeface="微软雅黑" panose="020B0503020204020204" pitchFamily="34" charset="-122"/>
                </a:endParaRPr>
              </a:p>
              <a:p>
                <a:pPr marL="0" lvl="1" indent="0">
                  <a:lnSpc>
                    <a:spcPct val="130000"/>
                  </a:lnSpc>
                  <a:spcBef>
                    <a:spcPts val="600"/>
                  </a:spcBef>
                  <a:spcAft>
                    <a:spcPts val="600"/>
                  </a:spcAft>
                  <a:buClr>
                    <a:schemeClr val="accent1"/>
                  </a:buClr>
                  <a:buNone/>
                </a:pPr>
                <a14:m>
                  <m:oMathPara xmlns:m="http://schemas.openxmlformats.org/officeDocument/2006/math">
                    <m:oMathParaPr>
                      <m:jc m:val="center"/>
                    </m:oMathParaPr>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𝑣𝑎𝑙𝑢𝑒</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erfc</m:t>
                      </m:r>
                      <m:d>
                        <m:d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1.6</m:t>
                          </m:r>
                        </m:e>
                      </m:d>
                      <m:r>
                        <a:rPr lang="en-US" altLang="zh-CN" sz="2000" i="1">
                          <a:latin typeface="Cambria Math" panose="02040503050406030204" pitchFamily="18" charset="0"/>
                          <a:ea typeface="Cambria Math" panose="02040503050406030204" pitchFamily="18" charset="0"/>
                          <a:cs typeface="Times New Roman" panose="02020603050405020304" pitchFamily="18" charset="0"/>
                        </a:rPr>
                        <m:t>=0.109599</m:t>
                      </m:r>
                    </m:oMath>
                  </m:oMathPara>
                </a14:m>
                <a:endParaRPr lang="en-US" altLang="zh-CN" sz="2000" i="1" dirty="0">
                  <a:latin typeface="Cambria Math" panose="02040503050406030204" pitchFamily="18" charset="0"/>
                  <a:ea typeface="Cambria Math" panose="02040503050406030204" pitchFamily="18" charset="0"/>
                  <a:cs typeface="Times New Roman" panose="02020603050405020304" pitchFamily="18" charset="0"/>
                </a:endParaRPr>
              </a:p>
              <a:p>
                <a:pPr lvl="1" algn="just">
                  <a:buFont typeface="Arial" panose="020B0604020202020204" pitchFamily="34" charset="0"/>
                  <a:buChar char="•"/>
                </a:pPr>
                <a:endParaRPr lang="en-US" altLang="zh-CN" sz="2000" dirty="0">
                  <a:latin typeface="+mn-ea"/>
                  <a:cs typeface="Times New Roman" panose="02020603050405020304" pitchFamily="18" charset="0"/>
                </a:endParaRPr>
              </a:p>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dirty="0">
                    <a:latin typeface="+mj-lt"/>
                    <a:ea typeface="微软雅黑" panose="020B0503020204020204" pitchFamily="34" charset="-122"/>
                  </a:rPr>
                  <a:t>因为</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𝑣𝑎𝑙𝑢𝑒</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=0.109599≥</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𝛼</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0.01</a:t>
                </a:r>
                <a:r>
                  <a:rPr lang="zh-CN" altLang="en-US" sz="2000" dirty="0">
                    <a:latin typeface="+mj-lt"/>
                    <a:ea typeface="微软雅黑" panose="020B0503020204020204" pitchFamily="34" charset="-122"/>
                  </a:rPr>
                  <a:t>，因此接受</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a:latin typeface="Cambria Math" panose="02040503050406030204" pitchFamily="18" charset="0"/>
                            <a:ea typeface="微软雅黑" panose="020B0503020204020204" pitchFamily="34" charset="-122"/>
                          </a:rPr>
                          <m:t>𝐻</m:t>
                        </m:r>
                      </m:e>
                      <m:sub>
                        <m:r>
                          <a:rPr lang="en-US" altLang="zh-CN" sz="2000">
                            <a:latin typeface="Cambria Math" panose="02040503050406030204" pitchFamily="18" charset="0"/>
                            <a:ea typeface="微软雅黑" panose="020B0503020204020204" pitchFamily="34" charset="-122"/>
                          </a:rPr>
                          <m:t>0</m:t>
                        </m:r>
                      </m:sub>
                    </m:sSub>
                  </m:oMath>
                </a14:m>
                <a:r>
                  <a:rPr lang="zh-CN" altLang="en-US" sz="2000" dirty="0">
                    <a:latin typeface="+mj-lt"/>
                    <a:ea typeface="微软雅黑" panose="020B0503020204020204" pitchFamily="34" charset="-122"/>
                  </a:rPr>
                  <a:t>，认为待测序列是随机的。</a:t>
                </a:r>
                <a:endParaRPr lang="en-US" altLang="zh-CN" sz="2000" dirty="0">
                  <a:latin typeface="+mj-lt"/>
                  <a:ea typeface="微软雅黑" panose="020B0503020204020204" pitchFamily="34" charset="-122"/>
                </a:endParaRPr>
              </a:p>
              <a:p>
                <a:pPr marL="457200" lvl="1" indent="0" algn="just">
                  <a:buNone/>
                </a:pPr>
                <a:endParaRPr lang="en-US" altLang="zh-CN" sz="2000" dirty="0">
                  <a:latin typeface="+mn-ea"/>
                  <a:cs typeface="Times New Roman" panose="02020603050405020304" pitchFamily="18" charset="0"/>
                </a:endParaRPr>
              </a:p>
              <a:p>
                <a:pPr marL="0" lvl="1" indent="0">
                  <a:lnSpc>
                    <a:spcPts val="3000"/>
                  </a:lnSpc>
                  <a:buNone/>
                </a:pPr>
                <a:endParaRPr lang="en-US" altLang="zh-CN" sz="2000" dirty="0">
                  <a:latin typeface="+mn-ea"/>
                  <a:cs typeface="Times New Roman" panose="02020603050405020304" pitchFamily="18" charset="0"/>
                </a:endParaRPr>
              </a:p>
            </p:txBody>
          </p:sp>
        </mc:Choice>
        <mc:Fallback xmlns="">
          <p:sp>
            <p:nvSpPr>
              <p:cNvPr id="7" name="内容占位符 3"/>
              <p:cNvSpPr>
                <a:spLocks noGrp="1" noRot="1" noChangeAspect="1" noMove="1" noResize="1" noEditPoints="1" noAdjustHandles="1" noChangeArrowheads="1" noChangeShapeType="1" noTextEdit="1"/>
              </p:cNvSpPr>
              <p:nvPr>
                <p:ph idx="4294967295"/>
              </p:nvPr>
            </p:nvSpPr>
            <p:spPr>
              <a:xfrm>
                <a:off x="409073" y="998070"/>
                <a:ext cx="11728383" cy="5337175"/>
              </a:xfrm>
              <a:blipFill>
                <a:blip r:embed="rId2"/>
                <a:stretch>
                  <a:fillRect l="-4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79592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fade">
                                      <p:cBhvr>
                                        <p:cTn id="10" dur="500"/>
                                        <p:tgtEl>
                                          <p:spTgt spid="7">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fade">
                                      <p:cBhvr>
                                        <p:cTn id="18" dur="500"/>
                                        <p:tgtEl>
                                          <p:spTgt spid="7">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animEffect transition="in" filter="fade">
                                      <p:cBhvr>
                                        <p:cTn id="23"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85E95EC-3236-4260-92F8-58E48FE15B29}"/>
              </a:ext>
            </a:extLst>
          </p:cNvPr>
          <p:cNvSpPr>
            <a:spLocks noGrp="1"/>
          </p:cNvSpPr>
          <p:nvPr>
            <p:ph type="title"/>
          </p:nvPr>
        </p:nvSpPr>
        <p:spPr/>
        <p:txBody>
          <a:bodyPr/>
          <a:lstStyle/>
          <a:p>
            <a:r>
              <a:rPr lang="zh-CN" altLang="en-US" dirty="0"/>
              <a:t>事件背景</a:t>
            </a:r>
          </a:p>
        </p:txBody>
      </p:sp>
      <p:sp>
        <p:nvSpPr>
          <p:cNvPr id="2" name="内容占位符 1">
            <a:extLst>
              <a:ext uri="{FF2B5EF4-FFF2-40B4-BE49-F238E27FC236}">
                <a16:creationId xmlns:a16="http://schemas.microsoft.com/office/drawing/2014/main" id="{958B1E4D-7418-4DC5-8250-21729E76E219}"/>
              </a:ext>
            </a:extLst>
          </p:cNvPr>
          <p:cNvSpPr>
            <a:spLocks noGrp="1"/>
          </p:cNvSpPr>
          <p:nvPr>
            <p:ph idx="4294967295"/>
          </p:nvPr>
        </p:nvSpPr>
        <p:spPr>
          <a:xfrm>
            <a:off x="3248527" y="1709310"/>
            <a:ext cx="8070784" cy="4061035"/>
          </a:xfrm>
        </p:spPr>
        <p:txBody>
          <a:bodyPr/>
          <a:lstStyle/>
          <a:p>
            <a:pPr marL="284400" lvl="1" indent="-284400">
              <a:lnSpc>
                <a:spcPct val="150000"/>
              </a:lnSpc>
              <a:spcBef>
                <a:spcPts val="0"/>
              </a:spcBef>
              <a:buFont typeface="Wingdings" panose="05000000000000000000" pitchFamily="2" charset="2"/>
              <a:buChar char="Ø"/>
            </a:pPr>
            <a:r>
              <a:rPr lang="zh-CN" altLang="en-US" sz="1800" b="1" dirty="0">
                <a:solidFill>
                  <a:schemeClr val="accent4">
                    <a:lumMod val="60000"/>
                    <a:lumOff val="40000"/>
                  </a:schemeClr>
                </a:solidFill>
                <a:latin typeface="Century Gothic" panose="020B0502020202020204" pitchFamily="34" charset="0"/>
              </a:rPr>
              <a:t>台湾省</a:t>
            </a:r>
            <a:r>
              <a:rPr lang="zh-CN" altLang="en-US" sz="1800" dirty="0">
                <a:latin typeface="Century Gothic" panose="020B0502020202020204" pitchFamily="34" charset="0"/>
              </a:rPr>
              <a:t>公民数字证书（</a:t>
            </a:r>
            <a:r>
              <a:rPr lang="en-US" altLang="zh-CN" sz="1800" dirty="0">
                <a:latin typeface="Century Gothic" panose="020B0502020202020204" pitchFamily="34" charset="0"/>
              </a:rPr>
              <a:t>CDC</a:t>
            </a:r>
            <a:r>
              <a:rPr lang="zh-CN" altLang="en-US" sz="1800" dirty="0">
                <a:latin typeface="Century Gothic" panose="020B0502020202020204" pitchFamily="34" charset="0"/>
              </a:rPr>
              <a:t>）是台湾省居民、政府和越来越多的私营企业通过互联网开展业务时的标准认证手段</a:t>
            </a:r>
            <a:endParaRPr lang="en-US" altLang="zh-CN" sz="1800" dirty="0">
              <a:latin typeface="Century Gothic" panose="020B0502020202020204" pitchFamily="34" charset="0"/>
            </a:endParaRPr>
          </a:p>
          <a:p>
            <a:pPr marL="284400" lvl="1"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自</a:t>
            </a:r>
            <a:r>
              <a:rPr lang="en-US" altLang="zh-CN" sz="1800" dirty="0">
                <a:latin typeface="Century Gothic" panose="020B0502020202020204" pitchFamily="34" charset="0"/>
              </a:rPr>
              <a:t>2003</a:t>
            </a:r>
            <a:r>
              <a:rPr lang="zh-CN" altLang="en-US" sz="1800" dirty="0">
                <a:latin typeface="Century Gothic" panose="020B0502020202020204" pitchFamily="34" charset="0"/>
              </a:rPr>
              <a:t>年该项目启动至</a:t>
            </a:r>
            <a:r>
              <a:rPr lang="en-US" altLang="zh-CN" sz="1800" dirty="0">
                <a:latin typeface="Century Gothic" panose="020B0502020202020204" pitchFamily="34" charset="0"/>
              </a:rPr>
              <a:t>2013</a:t>
            </a:r>
            <a:r>
              <a:rPr lang="zh-CN" altLang="en-US" sz="1800" dirty="0">
                <a:latin typeface="Century Gothic" panose="020B0502020202020204" pitchFamily="34" charset="0"/>
              </a:rPr>
              <a:t>年发行了</a:t>
            </a:r>
            <a:r>
              <a:rPr lang="en-US" altLang="zh-CN" sz="1800" dirty="0">
                <a:solidFill>
                  <a:schemeClr val="accent4">
                    <a:lumMod val="60000"/>
                    <a:lumOff val="40000"/>
                  </a:schemeClr>
                </a:solidFill>
                <a:latin typeface="Century Gothic" panose="020B0502020202020204" pitchFamily="34" charset="0"/>
              </a:rPr>
              <a:t>350</a:t>
            </a:r>
            <a:r>
              <a:rPr lang="zh-CN" altLang="en-US" sz="1800" dirty="0">
                <a:solidFill>
                  <a:schemeClr val="accent4">
                    <a:lumMod val="60000"/>
                    <a:lumOff val="40000"/>
                  </a:schemeClr>
                </a:solidFill>
                <a:latin typeface="Century Gothic" panose="020B0502020202020204" pitchFamily="34" charset="0"/>
              </a:rPr>
              <a:t>多万</a:t>
            </a:r>
            <a:r>
              <a:rPr lang="zh-CN" altLang="en-US" sz="1800" dirty="0">
                <a:latin typeface="Century Gothic" panose="020B0502020202020204" pitchFamily="34" charset="0"/>
              </a:rPr>
              <a:t>个</a:t>
            </a:r>
            <a:r>
              <a:rPr lang="en-US" altLang="zh-CN" sz="1800" dirty="0">
                <a:latin typeface="Century Gothic" panose="020B0502020202020204" pitchFamily="34" charset="0"/>
              </a:rPr>
              <a:t>CDC</a:t>
            </a:r>
            <a:r>
              <a:rPr lang="zh-CN" altLang="en-US" sz="1800" dirty="0">
                <a:latin typeface="Century Gothic" panose="020B0502020202020204" pitchFamily="34" charset="0"/>
              </a:rPr>
              <a:t>，提供了公钥证书和属性证书服务</a:t>
            </a:r>
            <a:endParaRPr lang="en-US" altLang="zh-CN" sz="1800" dirty="0">
              <a:latin typeface="Century Gothic" panose="020B0502020202020204" pitchFamily="34" charset="0"/>
            </a:endParaRPr>
          </a:p>
          <a:p>
            <a:pPr marL="284400" lvl="1"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这些</a:t>
            </a:r>
            <a:r>
              <a:rPr lang="zh-CN" altLang="en-US" sz="1800" dirty="0">
                <a:solidFill>
                  <a:schemeClr val="accent4">
                    <a:lumMod val="60000"/>
                    <a:lumOff val="40000"/>
                  </a:schemeClr>
                </a:solidFill>
                <a:latin typeface="Century Gothic" panose="020B0502020202020204" pitchFamily="34" charset="0"/>
              </a:rPr>
              <a:t>数字证书</a:t>
            </a:r>
            <a:r>
              <a:rPr lang="zh-CN" altLang="en-US" sz="1800" dirty="0">
                <a:latin typeface="Century Gothic" panose="020B0502020202020204" pitchFamily="34" charset="0"/>
              </a:rPr>
              <a:t>是台湾政府计划从</a:t>
            </a:r>
            <a:r>
              <a:rPr lang="zh-CN" altLang="en-US" sz="1800" dirty="0">
                <a:solidFill>
                  <a:schemeClr val="accent4">
                    <a:lumMod val="60000"/>
                    <a:lumOff val="40000"/>
                  </a:schemeClr>
                </a:solidFill>
                <a:latin typeface="Century Gothic" panose="020B0502020202020204" pitchFamily="34" charset="0"/>
              </a:rPr>
              <a:t>纸质证书</a:t>
            </a:r>
            <a:r>
              <a:rPr lang="zh-CN" altLang="en-US" sz="1800" dirty="0">
                <a:latin typeface="Century Gothic" panose="020B0502020202020204" pitchFamily="34" charset="0"/>
              </a:rPr>
              <a:t>迁移到</a:t>
            </a:r>
            <a:r>
              <a:rPr lang="zh-CN" altLang="en-US" sz="1800" dirty="0">
                <a:solidFill>
                  <a:schemeClr val="accent4">
                    <a:lumMod val="60000"/>
                    <a:lumOff val="40000"/>
                  </a:schemeClr>
                </a:solidFill>
                <a:latin typeface="Century Gothic" panose="020B0502020202020204" pitchFamily="34" charset="0"/>
              </a:rPr>
              <a:t>电子证书</a:t>
            </a:r>
            <a:r>
              <a:rPr lang="zh-CN" altLang="en-US" sz="1800" dirty="0">
                <a:latin typeface="Century Gothic" panose="020B0502020202020204" pitchFamily="34" charset="0"/>
              </a:rPr>
              <a:t>的</a:t>
            </a:r>
            <a:r>
              <a:rPr lang="zh-CN" altLang="en-US" sz="1800" dirty="0">
                <a:solidFill>
                  <a:schemeClr val="accent4">
                    <a:lumMod val="60000"/>
                    <a:lumOff val="40000"/>
                  </a:schemeClr>
                </a:solidFill>
                <a:latin typeface="Century Gothic" panose="020B0502020202020204" pitchFamily="34" charset="0"/>
              </a:rPr>
              <a:t>基础</a:t>
            </a:r>
            <a:r>
              <a:rPr lang="zh-CN" altLang="en-US" sz="1800" dirty="0">
                <a:latin typeface="Century Gothic" panose="020B0502020202020204" pitchFamily="34" charset="0"/>
              </a:rPr>
              <a:t>，用于一系列应用，包括</a:t>
            </a:r>
            <a:r>
              <a:rPr lang="zh-CN" altLang="en-US" sz="1800" dirty="0">
                <a:solidFill>
                  <a:schemeClr val="accent4">
                    <a:lumMod val="60000"/>
                    <a:lumOff val="40000"/>
                  </a:schemeClr>
                </a:solidFill>
                <a:latin typeface="Century Gothic" panose="020B0502020202020204" pitchFamily="34" charset="0"/>
              </a:rPr>
              <a:t>身份证件</a:t>
            </a:r>
            <a:r>
              <a:rPr lang="zh-CN" altLang="en-US" sz="1800" dirty="0">
                <a:latin typeface="Century Gothic" panose="020B0502020202020204" pitchFamily="34" charset="0"/>
              </a:rPr>
              <a:t>、</a:t>
            </a:r>
            <a:r>
              <a:rPr lang="zh-CN" altLang="en-US" sz="1800" dirty="0">
                <a:solidFill>
                  <a:schemeClr val="accent4">
                    <a:lumMod val="60000"/>
                    <a:lumOff val="40000"/>
                  </a:schemeClr>
                </a:solidFill>
                <a:latin typeface="Century Gothic" panose="020B0502020202020204" pitchFamily="34" charset="0"/>
              </a:rPr>
              <a:t>驾驶执照</a:t>
            </a:r>
            <a:r>
              <a:rPr lang="zh-CN" altLang="en-US" sz="1800" dirty="0">
                <a:latin typeface="Century Gothic" panose="020B0502020202020204" pitchFamily="34" charset="0"/>
              </a:rPr>
              <a:t>和各种</a:t>
            </a:r>
            <a:r>
              <a:rPr lang="zh-CN" altLang="en-US" sz="1800" dirty="0">
                <a:solidFill>
                  <a:schemeClr val="accent4">
                    <a:lumMod val="60000"/>
                    <a:lumOff val="40000"/>
                  </a:schemeClr>
                </a:solidFill>
                <a:latin typeface="Century Gothic" panose="020B0502020202020204" pitchFamily="34" charset="0"/>
              </a:rPr>
              <a:t>专业技术人员执照</a:t>
            </a:r>
            <a:endParaRPr lang="en-US" altLang="zh-CN" sz="1800" dirty="0">
              <a:latin typeface="Century Gothic" panose="020B0502020202020204" pitchFamily="34" charset="0"/>
            </a:endParaRPr>
          </a:p>
          <a:p>
            <a:pPr marL="284400" lvl="1"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台湾人可以在重要的</a:t>
            </a:r>
            <a:r>
              <a:rPr lang="zh-CN" altLang="en-US" sz="1800" dirty="0">
                <a:solidFill>
                  <a:schemeClr val="accent4">
                    <a:lumMod val="60000"/>
                    <a:lumOff val="40000"/>
                  </a:schemeClr>
                </a:solidFill>
                <a:latin typeface="Century Gothic" panose="020B0502020202020204" pitchFamily="34" charset="0"/>
              </a:rPr>
              <a:t>政府申请</a:t>
            </a:r>
            <a:r>
              <a:rPr lang="zh-CN" altLang="en-US" sz="1800" dirty="0">
                <a:latin typeface="Century Gothic" panose="020B0502020202020204" pitchFamily="34" charset="0"/>
              </a:rPr>
              <a:t>中使用</a:t>
            </a:r>
            <a:r>
              <a:rPr lang="en-US" altLang="zh-CN" sz="1800" dirty="0">
                <a:latin typeface="Century Gothic" panose="020B0502020202020204" pitchFamily="34" charset="0"/>
              </a:rPr>
              <a:t>CDC</a:t>
            </a:r>
            <a:r>
              <a:rPr lang="zh-CN" altLang="en-US" sz="1800" dirty="0">
                <a:latin typeface="Century Gothic" panose="020B0502020202020204" pitchFamily="34" charset="0"/>
              </a:rPr>
              <a:t>在</a:t>
            </a:r>
            <a:r>
              <a:rPr lang="zh-CN" altLang="en-US" sz="1800" dirty="0">
                <a:solidFill>
                  <a:schemeClr val="accent4">
                    <a:lumMod val="60000"/>
                    <a:lumOff val="40000"/>
                  </a:schemeClr>
                </a:solidFill>
                <a:latin typeface="Century Gothic" panose="020B0502020202020204" pitchFamily="34" charset="0"/>
              </a:rPr>
              <a:t>互联网上验证</a:t>
            </a:r>
            <a:r>
              <a:rPr lang="zh-CN" altLang="en-US" sz="1800" dirty="0">
                <a:latin typeface="Century Gothic" panose="020B0502020202020204" pitchFamily="34" charset="0"/>
              </a:rPr>
              <a:t>自己的身份，例如，</a:t>
            </a:r>
            <a:r>
              <a:rPr lang="zh-CN" altLang="en-US" sz="1800" dirty="0">
                <a:solidFill>
                  <a:schemeClr val="accent4">
                    <a:lumMod val="60000"/>
                    <a:lumOff val="40000"/>
                  </a:schemeClr>
                </a:solidFill>
                <a:latin typeface="Century Gothic" panose="020B0502020202020204" pitchFamily="34" charset="0"/>
              </a:rPr>
              <a:t>申报个人所得税、更新汽车登记</a:t>
            </a:r>
            <a:r>
              <a:rPr lang="zh-CN" altLang="en-US" sz="1800" dirty="0">
                <a:latin typeface="Century Gothic" panose="020B0502020202020204" pitchFamily="34" charset="0"/>
              </a:rPr>
              <a:t>，以及与政府机构进行交易，如财产登记、国家劳动保险、公共安全和移民</a:t>
            </a:r>
          </a:p>
        </p:txBody>
      </p:sp>
      <p:pic>
        <p:nvPicPr>
          <p:cNvPr id="2052" name="Picture 4" descr="小黄人：举个例子表情包">
            <a:extLst>
              <a:ext uri="{FF2B5EF4-FFF2-40B4-BE49-F238E27FC236}">
                <a16:creationId xmlns:a16="http://schemas.microsoft.com/office/drawing/2014/main" id="{C80E194E-6761-4171-9214-BFF3F982F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26" y="1107706"/>
            <a:ext cx="2147437" cy="214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61612"/>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4B7B1-7F9E-4902-83D5-51B26856F7F9}"/>
              </a:ext>
            </a:extLst>
          </p:cNvPr>
          <p:cNvSpPr>
            <a:spLocks noGrp="1"/>
          </p:cNvSpPr>
          <p:nvPr>
            <p:ph type="title"/>
          </p:nvPr>
        </p:nvSpPr>
        <p:spPr/>
        <p:txBody>
          <a:bodyPr/>
          <a:lstStyle/>
          <a:p>
            <a:r>
              <a:rPr lang="zh-CN" altLang="en-US" dirty="0"/>
              <a:t>常用的统计测试包</a:t>
            </a:r>
          </a:p>
        </p:txBody>
      </p:sp>
      <p:sp>
        <p:nvSpPr>
          <p:cNvPr id="5" name="文本框 4">
            <a:extLst>
              <a:ext uri="{FF2B5EF4-FFF2-40B4-BE49-F238E27FC236}">
                <a16:creationId xmlns:a16="http://schemas.microsoft.com/office/drawing/2014/main" id="{DFB26DF6-0018-4022-AA1D-8F6D2E3FF760}"/>
              </a:ext>
            </a:extLst>
          </p:cNvPr>
          <p:cNvSpPr txBox="1"/>
          <p:nvPr/>
        </p:nvSpPr>
        <p:spPr>
          <a:xfrm>
            <a:off x="527023" y="894791"/>
            <a:ext cx="11118877" cy="5728748"/>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FIPS 140-2</a:t>
            </a:r>
            <a:endParaRPr lang="en-US" altLang="zh-CN" sz="2000" b="1" dirty="0">
              <a:solidFill>
                <a:schemeClr val="accent4">
                  <a:lumMod val="60000"/>
                  <a:lumOff val="40000"/>
                </a:schemeClr>
              </a:solidFill>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en-US" altLang="zh-CN" dirty="0">
                <a:solidFill>
                  <a:prstClr val="black"/>
                </a:solidFill>
                <a:latin typeface="Times New Roman" panose="02020603050405020304" pitchFamily="18" charset="0"/>
              </a:rPr>
              <a:t>2001</a:t>
            </a:r>
            <a:r>
              <a:rPr lang="zh-CN" altLang="en-US" dirty="0">
                <a:solidFill>
                  <a:prstClr val="black"/>
                </a:solidFill>
                <a:latin typeface="Times New Roman" panose="02020603050405020304" pitchFamily="18" charset="0"/>
              </a:rPr>
              <a:t>年</a:t>
            </a:r>
            <a:r>
              <a:rPr lang="en-US" altLang="zh-CN" dirty="0">
                <a:solidFill>
                  <a:prstClr val="black"/>
                </a:solidFill>
                <a:latin typeface="Times New Roman" panose="02020603050405020304" pitchFamily="18" charset="0"/>
              </a:rPr>
              <a:t>5</a:t>
            </a:r>
            <a:r>
              <a:rPr lang="zh-CN" altLang="en-US" dirty="0">
                <a:solidFill>
                  <a:prstClr val="black"/>
                </a:solidFill>
                <a:latin typeface="Times New Roman" panose="02020603050405020304" pitchFamily="18" charset="0"/>
              </a:rPr>
              <a:t>月发布，</a:t>
            </a:r>
            <a:r>
              <a:rPr lang="zh-CN" altLang="en-US" dirty="0">
                <a:solidFill>
                  <a:schemeClr val="accent4">
                    <a:lumMod val="60000"/>
                    <a:lumOff val="40000"/>
                  </a:schemeClr>
                </a:solidFill>
                <a:latin typeface="Times New Roman" panose="02020603050405020304" pitchFamily="18" charset="0"/>
              </a:rPr>
              <a:t>基础性</a:t>
            </a:r>
            <a:r>
              <a:rPr lang="zh-CN" altLang="en-US" dirty="0">
                <a:solidFill>
                  <a:prstClr val="black"/>
                </a:solidFill>
                <a:latin typeface="Times New Roman" panose="02020603050405020304" pitchFamily="18" charset="0"/>
              </a:rPr>
              <a:t>随机性统计测试工具，包括</a:t>
            </a:r>
            <a:r>
              <a:rPr lang="en-US" altLang="zh-CN" dirty="0">
                <a:solidFill>
                  <a:schemeClr val="accent4">
                    <a:lumMod val="60000"/>
                    <a:lumOff val="40000"/>
                  </a:schemeClr>
                </a:solidFill>
                <a:latin typeface="Times New Roman" panose="02020603050405020304" pitchFamily="18" charset="0"/>
              </a:rPr>
              <a:t>4</a:t>
            </a:r>
            <a:r>
              <a:rPr lang="zh-CN" altLang="en-US" dirty="0">
                <a:solidFill>
                  <a:schemeClr val="accent4">
                    <a:lumMod val="60000"/>
                    <a:lumOff val="40000"/>
                  </a:schemeClr>
                </a:solidFill>
                <a:latin typeface="Times New Roman" panose="02020603050405020304" pitchFamily="18" charset="0"/>
              </a:rPr>
              <a:t>项</a:t>
            </a:r>
            <a:r>
              <a:rPr lang="zh-CN" altLang="en-US" dirty="0">
                <a:solidFill>
                  <a:prstClr val="black"/>
                </a:solidFill>
                <a:latin typeface="Times New Roman" panose="02020603050405020304" pitchFamily="18" charset="0"/>
              </a:rPr>
              <a:t>检测：（单比特）频数检测、游程检测、扑克检测和长游程检测</a:t>
            </a: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dirty="0">
                <a:solidFill>
                  <a:prstClr val="black"/>
                </a:solidFill>
                <a:latin typeface="Times New Roman" panose="02020603050405020304" pitchFamily="18" charset="0"/>
              </a:rPr>
              <a:t>测试时需要的序列</a:t>
            </a:r>
            <a:r>
              <a:rPr lang="zh-CN" altLang="en-US" dirty="0">
                <a:solidFill>
                  <a:schemeClr val="accent4">
                    <a:lumMod val="60000"/>
                    <a:lumOff val="40000"/>
                  </a:schemeClr>
                </a:solidFill>
                <a:latin typeface="Times New Roman" panose="02020603050405020304" pitchFamily="18" charset="0"/>
              </a:rPr>
              <a:t>长度为</a:t>
            </a:r>
            <a:r>
              <a:rPr lang="en-US" altLang="zh-CN" dirty="0">
                <a:solidFill>
                  <a:schemeClr val="accent4">
                    <a:lumMod val="60000"/>
                    <a:lumOff val="40000"/>
                  </a:schemeClr>
                </a:solidFill>
                <a:latin typeface="Times New Roman" panose="02020603050405020304" pitchFamily="18" charset="0"/>
              </a:rPr>
              <a:t>20000</a:t>
            </a:r>
            <a:r>
              <a:rPr lang="zh-CN" altLang="en-US" dirty="0">
                <a:solidFill>
                  <a:schemeClr val="accent4">
                    <a:lumMod val="60000"/>
                    <a:lumOff val="40000"/>
                  </a:schemeClr>
                </a:solidFill>
                <a:latin typeface="Times New Roman" panose="02020603050405020304" pitchFamily="18" charset="0"/>
              </a:rPr>
              <a:t>比特</a:t>
            </a:r>
            <a:endParaRPr lang="en-US" altLang="zh-CN" dirty="0">
              <a:solidFill>
                <a:schemeClr val="accent4">
                  <a:lumMod val="60000"/>
                  <a:lumOff val="40000"/>
                </a:schemeClr>
              </a:solidFill>
              <a:latin typeface="Times New Roman" panose="02020603050405020304" pitchFamily="18" charset="0"/>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NIST SP 800-22 </a:t>
            </a:r>
            <a:r>
              <a:rPr lang="zh-CN" altLang="en-US" sz="2000" b="1" dirty="0">
                <a:latin typeface="Times New Roman" panose="02020603050405020304" pitchFamily="18" charset="0"/>
              </a:rPr>
              <a:t>：</a:t>
            </a: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en-US" altLang="zh-CN" dirty="0">
                <a:solidFill>
                  <a:prstClr val="black"/>
                </a:solidFill>
                <a:latin typeface="Times New Roman" panose="02020603050405020304" pitchFamily="18" charset="0"/>
              </a:rPr>
              <a:t>2001</a:t>
            </a:r>
            <a:r>
              <a:rPr lang="zh-CN" altLang="en-US" dirty="0">
                <a:solidFill>
                  <a:prstClr val="black"/>
                </a:solidFill>
                <a:latin typeface="Times New Roman" panose="02020603050405020304" pitchFamily="18" charset="0"/>
              </a:rPr>
              <a:t>年</a:t>
            </a:r>
            <a:r>
              <a:rPr lang="en-US" altLang="zh-CN" dirty="0">
                <a:solidFill>
                  <a:prstClr val="black"/>
                </a:solidFill>
                <a:latin typeface="Times New Roman" panose="02020603050405020304" pitchFamily="18" charset="0"/>
              </a:rPr>
              <a:t>5</a:t>
            </a:r>
            <a:r>
              <a:rPr lang="zh-CN" altLang="en-US" dirty="0">
                <a:solidFill>
                  <a:prstClr val="black"/>
                </a:solidFill>
                <a:latin typeface="Times New Roman" panose="02020603050405020304" pitchFamily="18" charset="0"/>
              </a:rPr>
              <a:t>月发布，后于</a:t>
            </a:r>
            <a:r>
              <a:rPr lang="en-US" altLang="zh-CN" dirty="0">
                <a:solidFill>
                  <a:prstClr val="black"/>
                </a:solidFill>
                <a:latin typeface="Times New Roman" panose="02020603050405020304" pitchFamily="18" charset="0"/>
              </a:rPr>
              <a:t>2010</a:t>
            </a:r>
            <a:r>
              <a:rPr lang="zh-CN" altLang="en-US" dirty="0">
                <a:solidFill>
                  <a:prstClr val="black"/>
                </a:solidFill>
                <a:latin typeface="Times New Roman" panose="02020603050405020304" pitchFamily="18" charset="0"/>
              </a:rPr>
              <a:t>年</a:t>
            </a:r>
            <a:r>
              <a:rPr lang="en-US" altLang="zh-CN" dirty="0">
                <a:solidFill>
                  <a:prstClr val="black"/>
                </a:solidFill>
                <a:latin typeface="Times New Roman" panose="02020603050405020304" pitchFamily="18" charset="0"/>
              </a:rPr>
              <a:t>4</a:t>
            </a:r>
            <a:r>
              <a:rPr lang="zh-CN" altLang="en-US" dirty="0">
                <a:solidFill>
                  <a:prstClr val="black"/>
                </a:solidFill>
                <a:latin typeface="Times New Roman" panose="02020603050405020304" pitchFamily="18" charset="0"/>
              </a:rPr>
              <a:t>月发布修正版，有</a:t>
            </a:r>
            <a:r>
              <a:rPr lang="en-US" altLang="zh-CN" dirty="0">
                <a:solidFill>
                  <a:schemeClr val="accent4">
                    <a:lumMod val="60000"/>
                    <a:lumOff val="40000"/>
                  </a:schemeClr>
                </a:solidFill>
                <a:latin typeface="Times New Roman" panose="02020603050405020304" pitchFamily="18" charset="0"/>
              </a:rPr>
              <a:t>15</a:t>
            </a:r>
            <a:r>
              <a:rPr lang="zh-CN" altLang="en-US" dirty="0">
                <a:solidFill>
                  <a:schemeClr val="accent4">
                    <a:lumMod val="60000"/>
                    <a:lumOff val="40000"/>
                  </a:schemeClr>
                </a:solidFill>
                <a:latin typeface="Times New Roman" panose="02020603050405020304" pitchFamily="18" charset="0"/>
              </a:rPr>
              <a:t>项</a:t>
            </a:r>
            <a:r>
              <a:rPr lang="zh-CN" altLang="en-US" dirty="0">
                <a:solidFill>
                  <a:prstClr val="black"/>
                </a:solidFill>
                <a:latin typeface="Times New Roman" panose="02020603050405020304" pitchFamily="18" charset="0"/>
              </a:rPr>
              <a:t>检测</a:t>
            </a: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zh-CN" altLang="en-US" dirty="0">
                <a:solidFill>
                  <a:prstClr val="black"/>
                </a:solidFill>
                <a:latin typeface="Times New Roman" panose="02020603050405020304" pitchFamily="18" charset="0"/>
              </a:rPr>
              <a:t>对随机序列统计性质覆盖面在目前测试包中相对完备，包括</a:t>
            </a:r>
            <a:r>
              <a:rPr lang="zh-CN" altLang="en-US" dirty="0">
                <a:solidFill>
                  <a:schemeClr val="accent4">
                    <a:lumMod val="60000"/>
                    <a:lumOff val="40000"/>
                  </a:schemeClr>
                </a:solidFill>
                <a:latin typeface="Times New Roman" panose="02020603050405020304" pitchFamily="18" charset="0"/>
              </a:rPr>
              <a:t>基础检测项</a:t>
            </a:r>
            <a:r>
              <a:rPr lang="zh-CN" altLang="en-US" dirty="0">
                <a:solidFill>
                  <a:prstClr val="black"/>
                </a:solidFill>
                <a:latin typeface="Times New Roman" panose="02020603050405020304" pitchFamily="18" charset="0"/>
              </a:rPr>
              <a:t>，如频数检测、游程总数检测，和</a:t>
            </a:r>
            <a:r>
              <a:rPr lang="zh-CN" altLang="en-US" dirty="0">
                <a:solidFill>
                  <a:schemeClr val="accent4">
                    <a:lumMod val="60000"/>
                    <a:lumOff val="40000"/>
                  </a:schemeClr>
                </a:solidFill>
                <a:latin typeface="Times New Roman" panose="02020603050405020304" pitchFamily="18" charset="0"/>
              </a:rPr>
              <a:t>相对严格检测项</a:t>
            </a:r>
            <a:r>
              <a:rPr lang="zh-CN" altLang="en-US" dirty="0">
                <a:solidFill>
                  <a:prstClr val="black"/>
                </a:solidFill>
                <a:latin typeface="Times New Roman" panose="02020603050405020304" pitchFamily="18" charset="0"/>
              </a:rPr>
              <a:t>，如线性复杂度检测</a:t>
            </a:r>
            <a:endParaRPr lang="en-US" altLang="zh-CN" dirty="0">
              <a:solidFill>
                <a:prstClr val="black"/>
              </a:solidFill>
              <a:latin typeface="Times New Roman" panose="02020603050405020304" pitchFamily="18" charset="0"/>
            </a:endParaRP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b="1" dirty="0">
                <a:latin typeface="Times New Roman" panose="02020603050405020304" pitchFamily="18" charset="0"/>
                <a:cs typeface="Times New Roman" panose="02020603050405020304" pitchFamily="18" charset="0"/>
              </a:rPr>
              <a:t>我国</a:t>
            </a:r>
            <a:r>
              <a:rPr lang="en-US" altLang="zh-CN" sz="2000" b="1" dirty="0">
                <a:latin typeface="Times New Roman" panose="02020603050405020304" pitchFamily="18" charset="0"/>
                <a:cs typeface="Times New Roman" panose="02020603050405020304" pitchFamily="18" charset="0"/>
              </a:rPr>
              <a:t>GM/T 0005-2012《</a:t>
            </a:r>
            <a:r>
              <a:rPr lang="zh-CN" altLang="en-US" sz="2000" b="1" dirty="0">
                <a:latin typeface="Times New Roman" panose="02020603050405020304" pitchFamily="18" charset="0"/>
                <a:cs typeface="Times New Roman" panose="02020603050405020304" pitchFamily="18" charset="0"/>
              </a:rPr>
              <a:t>随机性检测规范</a:t>
            </a:r>
            <a:r>
              <a:rPr lang="en-US" altLang="zh-CN" sz="2000" b="1" dirty="0">
                <a:latin typeface="Times New Roman" panose="02020603050405020304" pitchFamily="18" charset="0"/>
                <a:cs typeface="Times New Roman" panose="02020603050405020304" pitchFamily="18" charset="0"/>
              </a:rPr>
              <a:t>》</a:t>
            </a: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r>
              <a:rPr lang="en-US" altLang="zh-CN" dirty="0">
                <a:solidFill>
                  <a:prstClr val="black"/>
                </a:solidFill>
                <a:latin typeface="Times New Roman" panose="02020603050405020304" pitchFamily="18" charset="0"/>
              </a:rPr>
              <a:t>2012</a:t>
            </a:r>
            <a:r>
              <a:rPr lang="zh-CN" altLang="en-US" dirty="0">
                <a:solidFill>
                  <a:prstClr val="black"/>
                </a:solidFill>
                <a:latin typeface="Times New Roman" panose="02020603050405020304" pitchFamily="18" charset="0"/>
              </a:rPr>
              <a:t>年发布行标，</a:t>
            </a:r>
            <a:r>
              <a:rPr lang="en-US" altLang="zh-CN" dirty="0">
                <a:solidFill>
                  <a:prstClr val="black"/>
                </a:solidFill>
                <a:latin typeface="Times New Roman" panose="02020603050405020304" pitchFamily="18" charset="0"/>
              </a:rPr>
              <a:t>2016</a:t>
            </a:r>
            <a:r>
              <a:rPr lang="zh-CN" altLang="en-US" dirty="0">
                <a:solidFill>
                  <a:prstClr val="black"/>
                </a:solidFill>
                <a:latin typeface="Times New Roman" panose="02020603050405020304" pitchFamily="18" charset="0"/>
              </a:rPr>
              <a:t>年成为国标，包含</a:t>
            </a:r>
            <a:r>
              <a:rPr lang="en-US" altLang="zh-CN" dirty="0">
                <a:solidFill>
                  <a:schemeClr val="accent4">
                    <a:lumMod val="60000"/>
                    <a:lumOff val="40000"/>
                  </a:schemeClr>
                </a:solidFill>
                <a:latin typeface="Times New Roman" panose="02020603050405020304" pitchFamily="18" charset="0"/>
              </a:rPr>
              <a:t>15</a:t>
            </a:r>
            <a:r>
              <a:rPr lang="zh-CN" altLang="en-US" dirty="0">
                <a:solidFill>
                  <a:schemeClr val="accent4">
                    <a:lumMod val="60000"/>
                    <a:lumOff val="40000"/>
                  </a:schemeClr>
                </a:solidFill>
                <a:latin typeface="Times New Roman" panose="02020603050405020304" pitchFamily="18" charset="0"/>
              </a:rPr>
              <a:t>项</a:t>
            </a:r>
            <a:r>
              <a:rPr lang="zh-CN" altLang="en-US" dirty="0">
                <a:solidFill>
                  <a:prstClr val="black"/>
                </a:solidFill>
                <a:latin typeface="Times New Roman" panose="02020603050405020304" pitchFamily="18" charset="0"/>
              </a:rPr>
              <a:t>测试，与</a:t>
            </a:r>
            <a:r>
              <a:rPr lang="en-US" altLang="zh-CN" dirty="0">
                <a:latin typeface="+mj-lt"/>
                <a:ea typeface="黑体" panose="02010609060101010101" pitchFamily="49" charset="-122"/>
                <a:cs typeface="Times New Roman" panose="02020603050405020304" pitchFamily="18" charset="0"/>
              </a:rPr>
              <a:t>NIST SP 800-22</a:t>
            </a:r>
            <a:r>
              <a:rPr lang="zh-CN" altLang="en-US" dirty="0">
                <a:solidFill>
                  <a:prstClr val="black"/>
                </a:solidFill>
                <a:latin typeface="Times New Roman" panose="02020603050405020304" pitchFamily="18" charset="0"/>
              </a:rPr>
              <a:t>检测项部分相同，另有</a:t>
            </a:r>
            <a:r>
              <a:rPr lang="zh-CN" altLang="en-US" dirty="0">
                <a:solidFill>
                  <a:schemeClr val="accent4">
                    <a:lumMod val="60000"/>
                    <a:lumOff val="40000"/>
                  </a:schemeClr>
                </a:solidFill>
                <a:latin typeface="Times New Roman" panose="02020603050405020304" pitchFamily="18" charset="0"/>
              </a:rPr>
              <a:t>我国学者提出的特有检测方法</a:t>
            </a:r>
            <a:r>
              <a:rPr lang="zh-CN" altLang="en-US" dirty="0">
                <a:solidFill>
                  <a:prstClr val="black"/>
                </a:solidFill>
                <a:latin typeface="Times New Roman" panose="02020603050405020304" pitchFamily="18" charset="0"/>
              </a:rPr>
              <a:t>如</a:t>
            </a:r>
            <a:r>
              <a:rPr lang="zh-CN" altLang="zh-CN" dirty="0">
                <a:solidFill>
                  <a:prstClr val="black"/>
                </a:solidFill>
                <a:latin typeface="Times New Roman" panose="02020603050405020304" pitchFamily="18" charset="0"/>
              </a:rPr>
              <a:t>二元推导检测、游程分布检测</a:t>
            </a:r>
            <a:endParaRPr lang="zh-CN" altLang="en-US" dirty="0">
              <a:solidFill>
                <a:prstClr val="black"/>
              </a:solidFill>
              <a:latin typeface="Times New Roman" panose="02020603050405020304" pitchFamily="18" charset="0"/>
            </a:endParaRPr>
          </a:p>
          <a:p>
            <a:pPr marL="800100" lvl="2" indent="-342900" algn="just" eaLnBrk="1">
              <a:lnSpc>
                <a:spcPct val="130000"/>
              </a:lnSpc>
              <a:spcBef>
                <a:spcPts val="600"/>
              </a:spcBef>
              <a:spcAft>
                <a:spcPts val="600"/>
              </a:spcAft>
              <a:buClr>
                <a:schemeClr val="tx2"/>
              </a:buClr>
              <a:buFont typeface="Wingdings" panose="05000000000000000000" pitchFamily="2" charset="2"/>
              <a:buChar char="ü"/>
            </a:pPr>
            <a:endParaRPr lang="zh-CN" altLang="en-US" dirty="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17411074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F9509-B96A-4FA0-8532-ADECFBA46240}"/>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NIST SP 800-22</a:t>
            </a:r>
            <a:endParaRPr lang="zh-CN" altLang="en-US" dirty="0"/>
          </a:p>
        </p:txBody>
      </p:sp>
      <mc:AlternateContent xmlns:mc="http://schemas.openxmlformats.org/markup-compatibility/2006" xmlns:a14="http://schemas.microsoft.com/office/drawing/2010/main">
        <mc:Choice Requires="a14">
          <p:sp>
            <p:nvSpPr>
              <p:cNvPr id="6" name="内容占位符 2"/>
              <p:cNvSpPr>
                <a:spLocks noGrp="1"/>
              </p:cNvSpPr>
              <p:nvPr>
                <p:ph idx="4294967295"/>
              </p:nvPr>
            </p:nvSpPr>
            <p:spPr>
              <a:xfrm>
                <a:off x="577850" y="941388"/>
                <a:ext cx="11182350" cy="4534959"/>
              </a:xfrm>
            </p:spPr>
            <p:txBody>
              <a:bodyPr wrap="square">
                <a:spAutoFit/>
              </a:bodyPr>
              <a:lstStyle/>
              <a:p>
                <a:pPr marL="342000"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分级：</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根据统计值，每个检测项执行</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一级检测和二级检测</a:t>
                </a:r>
                <a:r>
                  <a:rPr lang="zh-CN" altLang="en-US" sz="1800" dirty="0">
                    <a:latin typeface="Times New Roman" panose="02020603050405020304" pitchFamily="18" charset="0"/>
                    <a:ea typeface="微软雅黑" panose="020B0503020204020204" pitchFamily="34" charset="-122"/>
                  </a:rPr>
                  <a:t>，</a:t>
                </a:r>
                <a:r>
                  <a:rPr lang="zh-CN" altLang="en-US" sz="1800" dirty="0">
                    <a:solidFill>
                      <a:prstClr val="black"/>
                    </a:solidFill>
                    <a:latin typeface="Times New Roman" panose="02020603050405020304" pitchFamily="18" charset="0"/>
                    <a:ea typeface="微软雅黑" panose="020B0503020204020204" pitchFamily="34" charset="-122"/>
                  </a:rPr>
                  <a:t>二级检测比一级更为严格</a:t>
                </a:r>
                <a:endParaRPr lang="en-US" altLang="zh-CN" sz="1800" dirty="0">
                  <a:solidFill>
                    <a:prstClr val="black"/>
                  </a:solidFill>
                  <a:latin typeface="Times New Roman" panose="02020603050405020304" pitchFamily="18" charset="0"/>
                  <a:ea typeface="微软雅黑" panose="020B0503020204020204" pitchFamily="34" charset="-122"/>
                </a:endParaRPr>
              </a:p>
              <a:p>
                <a:pPr marL="342900" lvl="1" indent="-342900" algn="just" hangingPunct="0">
                  <a:lnSpc>
                    <a:spcPct val="130000"/>
                  </a:lnSpc>
                  <a:spcBef>
                    <a:spcPts val="600"/>
                  </a:spcBef>
                  <a:spcAft>
                    <a:spcPts val="600"/>
                  </a:spcAft>
                  <a:buClr>
                    <a:schemeClr val="tx2"/>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检测项</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共</a:t>
                </a:r>
                <a:r>
                  <a:rPr lang="en-US" altLang="zh-CN" sz="1800" dirty="0">
                    <a:latin typeface="Times New Roman" panose="02020603050405020304" pitchFamily="18" charset="0"/>
                    <a:ea typeface="微软雅黑" panose="020B0503020204020204" pitchFamily="34" charset="-122"/>
                  </a:rPr>
                  <a:t>15</a:t>
                </a:r>
                <a:r>
                  <a:rPr lang="zh-CN" altLang="en-US" sz="1800" dirty="0">
                    <a:latin typeface="Times New Roman" panose="02020603050405020304" pitchFamily="18" charset="0"/>
                    <a:ea typeface="微软雅黑" panose="020B0503020204020204" pitchFamily="34" charset="-122"/>
                  </a:rPr>
                  <a:t>个检测项，每一个检测项计算一个标准统计值，</a:t>
                </a:r>
                <a:r>
                  <a:rPr lang="zh-CN" altLang="en-US" sz="1800" dirty="0">
                    <a:solidFill>
                      <a:prstClr val="black"/>
                    </a:solidFill>
                    <a:latin typeface="Times New Roman" panose="02020603050405020304" pitchFamily="18" charset="0"/>
                    <a:ea typeface="微软雅黑" panose="020B0503020204020204" pitchFamily="34" charset="-122"/>
                  </a:rPr>
                  <a:t>根据该统计值假设所满足的分布不同，分为</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二项分布型检测</a:t>
                </a:r>
                <a:r>
                  <a:rPr lang="zh-CN" altLang="en-US" sz="1800" dirty="0">
                    <a:solidFill>
                      <a:prstClr val="black"/>
                    </a:solidFill>
                    <a:latin typeface="Times New Roman" panose="02020603050405020304" pitchFamily="18" charset="0"/>
                    <a:ea typeface="微软雅黑" panose="020B0503020204020204" pitchFamily="34" charset="-122"/>
                  </a:rPr>
                  <a:t>（</a:t>
                </a:r>
                <a:r>
                  <a:rPr lang="en-US" altLang="zh-CN" sz="1800" dirty="0">
                    <a:solidFill>
                      <a:prstClr val="black"/>
                    </a:solidFill>
                    <a:latin typeface="Times New Roman" panose="02020603050405020304" pitchFamily="18" charset="0"/>
                    <a:ea typeface="微软雅黑" panose="020B0503020204020204" pitchFamily="34" charset="-122"/>
                  </a:rPr>
                  <a:t>5</a:t>
                </a:r>
                <a:r>
                  <a:rPr lang="zh-CN" altLang="en-US" sz="1800" dirty="0">
                    <a:solidFill>
                      <a:prstClr val="black"/>
                    </a:solidFill>
                    <a:latin typeface="Times New Roman" panose="02020603050405020304" pitchFamily="18" charset="0"/>
                    <a:ea typeface="微软雅黑" panose="020B0503020204020204" pitchFamily="34" charset="-122"/>
                  </a:rPr>
                  <a:t>个）和</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卡方分布型检测</a:t>
                </a:r>
                <a:r>
                  <a:rPr lang="zh-CN" altLang="en-US" sz="1800" dirty="0">
                    <a:solidFill>
                      <a:prstClr val="black"/>
                    </a:solidFill>
                    <a:latin typeface="Times New Roman" panose="02020603050405020304" pitchFamily="18" charset="0"/>
                    <a:ea typeface="微软雅黑" panose="020B0503020204020204" pitchFamily="34" charset="-122"/>
                  </a:rPr>
                  <a:t>（</a:t>
                </a:r>
                <a:r>
                  <a:rPr lang="en-US" altLang="zh-CN" sz="1800" dirty="0">
                    <a:solidFill>
                      <a:prstClr val="black"/>
                    </a:solidFill>
                    <a:latin typeface="Times New Roman" panose="02020603050405020304" pitchFamily="18" charset="0"/>
                    <a:ea typeface="微软雅黑" panose="020B0503020204020204" pitchFamily="34" charset="-122"/>
                  </a:rPr>
                  <a:t>10</a:t>
                </a:r>
                <a:r>
                  <a:rPr lang="zh-CN" altLang="en-US" sz="1800" dirty="0">
                    <a:solidFill>
                      <a:prstClr val="black"/>
                    </a:solidFill>
                    <a:latin typeface="Times New Roman" panose="02020603050405020304" pitchFamily="18" charset="0"/>
                    <a:ea typeface="微软雅黑" panose="020B0503020204020204" pitchFamily="34" charset="-122"/>
                  </a:rPr>
                  <a:t>个）</a:t>
                </a:r>
                <a:endParaRPr lang="en-US" altLang="zh-CN" b="1" dirty="0">
                  <a:latin typeface="Times New Roman" panose="02020603050405020304" pitchFamily="18" charset="0"/>
                  <a:ea typeface="微软雅黑" panose="020B0503020204020204" pitchFamily="34" charset="-122"/>
                </a:endParaRPr>
              </a:p>
              <a:p>
                <a:pPr marL="342000" lvl="2" indent="-342000">
                  <a:lnSpc>
                    <a:spcPct val="130000"/>
                  </a:lnSpc>
                  <a:spcBef>
                    <a:spcPts val="600"/>
                  </a:spcBef>
                  <a:spcAft>
                    <a:spcPts val="600"/>
                  </a:spcAft>
                  <a:buClr>
                    <a:schemeClr val="accent1"/>
                  </a:buClr>
                  <a:buFont typeface="Wingdings" panose="05000000000000000000" pitchFamily="2" charset="2"/>
                  <a:buChar char="n"/>
                </a:pPr>
                <a:r>
                  <a:rPr lang="zh-CN" altLang="en-US" b="1" dirty="0">
                    <a:latin typeface="Times New Roman" panose="02020603050405020304" pitchFamily="18" charset="0"/>
                    <a:ea typeface="微软雅黑" panose="020B0503020204020204" pitchFamily="34" charset="-122"/>
                  </a:rPr>
                  <a:t>原假设：</a:t>
                </a:r>
                <a:endParaRPr lang="en-US" altLang="zh-CN"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solidFill>
                      <a:prstClr val="black"/>
                    </a:solidFill>
                    <a:latin typeface="Times New Roman" panose="02020603050405020304" pitchFamily="18" charset="0"/>
                    <a:ea typeface="微软雅黑" panose="020B0503020204020204" pitchFamily="34" charset="-122"/>
                  </a:rPr>
                  <a:t>又称零假设</a:t>
                </a:r>
                <a:r>
                  <a:rPr lang="en-US" altLang="zh-CN" sz="1800" dirty="0">
                    <a:solidFill>
                      <a:prstClr val="black"/>
                    </a:solidFill>
                    <a:latin typeface="Times New Roman" panose="02020603050405020304" pitchFamily="18" charset="0"/>
                    <a:ea typeface="微软雅黑" panose="020B0503020204020204" pitchFamily="34" charset="-122"/>
                  </a:rPr>
                  <a:t>Null Hypothesis</a:t>
                </a:r>
                <a:r>
                  <a:rPr lang="zh-CN" altLang="en-US" sz="1800" dirty="0">
                    <a:solidFill>
                      <a:prstClr val="black"/>
                    </a:solidFill>
                    <a:latin typeface="Times New Roman" panose="02020603050405020304" pitchFamily="18" charset="0"/>
                    <a:ea typeface="微软雅黑" panose="020B0503020204020204" pitchFamily="34" charset="-122"/>
                  </a:rPr>
                  <a:t>，代表被测序列随机</a:t>
                </a:r>
                <a:endParaRPr lang="en-US" altLang="zh-CN" sz="1800" dirty="0">
                  <a:solidFill>
                    <a:prstClr val="black"/>
                  </a:solidFill>
                  <a:latin typeface="Times New Roman" panose="02020603050405020304" pitchFamily="18" charset="0"/>
                  <a:ea typeface="微软雅黑" panose="020B0503020204020204" pitchFamily="34" charset="-122"/>
                </a:endParaRPr>
              </a:p>
              <a:p>
                <a:pPr marL="342000" lvl="2" indent="-342000">
                  <a:lnSpc>
                    <a:spcPct val="130000"/>
                  </a:lnSpc>
                  <a:spcBef>
                    <a:spcPts val="600"/>
                  </a:spcBef>
                  <a:spcAft>
                    <a:spcPts val="600"/>
                  </a:spcAft>
                  <a:buClr>
                    <a:schemeClr val="accent1"/>
                  </a:buClr>
                  <a:buFont typeface="Wingdings" panose="05000000000000000000" pitchFamily="2" charset="2"/>
                  <a:buChar char="n"/>
                </a:pPr>
                <a:r>
                  <a:rPr lang="zh-CN" altLang="en-US" b="1" dirty="0">
                    <a:latin typeface="Times New Roman" panose="02020603050405020304" pitchFamily="18" charset="0"/>
                    <a:ea typeface="微软雅黑" panose="020B0503020204020204" pitchFamily="34" charset="-122"/>
                  </a:rPr>
                  <a:t>检测方式：</a:t>
                </a:r>
                <a:endParaRPr lang="en-US" altLang="zh-CN"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solidFill>
                      <a:prstClr val="black"/>
                    </a:solidFill>
                    <a:latin typeface="Times New Roman" panose="02020603050405020304" pitchFamily="18" charset="0"/>
                    <a:ea typeface="微软雅黑" panose="020B0503020204020204" pitchFamily="34" charset="-122"/>
                  </a:rPr>
                  <a:t>对于一个检测项，根据分布类型计算概率</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𝑃</m:t>
                        </m:r>
                      </m:e>
                      <m:sub>
                        <m:r>
                          <a:rPr lang="en-US" altLang="zh-CN" sz="1800" i="1">
                            <a:latin typeface="Cambria Math" panose="02040503050406030204" pitchFamily="18" charset="0"/>
                          </a:rPr>
                          <m:t>𝑣𝑎𝑙𝑢𝑒</m:t>
                        </m:r>
                      </m:sub>
                    </m:sSub>
                    <m:r>
                      <a:rPr lang="en-US" altLang="zh-CN" sz="1800" i="1">
                        <a:latin typeface="Cambria Math" panose="02040503050406030204" pitchFamily="18" charset="0"/>
                      </a:rPr>
                      <m:t> </m:t>
                    </m:r>
                  </m:oMath>
                </a14:m>
                <a:r>
                  <a:rPr lang="zh-CN" altLang="en-US" sz="1800" dirty="0">
                    <a:solidFill>
                      <a:prstClr val="black"/>
                    </a:solidFill>
                    <a:latin typeface="Times New Roman" panose="02020603050405020304" pitchFamily="18" charset="0"/>
                    <a:ea typeface="微软雅黑" panose="020B0503020204020204" pitchFamily="34" charset="-122"/>
                  </a:rPr>
                  <a:t>，若大于显著性水平𝛼，则认为测试通过</a:t>
                </a:r>
                <a:endParaRPr lang="zh-CN" altLang="en-US" b="1" dirty="0">
                  <a:latin typeface="Times New Roman" panose="02020603050405020304" pitchFamily="18" charset="0"/>
                  <a:ea typeface="微软雅黑" panose="020B0503020204020204" pitchFamily="34" charset="-122"/>
                </a:endParaRPr>
              </a:p>
            </p:txBody>
          </p:sp>
        </mc:Choice>
        <mc:Fallback xmlns="">
          <p:sp>
            <p:nvSpPr>
              <p:cNvPr id="6" name="内容占位符 2"/>
              <p:cNvSpPr>
                <a:spLocks noGrp="1" noRot="1" noChangeAspect="1" noMove="1" noResize="1" noEditPoints="1" noAdjustHandles="1" noChangeArrowheads="1" noChangeShapeType="1" noTextEdit="1"/>
              </p:cNvSpPr>
              <p:nvPr>
                <p:ph idx="4294967295"/>
              </p:nvPr>
            </p:nvSpPr>
            <p:spPr>
              <a:xfrm>
                <a:off x="577850" y="941388"/>
                <a:ext cx="11182350" cy="4534959"/>
              </a:xfrm>
              <a:blipFill>
                <a:blip r:embed="rId3"/>
                <a:stretch>
                  <a:fillRect l="-491" r="-436" b="-12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263691"/>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B34F-4395-4E45-8335-9A3C43775218}"/>
              </a:ext>
            </a:extLst>
          </p:cNvPr>
          <p:cNvSpPr>
            <a:spLocks noGrp="1"/>
          </p:cNvSpPr>
          <p:nvPr>
            <p:ph type="title"/>
          </p:nvPr>
        </p:nvSpPr>
        <p:spPr/>
        <p:txBody>
          <a:bodyPr/>
          <a:lstStyle/>
          <a:p>
            <a:r>
              <a:rPr lang="en-US" altLang="zh-CN" dirty="0"/>
              <a:t>SP 800-22</a:t>
            </a:r>
            <a:r>
              <a:rPr lang="zh-CN" altLang="en-US" dirty="0"/>
              <a:t>检测流程</a:t>
            </a:r>
          </a:p>
        </p:txBody>
      </p:sp>
      <p:sp>
        <p:nvSpPr>
          <p:cNvPr id="27" name="圆角矩形 26"/>
          <p:cNvSpPr/>
          <p:nvPr/>
        </p:nvSpPr>
        <p:spPr bwMode="auto">
          <a:xfrm>
            <a:off x="1474644" y="1315856"/>
            <a:ext cx="1965600" cy="934172"/>
          </a:xfrm>
          <a:prstGeom prst="roundRect">
            <a:avLst/>
          </a:prstGeom>
          <a:solidFill>
            <a:srgbClr val="FFFFFF"/>
          </a:solidFill>
          <a:ln w="25400" cap="flat" cmpd="sng" algn="ctr">
            <a:solidFill>
              <a:srgbClr val="000000"/>
            </a:solidFill>
            <a:prstDash val="solid"/>
          </a:ln>
          <a:effectLst/>
        </p:spPr>
        <p:txBody>
          <a:bodyPr anchor="ctr"/>
          <a:lstStyle/>
          <a:p>
            <a:pPr algn="ctr" eaLnBrk="1" fontAlgn="auto" hangingPunct="1">
              <a:spcBef>
                <a:spcPts val="0"/>
              </a:spcBef>
              <a:spcAft>
                <a:spcPts val="0"/>
              </a:spcAft>
              <a:defRPr/>
            </a:pPr>
            <a:r>
              <a:rPr lang="en-US" altLang="zh-CN" kern="0" dirty="0">
                <a:solidFill>
                  <a:srgbClr val="000000"/>
                </a:solidFill>
                <a:latin typeface="微软雅黑" panose="020B0503020204020204" pitchFamily="34" charset="-122"/>
              </a:rPr>
              <a:t>1000</a:t>
            </a:r>
            <a:r>
              <a:rPr lang="zh-CN" altLang="en-US" kern="0" dirty="0">
                <a:solidFill>
                  <a:srgbClr val="000000"/>
                </a:solidFill>
                <a:latin typeface="微软雅黑" panose="020B0503020204020204" pitchFamily="34" charset="-122"/>
              </a:rPr>
              <a:t>组</a:t>
            </a:r>
            <a:endParaRPr lang="en-US" altLang="zh-CN" kern="0" dirty="0">
              <a:solidFill>
                <a:srgbClr val="000000"/>
              </a:solidFill>
              <a:latin typeface="微软雅黑" panose="020B0503020204020204" pitchFamily="34" charset="-122"/>
            </a:endParaRPr>
          </a:p>
          <a:p>
            <a:pPr algn="ctr" eaLnBrk="1" fontAlgn="auto" hangingPunct="1">
              <a:spcBef>
                <a:spcPts val="0"/>
              </a:spcBef>
              <a:spcAft>
                <a:spcPts val="0"/>
              </a:spcAft>
              <a:defRPr/>
            </a:pPr>
            <a:r>
              <a:rPr lang="zh-CN" altLang="en-US" kern="0" dirty="0">
                <a:solidFill>
                  <a:srgbClr val="000000"/>
                </a:solidFill>
                <a:latin typeface="微软雅黑" panose="020B0503020204020204" pitchFamily="34" charset="-122"/>
              </a:rPr>
              <a:t>每组一百万比特随机数</a:t>
            </a:r>
            <a:endParaRPr lang="en-US" altLang="zh-CN" kern="0" baseline="30000" dirty="0">
              <a:solidFill>
                <a:srgbClr val="000000"/>
              </a:solidFill>
              <a:latin typeface="微软雅黑" panose="020B0503020204020204" pitchFamily="34" charset="-122"/>
            </a:endParaRPr>
          </a:p>
        </p:txBody>
      </p:sp>
      <p:grpSp>
        <p:nvGrpSpPr>
          <p:cNvPr id="23" name="组合 22">
            <a:extLst>
              <a:ext uri="{FF2B5EF4-FFF2-40B4-BE49-F238E27FC236}">
                <a16:creationId xmlns:a16="http://schemas.microsoft.com/office/drawing/2014/main" id="{171603CE-BF8E-424F-8F39-D8BACC658878}"/>
              </a:ext>
            </a:extLst>
          </p:cNvPr>
          <p:cNvGrpSpPr/>
          <p:nvPr/>
        </p:nvGrpSpPr>
        <p:grpSpPr>
          <a:xfrm>
            <a:off x="5613936" y="1312682"/>
            <a:ext cx="2158999" cy="940522"/>
            <a:chOff x="5613936" y="1312682"/>
            <a:chExt cx="2158999" cy="940522"/>
          </a:xfrm>
        </p:grpSpPr>
        <p:cxnSp>
          <p:nvCxnSpPr>
            <p:cNvPr id="28" name="直接箭头连接符 27"/>
            <p:cNvCxnSpPr>
              <a:cxnSpLocks/>
            </p:cNvCxnSpPr>
            <p:nvPr/>
          </p:nvCxnSpPr>
          <p:spPr bwMode="auto">
            <a:xfrm flipV="1">
              <a:off x="5613936" y="1753115"/>
              <a:ext cx="192088" cy="5868"/>
            </a:xfrm>
            <a:prstGeom prst="straightConnector1">
              <a:avLst/>
            </a:prstGeom>
            <a:noFill/>
            <a:ln w="38100" cap="flat" cmpd="sng" algn="ctr">
              <a:solidFill>
                <a:srgbClr val="000000"/>
              </a:solidFill>
              <a:prstDash val="solid"/>
              <a:tailEnd type="triangle"/>
            </a:ln>
            <a:effectLst/>
          </p:spPr>
        </p:cxnSp>
        <p:sp>
          <p:nvSpPr>
            <p:cNvPr id="30" name="圆角矩形 29"/>
            <p:cNvSpPr/>
            <p:nvPr/>
          </p:nvSpPr>
          <p:spPr>
            <a:xfrm>
              <a:off x="5806023" y="1312682"/>
              <a:ext cx="1966912" cy="940522"/>
            </a:xfrm>
            <a:prstGeom prst="roundRect">
              <a:avLst/>
            </a:prstGeom>
            <a:solidFill>
              <a:srgbClr val="FFFFFF"/>
            </a:solidFill>
            <a:ln w="25400" cap="flat" cmpd="sng" algn="ctr">
              <a:solidFill>
                <a:srgbClr val="000000"/>
              </a:solidFill>
              <a:prstDash val="solid"/>
            </a:ln>
            <a:effectLst/>
          </p:spPr>
          <p:txBody>
            <a:bodyPr anchor="ctr"/>
            <a:lstStyle/>
            <a:p>
              <a:pPr algn="ctr" eaLnBrk="1" fontAlgn="auto" hangingPunct="1">
                <a:spcBef>
                  <a:spcPts val="0"/>
                </a:spcBef>
                <a:spcAft>
                  <a:spcPts val="0"/>
                </a:spcAft>
                <a:defRPr/>
              </a:pPr>
              <a:r>
                <a:rPr lang="zh-CN" altLang="en-US" kern="0" dirty="0">
                  <a:solidFill>
                    <a:srgbClr val="000000"/>
                  </a:solidFill>
                  <a:latin typeface="微软雅黑" panose="020B0503020204020204" pitchFamily="34" charset="-122"/>
                </a:rPr>
                <a:t>一级检测结果</a:t>
              </a:r>
            </a:p>
          </p:txBody>
        </p:sp>
      </p:grpSp>
      <p:grpSp>
        <p:nvGrpSpPr>
          <p:cNvPr id="25" name="组合 24">
            <a:extLst>
              <a:ext uri="{FF2B5EF4-FFF2-40B4-BE49-F238E27FC236}">
                <a16:creationId xmlns:a16="http://schemas.microsoft.com/office/drawing/2014/main" id="{E6D6D793-F476-42D1-965F-127D5D178462}"/>
              </a:ext>
            </a:extLst>
          </p:cNvPr>
          <p:cNvGrpSpPr/>
          <p:nvPr/>
        </p:nvGrpSpPr>
        <p:grpSpPr>
          <a:xfrm>
            <a:off x="7772935" y="1321413"/>
            <a:ext cx="2157414" cy="923060"/>
            <a:chOff x="7772935" y="1321413"/>
            <a:chExt cx="2157414" cy="923060"/>
          </a:xfrm>
        </p:grpSpPr>
        <p:sp>
          <p:nvSpPr>
            <p:cNvPr id="31" name="圆角矩形 30"/>
            <p:cNvSpPr/>
            <p:nvPr/>
          </p:nvSpPr>
          <p:spPr>
            <a:xfrm>
              <a:off x="7963436" y="1321413"/>
              <a:ext cx="1966913" cy="923060"/>
            </a:xfrm>
            <a:prstGeom prst="roundRect">
              <a:avLst/>
            </a:prstGeom>
            <a:solidFill>
              <a:srgbClr val="FFFFFF"/>
            </a:solidFill>
            <a:ln w="25400" cap="flat" cmpd="sng" algn="ctr">
              <a:solidFill>
                <a:srgbClr val="000000"/>
              </a:solidFill>
              <a:prstDash val="solid"/>
            </a:ln>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lt1"/>
                  </a:solidFill>
                  <a:latin typeface="+mn-lt"/>
                  <a:ea typeface="+mn-ea"/>
                  <a:cs typeface="+mn-cs"/>
                </a:defRPr>
              </a:lvl1pPr>
              <a:lvl2pPr marL="457200" algn="l" rtl="0" fontAlgn="base">
                <a:spcBef>
                  <a:spcPct val="0"/>
                </a:spcBef>
                <a:spcAft>
                  <a:spcPct val="0"/>
                </a:spcAft>
                <a:buFont typeface="Arial" panose="020B0604020202020204" pitchFamily="34" charset="0"/>
                <a:defRPr kern="1200">
                  <a:solidFill>
                    <a:schemeClr val="lt1"/>
                  </a:solidFill>
                  <a:latin typeface="+mn-lt"/>
                  <a:ea typeface="+mn-ea"/>
                  <a:cs typeface="+mn-cs"/>
                </a:defRPr>
              </a:lvl2pPr>
              <a:lvl3pPr marL="914400" algn="l" rtl="0" fontAlgn="base">
                <a:spcBef>
                  <a:spcPct val="0"/>
                </a:spcBef>
                <a:spcAft>
                  <a:spcPct val="0"/>
                </a:spcAft>
                <a:buFont typeface="Arial" panose="020B0604020202020204" pitchFamily="34" charset="0"/>
                <a:defRPr kern="1200">
                  <a:solidFill>
                    <a:schemeClr val="lt1"/>
                  </a:solidFill>
                  <a:latin typeface="+mn-lt"/>
                  <a:ea typeface="+mn-ea"/>
                  <a:cs typeface="+mn-cs"/>
                </a:defRPr>
              </a:lvl3pPr>
              <a:lvl4pPr marL="1371600" algn="l" rtl="0" fontAlgn="base">
                <a:spcBef>
                  <a:spcPct val="0"/>
                </a:spcBef>
                <a:spcAft>
                  <a:spcPct val="0"/>
                </a:spcAft>
                <a:buFont typeface="Arial" panose="020B0604020202020204" pitchFamily="34" charset="0"/>
                <a:defRPr kern="1200">
                  <a:solidFill>
                    <a:schemeClr val="lt1"/>
                  </a:solidFill>
                  <a:latin typeface="+mn-lt"/>
                  <a:ea typeface="+mn-ea"/>
                  <a:cs typeface="+mn-cs"/>
                </a:defRPr>
              </a:lvl4pPr>
              <a:lvl5pPr marL="1828800" algn="l" rtl="0" fontAlgn="base">
                <a:spcBef>
                  <a:spcPct val="0"/>
                </a:spcBef>
                <a:spcAft>
                  <a:spcPct val="0"/>
                </a:spcAft>
                <a:buFont typeface="Arial" panose="020B0604020202020204" pitchFamily="34" charset="0"/>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r>
                <a:rPr lang="zh-CN" altLang="en-US" dirty="0">
                  <a:solidFill>
                    <a:srgbClr val="000000"/>
                  </a:solidFill>
                  <a:latin typeface="微软雅黑" panose="020B0503020204020204" pitchFamily="34" charset="-122"/>
                  <a:ea typeface="微软雅黑" panose="020B0503020204020204" pitchFamily="34" charset="-122"/>
                </a:rPr>
                <a:t>二级检测结果</a:t>
              </a:r>
            </a:p>
          </p:txBody>
        </p:sp>
        <p:cxnSp>
          <p:nvCxnSpPr>
            <p:cNvPr id="32" name="直接箭头连接符 31"/>
            <p:cNvCxnSpPr>
              <a:cxnSpLocks/>
            </p:cNvCxnSpPr>
            <p:nvPr/>
          </p:nvCxnSpPr>
          <p:spPr>
            <a:xfrm>
              <a:off x="7772935" y="1751684"/>
              <a:ext cx="190500" cy="8731"/>
            </a:xfrm>
            <a:prstGeom prst="straightConnector1">
              <a:avLst/>
            </a:prstGeom>
            <a:noFill/>
            <a:ln w="38100" cap="flat" cmpd="sng" algn="ctr">
              <a:solidFill>
                <a:srgbClr val="000000"/>
              </a:solidFill>
              <a:prstDash val="solid"/>
              <a:tailEnd type="triangle"/>
            </a:ln>
            <a:effectLst/>
          </p:spPr>
        </p:cxnSp>
      </p:grpSp>
      <p:sp>
        <p:nvSpPr>
          <p:cNvPr id="36" name="圆角矩形 35"/>
          <p:cNvSpPr/>
          <p:nvPr/>
        </p:nvSpPr>
        <p:spPr>
          <a:xfrm>
            <a:off x="2325848" y="5238072"/>
            <a:ext cx="3366000" cy="1002770"/>
          </a:xfrm>
          <a:prstGeom prst="roundRect">
            <a:avLst/>
          </a:prstGeom>
          <a:solidFill>
            <a:srgbClr val="FFFFFF"/>
          </a:solidFill>
          <a:ln w="25400" cap="flat" cmpd="sng" algn="ctr">
            <a:solidFill>
              <a:srgbClr val="000000"/>
            </a:solidFill>
            <a:prstDash val="solid"/>
          </a:ln>
          <a:effectLst/>
        </p:spPr>
        <p:txBody>
          <a:bodyPr rtlCol="0" anchor="ctr"/>
          <a:lstStyle/>
          <a:p>
            <a:pPr algn="ctr" eaLnBrk="1" fontAlgn="auto" hangingPunct="1">
              <a:spcBef>
                <a:spcPts val="0"/>
              </a:spcBef>
              <a:spcAft>
                <a:spcPts val="0"/>
              </a:spcAft>
              <a:defRPr/>
            </a:pPr>
            <a:r>
              <a:rPr lang="zh-CN" altLang="en-US" kern="0" dirty="0">
                <a:solidFill>
                  <a:srgbClr val="000000"/>
                </a:solidFill>
                <a:latin typeface="微软雅黑" panose="020B0503020204020204" pitchFamily="34" charset="-122"/>
              </a:rPr>
              <a:t>一、二级检测通过</a:t>
            </a:r>
            <a:endParaRPr lang="en-US" altLang="zh-CN" kern="0" dirty="0">
              <a:solidFill>
                <a:srgbClr val="000000"/>
              </a:solidFill>
              <a:latin typeface="微软雅黑" panose="020B0503020204020204" pitchFamily="34" charset="-122"/>
            </a:endParaRPr>
          </a:p>
          <a:p>
            <a:pPr algn="ctr" eaLnBrk="1" fontAlgn="auto" hangingPunct="1">
              <a:spcBef>
                <a:spcPts val="0"/>
              </a:spcBef>
              <a:spcAft>
                <a:spcPts val="0"/>
              </a:spcAft>
              <a:defRPr/>
            </a:pPr>
            <a:r>
              <a:rPr lang="zh-CN" altLang="en-US" kern="0" dirty="0">
                <a:solidFill>
                  <a:srgbClr val="000000"/>
                </a:solidFill>
                <a:latin typeface="微软雅黑" panose="020B0503020204020204" pitchFamily="34" charset="-122"/>
              </a:rPr>
              <a:t>则选定检测项通过</a:t>
            </a:r>
          </a:p>
        </p:txBody>
      </p:sp>
      <p:grpSp>
        <p:nvGrpSpPr>
          <p:cNvPr id="20" name="组合 19">
            <a:extLst>
              <a:ext uri="{FF2B5EF4-FFF2-40B4-BE49-F238E27FC236}">
                <a16:creationId xmlns:a16="http://schemas.microsoft.com/office/drawing/2014/main" id="{4DFB69E5-A8BF-427A-85BB-F73115E05F70}"/>
              </a:ext>
            </a:extLst>
          </p:cNvPr>
          <p:cNvGrpSpPr/>
          <p:nvPr/>
        </p:nvGrpSpPr>
        <p:grpSpPr>
          <a:xfrm>
            <a:off x="1474644" y="2149640"/>
            <a:ext cx="2700000" cy="2695678"/>
            <a:chOff x="1474644" y="2149640"/>
            <a:chExt cx="2700000" cy="2695678"/>
          </a:xfrm>
        </p:grpSpPr>
        <mc:AlternateContent xmlns:mc="http://schemas.openxmlformats.org/markup-compatibility/2006" xmlns:a14="http://schemas.microsoft.com/office/drawing/2010/main">
          <mc:Choice Requires="a14">
            <p:sp>
              <p:nvSpPr>
                <p:cNvPr id="35" name="圆角矩形 34"/>
                <p:cNvSpPr/>
                <p:nvPr/>
              </p:nvSpPr>
              <p:spPr>
                <a:xfrm>
                  <a:off x="1474644" y="2666287"/>
                  <a:ext cx="2700000" cy="2179031"/>
                </a:xfrm>
                <a:prstGeom prst="roundRect">
                  <a:avLst/>
                </a:prstGeom>
                <a:solidFill>
                  <a:srgbClr val="00B0F0"/>
                </a:solidFill>
                <a:ln w="25400" cap="flat" cmpd="sng" algn="ctr">
                  <a:noFill/>
                  <a:prstDash val="solid"/>
                </a:ln>
                <a:effectLst/>
              </p:spPr>
              <p:txBody>
                <a:bodyPr anchor="ctr" anchorCtr="0"/>
                <a:lstStyle/>
                <a:p>
                  <a:pPr eaLnBrk="1" fontAlgn="auto" hangingPunct="1">
                    <a:spcBef>
                      <a:spcPts val="600"/>
                    </a:spcBef>
                    <a:spcAft>
                      <a:spcPts val="600"/>
                    </a:spcAft>
                    <a:defRPr/>
                  </a:pPr>
                  <a:r>
                    <a:rPr lang="en-US" altLang="zh-CN" b="1" kern="0" dirty="0">
                      <a:solidFill>
                        <a:schemeClr val="bg1"/>
                      </a:solidFill>
                      <a:latin typeface="微软雅黑" panose="020B0503020204020204" pitchFamily="34" charset="-122"/>
                    </a:rPr>
                    <a:t>P</a:t>
                  </a:r>
                  <a:r>
                    <a:rPr lang="en-US" altLang="zh-CN" b="1" kern="0" baseline="-25000" dirty="0" err="1">
                      <a:solidFill>
                        <a:schemeClr val="bg1"/>
                      </a:solidFill>
                      <a:latin typeface="微软雅黑" panose="020B0503020204020204" pitchFamily="34" charset="-122"/>
                    </a:rPr>
                    <a:t>value</a:t>
                  </a:r>
                  <a:endParaRPr lang="en-US" altLang="zh-CN" b="1" kern="0" baseline="-25000" dirty="0">
                    <a:solidFill>
                      <a:schemeClr val="bg1"/>
                    </a:solidFill>
                    <a:latin typeface="微软雅黑" panose="020B0503020204020204" pitchFamily="34" charset="-122"/>
                  </a:endParaRPr>
                </a:p>
                <a:p>
                  <a:pPr marL="400050" indent="-400050" eaLnBrk="1" fontAlgn="auto" hangingPunct="1">
                    <a:spcBef>
                      <a:spcPts val="600"/>
                    </a:spcBef>
                    <a:spcAft>
                      <a:spcPts val="600"/>
                    </a:spcAft>
                    <a:buFont typeface="Arial" panose="020B0604020202020204" pitchFamily="34" charset="0"/>
                    <a:buChar char="•"/>
                    <a:defRPr/>
                  </a:pPr>
                  <a:r>
                    <a:rPr lang="zh-CN" altLang="en-US" kern="0" dirty="0">
                      <a:solidFill>
                        <a:schemeClr val="bg1"/>
                      </a:solidFill>
                      <a:latin typeface="微软雅黑" panose="020B0503020204020204" pitchFamily="34" charset="-122"/>
                    </a:rPr>
                    <a:t>选定检测</a:t>
                  </a:r>
                  <a:endParaRPr lang="en-US" altLang="zh-CN" kern="0" dirty="0">
                    <a:solidFill>
                      <a:schemeClr val="bg1"/>
                    </a:solidFill>
                    <a:latin typeface="微软雅黑" panose="020B0503020204020204" pitchFamily="34" charset="-122"/>
                  </a:endParaRPr>
                </a:p>
                <a:p>
                  <a:pPr marL="400050" indent="-400050" eaLnBrk="1" fontAlgn="auto" hangingPunct="1">
                    <a:spcBef>
                      <a:spcPts val="600"/>
                    </a:spcBef>
                    <a:spcAft>
                      <a:spcPts val="600"/>
                    </a:spcAft>
                    <a:buFont typeface="Arial" panose="020B0604020202020204" pitchFamily="34" charset="0"/>
                    <a:buChar char="•"/>
                    <a:defRPr/>
                  </a:pPr>
                  <a:r>
                    <a:rPr lang="zh-CN" altLang="en-US" kern="0" dirty="0">
                      <a:solidFill>
                        <a:schemeClr val="bg1"/>
                      </a:solidFill>
                      <a:latin typeface="微软雅黑" panose="020B0503020204020204" pitchFamily="34" charset="-122"/>
                    </a:rPr>
                    <a:t>计算每组</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𝑃</m:t>
                          </m:r>
                        </m:e>
                        <m:sub>
                          <m:r>
                            <a:rPr lang="en-US" altLang="zh-CN" i="1">
                              <a:solidFill>
                                <a:schemeClr val="bg1"/>
                              </a:solidFill>
                              <a:latin typeface="Cambria Math" panose="02040503050406030204" pitchFamily="18" charset="0"/>
                            </a:rPr>
                            <m:t>𝑣𝑎𝑙𝑢𝑒</m:t>
                          </m:r>
                        </m:sub>
                      </m:sSub>
                    </m:oMath>
                  </a14:m>
                  <a:endParaRPr lang="en-US" altLang="zh-CN" kern="0" dirty="0">
                    <a:solidFill>
                      <a:schemeClr val="bg1"/>
                    </a:solidFill>
                    <a:latin typeface="微软雅黑" panose="020B0503020204020204" pitchFamily="34" charset="-122"/>
                  </a:endParaRPr>
                </a:p>
              </p:txBody>
            </p:sp>
          </mc:Choice>
          <mc:Fallback xmlns="">
            <p:sp>
              <p:nvSpPr>
                <p:cNvPr id="35" name="圆角矩形 34"/>
                <p:cNvSpPr>
                  <a:spLocks noRot="1" noChangeAspect="1" noMove="1" noResize="1" noEditPoints="1" noAdjustHandles="1" noChangeArrowheads="1" noChangeShapeType="1" noTextEdit="1"/>
                </p:cNvSpPr>
                <p:nvPr/>
              </p:nvSpPr>
              <p:spPr>
                <a:xfrm>
                  <a:off x="1474644" y="2666287"/>
                  <a:ext cx="2700000" cy="2179031"/>
                </a:xfrm>
                <a:prstGeom prst="roundRect">
                  <a:avLst/>
                </a:prstGeom>
                <a:blipFill>
                  <a:blip r:embed="rId2"/>
                  <a:stretch>
                    <a:fillRect/>
                  </a:stretch>
                </a:blipFill>
                <a:ln w="25400" cap="flat" cmpd="sng" algn="ctr">
                  <a:noFill/>
                  <a:prstDash val="solid"/>
                </a:ln>
                <a:effectLst/>
              </p:spPr>
              <p:txBody>
                <a:bodyPr/>
                <a:lstStyle/>
                <a:p>
                  <a:r>
                    <a:rPr lang="zh-CN" altLang="en-US">
                      <a:noFill/>
                    </a:rPr>
                    <a:t> </a:t>
                  </a:r>
                </a:p>
              </p:txBody>
            </p:sp>
          </mc:Fallback>
        </mc:AlternateContent>
        <p:cxnSp>
          <p:nvCxnSpPr>
            <p:cNvPr id="38" name="直接箭头连接符 37"/>
            <p:cNvCxnSpPr/>
            <p:nvPr/>
          </p:nvCxnSpPr>
          <p:spPr>
            <a:xfrm flipV="1">
              <a:off x="3550979" y="2149640"/>
              <a:ext cx="0" cy="526377"/>
            </a:xfrm>
            <a:prstGeom prst="straightConnector1">
              <a:avLst/>
            </a:prstGeom>
            <a:noFill/>
            <a:ln w="38100" cap="flat" cmpd="sng" algn="ctr">
              <a:solidFill>
                <a:srgbClr val="000000"/>
              </a:solidFill>
              <a:prstDash val="solid"/>
              <a:tailEnd type="triangle"/>
            </a:ln>
            <a:effectLst/>
          </p:spPr>
        </p:cxnSp>
      </p:grpSp>
      <p:grpSp>
        <p:nvGrpSpPr>
          <p:cNvPr id="22" name="组合 21">
            <a:extLst>
              <a:ext uri="{FF2B5EF4-FFF2-40B4-BE49-F238E27FC236}">
                <a16:creationId xmlns:a16="http://schemas.microsoft.com/office/drawing/2014/main" id="{35CB4F3F-4F3E-4328-98BF-F3C474209B56}"/>
              </a:ext>
            </a:extLst>
          </p:cNvPr>
          <p:cNvGrpSpPr/>
          <p:nvPr/>
        </p:nvGrpSpPr>
        <p:grpSpPr>
          <a:xfrm>
            <a:off x="4384385" y="2139911"/>
            <a:ext cx="2700000" cy="2705407"/>
            <a:chOff x="4384385" y="2139911"/>
            <a:chExt cx="2700000" cy="2705407"/>
          </a:xfrm>
        </p:grpSpPr>
        <mc:AlternateContent xmlns:mc="http://schemas.openxmlformats.org/markup-compatibility/2006" xmlns:a14="http://schemas.microsoft.com/office/drawing/2010/main">
          <mc:Choice Requires="a14">
            <p:sp>
              <p:nvSpPr>
                <p:cNvPr id="33" name="圆角矩形 32"/>
                <p:cNvSpPr/>
                <p:nvPr/>
              </p:nvSpPr>
              <p:spPr>
                <a:xfrm>
                  <a:off x="4384385" y="2666287"/>
                  <a:ext cx="2700000" cy="2179031"/>
                </a:xfrm>
                <a:prstGeom prst="roundRect">
                  <a:avLst/>
                </a:prstGeom>
                <a:solidFill>
                  <a:schemeClr val="accent4">
                    <a:lumMod val="60000"/>
                    <a:lumOff val="40000"/>
                  </a:schemeClr>
                </a:solidFill>
                <a:ln w="25400" cap="flat" cmpd="sng" algn="ctr">
                  <a:noFill/>
                  <a:prstDash val="solid"/>
                </a:ln>
                <a:effectLst/>
              </p:spPr>
              <p:txBody>
                <a:bodyPr anchor="ctr" anchorCtr="0"/>
                <a:lstStyle/>
                <a:p>
                  <a:pPr eaLnBrk="1" fontAlgn="auto" hangingPunct="1">
                    <a:spcBef>
                      <a:spcPts val="600"/>
                    </a:spcBef>
                    <a:spcAft>
                      <a:spcPts val="600"/>
                    </a:spcAft>
                    <a:defRPr/>
                  </a:pPr>
                  <a:r>
                    <a:rPr lang="zh-CN" altLang="en-US" b="1" kern="0" dirty="0">
                      <a:solidFill>
                        <a:schemeClr val="bg1"/>
                      </a:solidFill>
                      <a:latin typeface="微软雅黑" panose="020B0503020204020204" pitchFamily="34" charset="-122"/>
                    </a:rPr>
                    <a:t>一级检测</a:t>
                  </a:r>
                  <a:endParaRPr lang="en-US" altLang="zh-CN" b="1" kern="0" dirty="0">
                    <a:solidFill>
                      <a:schemeClr val="bg1"/>
                    </a:solidFill>
                    <a:latin typeface="微软雅黑" panose="020B0503020204020204" pitchFamily="34" charset="-122"/>
                  </a:endParaRPr>
                </a:p>
                <a:p>
                  <a:pPr marL="285750" indent="-285750" eaLnBrk="1" fontAlgn="auto" hangingPunct="1">
                    <a:spcBef>
                      <a:spcPts val="600"/>
                    </a:spcBef>
                    <a:spcAft>
                      <a:spcPts val="600"/>
                    </a:spcAft>
                    <a:buFont typeface="Arial" panose="020B0604020202020204" pitchFamily="34" charset="0"/>
                    <a:buChar char="•"/>
                    <a:defRPr/>
                  </a:pP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𝑃</m:t>
                          </m:r>
                        </m:e>
                        <m:sub>
                          <m:r>
                            <a:rPr lang="en-US" altLang="zh-CN" i="1">
                              <a:solidFill>
                                <a:schemeClr val="bg1"/>
                              </a:solidFill>
                              <a:latin typeface="Cambria Math" panose="02040503050406030204" pitchFamily="18" charset="0"/>
                            </a:rPr>
                            <m:t>𝑣𝑎𝑙𝑢𝑒</m:t>
                          </m:r>
                        </m:sub>
                      </m:sSub>
                    </m:oMath>
                  </a14:m>
                  <a:r>
                    <a:rPr lang="en-US" altLang="zh-CN" kern="0" dirty="0">
                      <a:solidFill>
                        <a:schemeClr val="bg1"/>
                      </a:solidFill>
                      <a:latin typeface="微软雅黑" panose="020B0503020204020204" pitchFamily="34" charset="-122"/>
                    </a:rPr>
                    <a:t>&gt;0.01</a:t>
                  </a:r>
                  <a:r>
                    <a:rPr lang="zh-CN" altLang="en-US" kern="0" dirty="0">
                      <a:solidFill>
                        <a:schemeClr val="bg1"/>
                      </a:solidFill>
                      <a:latin typeface="微软雅黑" panose="020B0503020204020204" pitchFamily="34" charset="-122"/>
                    </a:rPr>
                    <a:t>视为通过</a:t>
                  </a:r>
                  <a:endParaRPr lang="en-US" altLang="zh-CN" kern="0" dirty="0">
                    <a:solidFill>
                      <a:schemeClr val="bg1"/>
                    </a:solidFill>
                    <a:latin typeface="微软雅黑" panose="020B0503020204020204" pitchFamily="34" charset="-122"/>
                  </a:endParaRPr>
                </a:p>
                <a:p>
                  <a:pPr marL="285750" indent="-285750" eaLnBrk="1" fontAlgn="auto" hangingPunct="1">
                    <a:spcBef>
                      <a:spcPts val="600"/>
                    </a:spcBef>
                    <a:spcAft>
                      <a:spcPts val="600"/>
                    </a:spcAft>
                    <a:buFont typeface="Arial" panose="020B0604020202020204" pitchFamily="34" charset="0"/>
                    <a:buChar char="•"/>
                    <a:defRPr/>
                  </a:pPr>
                  <a:r>
                    <a:rPr lang="zh-CN" altLang="en-US" kern="0" dirty="0">
                      <a:solidFill>
                        <a:schemeClr val="bg1"/>
                      </a:solidFill>
                      <a:latin typeface="微软雅黑" panose="020B0503020204020204" pitchFamily="34" charset="-122"/>
                    </a:rPr>
                    <a:t>通过率大于</a:t>
                  </a:r>
                  <a:r>
                    <a:rPr lang="en-US" altLang="zh-CN" kern="0" dirty="0">
                      <a:solidFill>
                        <a:schemeClr val="bg1"/>
                      </a:solidFill>
                      <a:latin typeface="微软雅黑" panose="020B0503020204020204" pitchFamily="34" charset="-122"/>
                    </a:rPr>
                    <a:t>98.1%</a:t>
                  </a:r>
                  <a:r>
                    <a:rPr lang="zh-CN" altLang="en-US" kern="0" dirty="0">
                      <a:solidFill>
                        <a:schemeClr val="bg1"/>
                      </a:solidFill>
                      <a:latin typeface="微软雅黑" panose="020B0503020204020204" pitchFamily="34" charset="-122"/>
                    </a:rPr>
                    <a:t>则一级检测通过</a:t>
                  </a:r>
                  <a:endParaRPr lang="en-US" altLang="zh-CN" kern="0" dirty="0">
                    <a:solidFill>
                      <a:schemeClr val="bg1"/>
                    </a:solidFill>
                    <a:latin typeface="微软雅黑" panose="020B0503020204020204" pitchFamily="34" charset="-122"/>
                  </a:endParaRPr>
                </a:p>
              </p:txBody>
            </p:sp>
          </mc:Choice>
          <mc:Fallback xmlns="">
            <p:sp>
              <p:nvSpPr>
                <p:cNvPr id="33" name="圆角矩形 32"/>
                <p:cNvSpPr>
                  <a:spLocks noRot="1" noChangeAspect="1" noMove="1" noResize="1" noEditPoints="1" noAdjustHandles="1" noChangeArrowheads="1" noChangeShapeType="1" noTextEdit="1"/>
                </p:cNvSpPr>
                <p:nvPr/>
              </p:nvSpPr>
              <p:spPr>
                <a:xfrm>
                  <a:off x="4384385" y="2666287"/>
                  <a:ext cx="2700000" cy="2179031"/>
                </a:xfrm>
                <a:prstGeom prst="roundRect">
                  <a:avLst/>
                </a:prstGeom>
                <a:blipFill>
                  <a:blip r:embed="rId3"/>
                  <a:stretch>
                    <a:fillRect/>
                  </a:stretch>
                </a:blipFill>
                <a:ln w="25400" cap="flat" cmpd="sng" algn="ctr">
                  <a:noFill/>
                  <a:prstDash val="solid"/>
                </a:ln>
                <a:effectLst/>
              </p:spPr>
              <p:txBody>
                <a:bodyPr/>
                <a:lstStyle/>
                <a:p>
                  <a:r>
                    <a:rPr lang="zh-CN" altLang="en-US">
                      <a:noFill/>
                    </a:rPr>
                    <a:t> </a:t>
                  </a:r>
                </a:p>
              </p:txBody>
            </p:sp>
          </mc:Fallback>
        </mc:AlternateContent>
        <p:cxnSp>
          <p:nvCxnSpPr>
            <p:cNvPr id="39" name="直接箭头连接符 38"/>
            <p:cNvCxnSpPr/>
            <p:nvPr/>
          </p:nvCxnSpPr>
          <p:spPr>
            <a:xfrm flipV="1">
              <a:off x="5723878" y="2139911"/>
              <a:ext cx="0" cy="526377"/>
            </a:xfrm>
            <a:prstGeom prst="straightConnector1">
              <a:avLst/>
            </a:prstGeom>
            <a:noFill/>
            <a:ln w="38100" cap="flat" cmpd="sng" algn="ctr">
              <a:solidFill>
                <a:srgbClr val="000000"/>
              </a:solidFill>
              <a:prstDash val="solid"/>
              <a:tailEnd type="triangle"/>
            </a:ln>
            <a:effectLst/>
          </p:spPr>
        </p:cxnSp>
      </p:grpSp>
      <p:grpSp>
        <p:nvGrpSpPr>
          <p:cNvPr id="24" name="组合 23">
            <a:extLst>
              <a:ext uri="{FF2B5EF4-FFF2-40B4-BE49-F238E27FC236}">
                <a16:creationId xmlns:a16="http://schemas.microsoft.com/office/drawing/2014/main" id="{696F866A-437C-4DDE-A08B-2A46DA8CCC0E}"/>
              </a:ext>
            </a:extLst>
          </p:cNvPr>
          <p:cNvGrpSpPr/>
          <p:nvPr/>
        </p:nvGrpSpPr>
        <p:grpSpPr>
          <a:xfrm>
            <a:off x="7294127" y="2139910"/>
            <a:ext cx="2700000" cy="2705408"/>
            <a:chOff x="7294127" y="2139910"/>
            <a:chExt cx="2700000" cy="2705408"/>
          </a:xfrm>
        </p:grpSpPr>
        <mc:AlternateContent xmlns:mc="http://schemas.openxmlformats.org/markup-compatibility/2006" xmlns:a14="http://schemas.microsoft.com/office/drawing/2010/main">
          <mc:Choice Requires="a14">
            <p:sp>
              <p:nvSpPr>
                <p:cNvPr id="34" name="圆角矩形 33"/>
                <p:cNvSpPr/>
                <p:nvPr/>
              </p:nvSpPr>
              <p:spPr>
                <a:xfrm>
                  <a:off x="7294127" y="2666287"/>
                  <a:ext cx="2700000" cy="2179031"/>
                </a:xfrm>
                <a:prstGeom prst="roundRect">
                  <a:avLst/>
                </a:prstGeom>
                <a:solidFill>
                  <a:srgbClr val="92D050"/>
                </a:solidFill>
                <a:ln w="25400" cap="flat" cmpd="sng" algn="ctr">
                  <a:noFill/>
                  <a:prstDash val="solid"/>
                </a:ln>
                <a:effectLst/>
              </p:spPr>
              <p:txBody>
                <a:bodyPr anchor="ctr" anchorCtr="0"/>
                <a:lstStyle>
                  <a:defPPr>
                    <a:defRPr lang="zh-CN"/>
                  </a:defPPr>
                  <a:lvl1pPr algn="l" rtl="0" fontAlgn="base">
                    <a:spcBef>
                      <a:spcPct val="0"/>
                    </a:spcBef>
                    <a:spcAft>
                      <a:spcPct val="0"/>
                    </a:spcAft>
                    <a:buFont typeface="Arial" panose="020B0604020202020204" pitchFamily="34" charset="0"/>
                    <a:defRPr kern="1200">
                      <a:solidFill>
                        <a:schemeClr val="lt1"/>
                      </a:solidFill>
                      <a:latin typeface="+mn-lt"/>
                      <a:ea typeface="+mn-ea"/>
                      <a:cs typeface="+mn-cs"/>
                    </a:defRPr>
                  </a:lvl1pPr>
                  <a:lvl2pPr marL="457200" algn="l" rtl="0" fontAlgn="base">
                    <a:spcBef>
                      <a:spcPct val="0"/>
                    </a:spcBef>
                    <a:spcAft>
                      <a:spcPct val="0"/>
                    </a:spcAft>
                    <a:buFont typeface="Arial" panose="020B0604020202020204" pitchFamily="34" charset="0"/>
                    <a:defRPr kern="1200">
                      <a:solidFill>
                        <a:schemeClr val="lt1"/>
                      </a:solidFill>
                      <a:latin typeface="+mn-lt"/>
                      <a:ea typeface="+mn-ea"/>
                      <a:cs typeface="+mn-cs"/>
                    </a:defRPr>
                  </a:lvl2pPr>
                  <a:lvl3pPr marL="914400" algn="l" rtl="0" fontAlgn="base">
                    <a:spcBef>
                      <a:spcPct val="0"/>
                    </a:spcBef>
                    <a:spcAft>
                      <a:spcPct val="0"/>
                    </a:spcAft>
                    <a:buFont typeface="Arial" panose="020B0604020202020204" pitchFamily="34" charset="0"/>
                    <a:defRPr kern="1200">
                      <a:solidFill>
                        <a:schemeClr val="lt1"/>
                      </a:solidFill>
                      <a:latin typeface="+mn-lt"/>
                      <a:ea typeface="+mn-ea"/>
                      <a:cs typeface="+mn-cs"/>
                    </a:defRPr>
                  </a:lvl3pPr>
                  <a:lvl4pPr marL="1371600" algn="l" rtl="0" fontAlgn="base">
                    <a:spcBef>
                      <a:spcPct val="0"/>
                    </a:spcBef>
                    <a:spcAft>
                      <a:spcPct val="0"/>
                    </a:spcAft>
                    <a:buFont typeface="Arial" panose="020B0604020202020204" pitchFamily="34" charset="0"/>
                    <a:defRPr kern="1200">
                      <a:solidFill>
                        <a:schemeClr val="lt1"/>
                      </a:solidFill>
                      <a:latin typeface="+mn-lt"/>
                      <a:ea typeface="+mn-ea"/>
                      <a:cs typeface="+mn-cs"/>
                    </a:defRPr>
                  </a:lvl4pPr>
                  <a:lvl5pPr marL="1828800" algn="l" rtl="0" fontAlgn="base">
                    <a:spcBef>
                      <a:spcPct val="0"/>
                    </a:spcBef>
                    <a:spcAft>
                      <a:spcPct val="0"/>
                    </a:spcAft>
                    <a:buFont typeface="Arial" panose="020B0604020202020204" pitchFamily="34" charset="0"/>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hangingPunct="1">
                    <a:spcBef>
                      <a:spcPts val="600"/>
                    </a:spcBef>
                    <a:spcAft>
                      <a:spcPts val="600"/>
                    </a:spcAft>
                    <a:defRPr/>
                  </a:pPr>
                  <a:r>
                    <a:rPr lang="zh-CN" altLang="en-US" b="1" dirty="0">
                      <a:solidFill>
                        <a:schemeClr val="bg1"/>
                      </a:solidFill>
                      <a:latin typeface="微软雅黑" panose="020B0503020204020204" pitchFamily="34" charset="-122"/>
                      <a:ea typeface="微软雅黑" panose="020B0503020204020204" pitchFamily="34" charset="-122"/>
                    </a:rPr>
                    <a:t>二级检测</a:t>
                  </a:r>
                  <a:endParaRPr lang="en-US" altLang="zh-CN" b="1" dirty="0">
                    <a:solidFill>
                      <a:schemeClr val="bg1"/>
                    </a:solidFill>
                    <a:latin typeface="微软雅黑" panose="020B0503020204020204" pitchFamily="34" charset="-122"/>
                    <a:ea typeface="微软雅黑" panose="020B0503020204020204" pitchFamily="34" charset="-122"/>
                  </a:endParaRPr>
                </a:p>
                <a:p>
                  <a:pPr marL="285750" indent="-285750">
                    <a:spcBef>
                      <a:spcPts val="600"/>
                    </a:spcBef>
                    <a:spcAft>
                      <a:spcPts val="600"/>
                    </a:spcAft>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rPr>
                    <a:t>计算</a:t>
                  </a:r>
                  <a:r>
                    <a:rPr lang="en-US" altLang="zh-CN" dirty="0">
                      <a:solidFill>
                        <a:schemeClr val="bg1"/>
                      </a:solidFill>
                      <a:latin typeface="微软雅黑" panose="020B0503020204020204" pitchFamily="34" charset="-122"/>
                      <a:ea typeface="微软雅黑" panose="020B0503020204020204" pitchFamily="34" charset="-122"/>
                    </a:rPr>
                    <a:t>1000</a:t>
                  </a:r>
                  <a:r>
                    <a:rPr lang="zh-CN" altLang="en-US" dirty="0">
                      <a:solidFill>
                        <a:schemeClr val="bg1"/>
                      </a:solidFill>
                      <a:latin typeface="微软雅黑" panose="020B0503020204020204" pitchFamily="34" charset="-122"/>
                      <a:ea typeface="微软雅黑" panose="020B0503020204020204" pitchFamily="34" charset="-122"/>
                    </a:rPr>
                    <a:t>个</a:t>
                  </a:r>
                  <a14:m>
                    <m:oMath xmlns:m="http://schemas.openxmlformats.org/officeDocument/2006/math">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𝑃</m:t>
                          </m:r>
                        </m:e>
                        <m:sub>
                          <m:r>
                            <a:rPr lang="en-US" altLang="zh-CN" i="1">
                              <a:solidFill>
                                <a:schemeClr val="bg1"/>
                              </a:solidFill>
                              <a:latin typeface="Cambria Math" panose="02040503050406030204" pitchFamily="18" charset="0"/>
                            </a:rPr>
                            <m:t>𝑣𝑎𝑙𝑢𝑒</m:t>
                          </m:r>
                        </m:sub>
                      </m:sSub>
                    </m:oMath>
                  </a14:m>
                  <a:r>
                    <a:rPr lang="zh-CN" altLang="en-US" dirty="0">
                      <a:solidFill>
                        <a:schemeClr val="bg1"/>
                      </a:solidFill>
                      <a:latin typeface="微软雅黑" panose="020B0503020204020204" pitchFamily="34" charset="-122"/>
                      <a:ea typeface="微软雅黑" panose="020B0503020204020204" pitchFamily="34" charset="-122"/>
                    </a:rPr>
                    <a:t>值的均匀性衡量指标</a:t>
                  </a:r>
                  <a14:m>
                    <m:oMath xmlns:m="http://schemas.openxmlformats.org/officeDocument/2006/math">
                      <m:sSub>
                        <m:sSubPr>
                          <m:ctrlPr>
                            <a:rPr lang="en-US" altLang="zh-CN" i="1">
                              <a:solidFill>
                                <a:schemeClr val="bg1"/>
                              </a:solidFill>
                              <a:latin typeface="Cambria Math" panose="02040503050406030204" pitchFamily="18" charset="0"/>
                              <a:ea typeface="微软雅黑" panose="020B0503020204020204" pitchFamily="34" charset="-122"/>
                            </a:rPr>
                          </m:ctrlPr>
                        </m:sSubPr>
                        <m:e>
                          <m:r>
                            <a:rPr lang="en-US" altLang="zh-CN" i="1">
                              <a:solidFill>
                                <a:schemeClr val="bg1"/>
                              </a:solidFill>
                              <a:latin typeface="Cambria Math" panose="02040503050406030204" pitchFamily="18" charset="0"/>
                              <a:ea typeface="微软雅黑" panose="020B0503020204020204" pitchFamily="34" charset="-122"/>
                            </a:rPr>
                            <m:t>𝑃</m:t>
                          </m:r>
                        </m:e>
                        <m:sub>
                          <m:r>
                            <a:rPr lang="en-US" altLang="zh-CN" i="1">
                              <a:solidFill>
                                <a:schemeClr val="bg1"/>
                              </a:solidFill>
                              <a:latin typeface="Cambria Math" panose="02040503050406030204" pitchFamily="18" charset="0"/>
                              <a:ea typeface="微软雅黑" panose="020B0503020204020204" pitchFamily="34" charset="-122"/>
                            </a:rPr>
                            <m:t>𝑇</m:t>
                          </m:r>
                        </m:sub>
                      </m:sSub>
                    </m:oMath>
                  </a14:m>
                  <a:endParaRPr lang="en-US" altLang="zh-CN" b="1" i="1" dirty="0">
                    <a:solidFill>
                      <a:schemeClr val="bg1"/>
                    </a:solidFill>
                    <a:latin typeface="Cambria Math" panose="02040503050406030204" pitchFamily="18" charset="0"/>
                    <a:ea typeface="宋体"/>
                  </a:endParaRPr>
                </a:p>
                <a:p>
                  <a:pPr marL="285750" indent="-285750">
                    <a:spcBef>
                      <a:spcPts val="600"/>
                    </a:spcBef>
                    <a:spcAft>
                      <a:spcPts val="600"/>
                    </a:spcAft>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rPr>
                    <a:t>若</a:t>
                  </a:r>
                  <a14:m>
                    <m:oMath xmlns:m="http://schemas.openxmlformats.org/officeDocument/2006/math">
                      <m:sSub>
                        <m:sSubPr>
                          <m:ctrlPr>
                            <a:rPr lang="en-US" altLang="zh-CN" i="1">
                              <a:solidFill>
                                <a:schemeClr val="bg1"/>
                              </a:solidFill>
                              <a:latin typeface="Cambria Math" panose="02040503050406030204" pitchFamily="18" charset="0"/>
                              <a:ea typeface="微软雅黑" panose="020B0503020204020204" pitchFamily="34" charset="-122"/>
                            </a:rPr>
                          </m:ctrlPr>
                        </m:sSubPr>
                        <m:e>
                          <m:r>
                            <a:rPr lang="en-US" altLang="zh-CN" i="1">
                              <a:solidFill>
                                <a:schemeClr val="bg1"/>
                              </a:solidFill>
                              <a:latin typeface="Cambria Math" panose="02040503050406030204" pitchFamily="18" charset="0"/>
                              <a:ea typeface="微软雅黑" panose="020B0503020204020204" pitchFamily="34" charset="-122"/>
                            </a:rPr>
                            <m:t>𝑃</m:t>
                          </m:r>
                        </m:e>
                        <m:sub>
                          <m:r>
                            <a:rPr lang="en-US" altLang="zh-CN" i="1">
                              <a:solidFill>
                                <a:schemeClr val="bg1"/>
                              </a:solidFill>
                              <a:latin typeface="Cambria Math" panose="02040503050406030204" pitchFamily="18" charset="0"/>
                              <a:ea typeface="微软雅黑" panose="020B0503020204020204" pitchFamily="34" charset="-122"/>
                            </a:rPr>
                            <m:t>𝑇</m:t>
                          </m:r>
                        </m:sub>
                      </m:sSub>
                      <m:r>
                        <a:rPr lang="en-US" altLang="zh-CN" b="1" i="1">
                          <a:solidFill>
                            <a:schemeClr val="bg1"/>
                          </a:solidFill>
                          <a:latin typeface="Cambria Math" panose="02040503050406030204" pitchFamily="18" charset="0"/>
                          <a:ea typeface="微软雅黑" panose="020B0503020204020204" pitchFamily="34" charset="-122"/>
                        </a:rPr>
                        <m:t>&gt;</m:t>
                      </m:r>
                      <m:r>
                        <a:rPr lang="en-US" altLang="zh-CN">
                          <a:solidFill>
                            <a:schemeClr val="bg1"/>
                          </a:solidFill>
                          <a:latin typeface="Cambria Math" panose="02040503050406030204" pitchFamily="18" charset="0"/>
                          <a:ea typeface="微软雅黑" panose="020B0503020204020204" pitchFamily="34" charset="-122"/>
                        </a:rPr>
                        <m:t>0.0001</m:t>
                      </m:r>
                    </m:oMath>
                  </a14:m>
                  <a:r>
                    <a:rPr lang="zh-CN" altLang="en-US" dirty="0">
                      <a:solidFill>
                        <a:schemeClr val="bg1"/>
                      </a:solidFill>
                      <a:latin typeface="微软雅黑" panose="020B0503020204020204" pitchFamily="34" charset="-122"/>
                      <a:ea typeface="微软雅黑" panose="020B0503020204020204" pitchFamily="34" charset="-122"/>
                    </a:rPr>
                    <a:t>则二级检测通过</a:t>
                  </a:r>
                  <a:endParaRPr lang="en-US" altLang="zh-CN" dirty="0">
                    <a:solidFill>
                      <a:schemeClr val="bg1"/>
                    </a:solidFill>
                    <a:latin typeface="微软雅黑" panose="020B0503020204020204" pitchFamily="34" charset="-122"/>
                    <a:ea typeface="微软雅黑" panose="020B0503020204020204" pitchFamily="34" charset="-122"/>
                  </a:endParaRPr>
                </a:p>
              </p:txBody>
            </p:sp>
          </mc:Choice>
          <mc:Fallback xmlns="">
            <p:sp>
              <p:nvSpPr>
                <p:cNvPr id="34" name="圆角矩形 33"/>
                <p:cNvSpPr>
                  <a:spLocks noRot="1" noChangeAspect="1" noMove="1" noResize="1" noEditPoints="1" noAdjustHandles="1" noChangeArrowheads="1" noChangeShapeType="1" noTextEdit="1"/>
                </p:cNvSpPr>
                <p:nvPr/>
              </p:nvSpPr>
              <p:spPr>
                <a:xfrm>
                  <a:off x="7294127" y="2666287"/>
                  <a:ext cx="2700000" cy="2179031"/>
                </a:xfrm>
                <a:prstGeom prst="roundRect">
                  <a:avLst/>
                </a:prstGeom>
                <a:blipFill>
                  <a:blip r:embed="rId4"/>
                  <a:stretch>
                    <a:fillRect b="-1397"/>
                  </a:stretch>
                </a:blipFill>
                <a:ln w="25400" cap="flat" cmpd="sng" algn="ctr">
                  <a:noFill/>
                  <a:prstDash val="solid"/>
                </a:ln>
                <a:effectLst/>
              </p:spPr>
              <p:txBody>
                <a:bodyPr/>
                <a:lstStyle/>
                <a:p>
                  <a:r>
                    <a:rPr lang="zh-CN" altLang="en-US">
                      <a:noFill/>
                    </a:rPr>
                    <a:t> </a:t>
                  </a:r>
                </a:p>
              </p:txBody>
            </p:sp>
          </mc:Fallback>
        </mc:AlternateContent>
        <p:cxnSp>
          <p:nvCxnSpPr>
            <p:cNvPr id="40" name="直接箭头连接符 39"/>
            <p:cNvCxnSpPr/>
            <p:nvPr/>
          </p:nvCxnSpPr>
          <p:spPr>
            <a:xfrm flipV="1">
              <a:off x="7868185" y="2139910"/>
              <a:ext cx="0" cy="526377"/>
            </a:xfrm>
            <a:prstGeom prst="straightConnector1">
              <a:avLst/>
            </a:prstGeom>
            <a:noFill/>
            <a:ln w="38100" cap="flat" cmpd="sng" algn="ctr">
              <a:solidFill>
                <a:srgbClr val="000000"/>
              </a:solidFill>
              <a:prstDash val="solid"/>
              <a:tailEnd type="triangle"/>
            </a:ln>
            <a:effectLst/>
          </p:spPr>
        </p:cxnSp>
      </p:grpSp>
      <p:grpSp>
        <p:nvGrpSpPr>
          <p:cNvPr id="46" name="组合 45">
            <a:extLst>
              <a:ext uri="{FF2B5EF4-FFF2-40B4-BE49-F238E27FC236}">
                <a16:creationId xmlns:a16="http://schemas.microsoft.com/office/drawing/2014/main" id="{4DAB9136-D9EA-4476-ACE4-50886F38EA92}"/>
              </a:ext>
            </a:extLst>
          </p:cNvPr>
          <p:cNvGrpSpPr/>
          <p:nvPr/>
        </p:nvGrpSpPr>
        <p:grpSpPr>
          <a:xfrm>
            <a:off x="5691848" y="5226192"/>
            <a:ext cx="4504746" cy="1002769"/>
            <a:chOff x="5691848" y="5226192"/>
            <a:chExt cx="4504746" cy="1002769"/>
          </a:xfrm>
        </p:grpSpPr>
        <p:sp>
          <p:nvSpPr>
            <p:cNvPr id="37" name="圆角矩形 36"/>
            <p:cNvSpPr/>
            <p:nvPr/>
          </p:nvSpPr>
          <p:spPr>
            <a:xfrm>
              <a:off x="6831515" y="5226192"/>
              <a:ext cx="3365079" cy="1002769"/>
            </a:xfrm>
            <a:prstGeom prst="roundRect">
              <a:avLst/>
            </a:prstGeom>
            <a:solidFill>
              <a:srgbClr val="FFFFFF"/>
            </a:solidFill>
            <a:ln w="25400" cap="flat" cmpd="sng" algn="ctr">
              <a:solidFill>
                <a:srgbClr val="000000"/>
              </a:solidFill>
              <a:prstDash val="solid"/>
            </a:ln>
            <a:effectLst/>
          </p:spPr>
          <p:txBody>
            <a:bodyPr rtlCol="0" anchor="ctr"/>
            <a:lstStyle/>
            <a:p>
              <a:pPr algn="ctr" eaLnBrk="1" fontAlgn="auto" hangingPunct="1">
                <a:spcBef>
                  <a:spcPts val="0"/>
                </a:spcBef>
                <a:spcAft>
                  <a:spcPts val="0"/>
                </a:spcAft>
                <a:defRPr/>
              </a:pPr>
              <a:r>
                <a:rPr lang="en-US" altLang="zh-CN" kern="0" dirty="0">
                  <a:solidFill>
                    <a:srgbClr val="000000"/>
                  </a:solidFill>
                  <a:latin typeface="微软雅黑" panose="020B0503020204020204" pitchFamily="34" charset="-122"/>
                </a:rPr>
                <a:t>15</a:t>
              </a:r>
              <a:r>
                <a:rPr lang="zh-CN" altLang="en-US" kern="0" dirty="0">
                  <a:solidFill>
                    <a:srgbClr val="000000"/>
                  </a:solidFill>
                  <a:latin typeface="微软雅黑" panose="020B0503020204020204" pitchFamily="34" charset="-122"/>
                </a:rPr>
                <a:t>项检测都通过</a:t>
              </a:r>
              <a:endParaRPr lang="en-US" altLang="zh-CN" kern="0" dirty="0">
                <a:solidFill>
                  <a:srgbClr val="000000"/>
                </a:solidFill>
                <a:latin typeface="微软雅黑" panose="020B0503020204020204" pitchFamily="34" charset="-122"/>
              </a:endParaRPr>
            </a:p>
            <a:p>
              <a:pPr algn="ctr" eaLnBrk="1" fontAlgn="auto" hangingPunct="1">
                <a:spcBef>
                  <a:spcPts val="0"/>
                </a:spcBef>
                <a:spcAft>
                  <a:spcPts val="0"/>
                </a:spcAft>
                <a:defRPr/>
              </a:pPr>
              <a:r>
                <a:rPr lang="zh-CN" altLang="en-US" kern="0" dirty="0">
                  <a:solidFill>
                    <a:srgbClr val="000000"/>
                  </a:solidFill>
                  <a:latin typeface="微软雅黑" panose="020B0503020204020204" pitchFamily="34" charset="-122"/>
                </a:rPr>
                <a:t>则</a:t>
              </a:r>
              <a:r>
                <a:rPr lang="en-US" altLang="zh-CN" kern="0" dirty="0">
                  <a:solidFill>
                    <a:srgbClr val="000000"/>
                  </a:solidFill>
                  <a:latin typeface="微软雅黑" panose="020B0503020204020204" pitchFamily="34" charset="-122"/>
                </a:rPr>
                <a:t>RNG</a:t>
              </a:r>
              <a:r>
                <a:rPr lang="zh-CN" altLang="en-US" kern="0" dirty="0">
                  <a:solidFill>
                    <a:srgbClr val="000000"/>
                  </a:solidFill>
                  <a:latin typeface="微软雅黑" panose="020B0503020204020204" pitchFamily="34" charset="-122"/>
                </a:rPr>
                <a:t>通过</a:t>
              </a:r>
              <a:r>
                <a:rPr lang="en-US" altLang="zh-CN" kern="0" dirty="0">
                  <a:solidFill>
                    <a:srgbClr val="000000"/>
                  </a:solidFill>
                  <a:latin typeface="微软雅黑" panose="020B0503020204020204" pitchFamily="34" charset="-122"/>
                </a:rPr>
                <a:t>SP 800-22</a:t>
              </a:r>
              <a:r>
                <a:rPr lang="zh-CN" altLang="en-US" kern="0" dirty="0">
                  <a:solidFill>
                    <a:srgbClr val="000000"/>
                  </a:solidFill>
                  <a:latin typeface="微软雅黑" panose="020B0503020204020204" pitchFamily="34" charset="-122"/>
                </a:rPr>
                <a:t>检测</a:t>
              </a:r>
            </a:p>
          </p:txBody>
        </p:sp>
        <p:cxnSp>
          <p:nvCxnSpPr>
            <p:cNvPr id="41" name="直接箭头连接符 40"/>
            <p:cNvCxnSpPr>
              <a:cxnSpLocks/>
              <a:stCxn id="36" idx="3"/>
              <a:endCxn id="37" idx="1"/>
            </p:cNvCxnSpPr>
            <p:nvPr/>
          </p:nvCxnSpPr>
          <p:spPr>
            <a:xfrm flipV="1">
              <a:off x="5691848" y="5727577"/>
              <a:ext cx="1139667" cy="11880"/>
            </a:xfrm>
            <a:prstGeom prst="straightConnector1">
              <a:avLst/>
            </a:prstGeom>
            <a:noFill/>
            <a:ln w="38100" cap="flat" cmpd="sng" algn="ctr">
              <a:solidFill>
                <a:srgbClr val="000000"/>
              </a:solidFill>
              <a:prstDash val="solid"/>
              <a:tailEnd type="triangle"/>
            </a:ln>
            <a:effectLst/>
          </p:spPr>
        </p:cxnSp>
      </p:grpSp>
      <p:grpSp>
        <p:nvGrpSpPr>
          <p:cNvPr id="45" name="组合 44">
            <a:extLst>
              <a:ext uri="{FF2B5EF4-FFF2-40B4-BE49-F238E27FC236}">
                <a16:creationId xmlns:a16="http://schemas.microsoft.com/office/drawing/2014/main" id="{86088949-4189-4CC6-AE5A-9AFEE2E2525E}"/>
              </a:ext>
            </a:extLst>
          </p:cNvPr>
          <p:cNvGrpSpPr/>
          <p:nvPr/>
        </p:nvGrpSpPr>
        <p:grpSpPr>
          <a:xfrm>
            <a:off x="1474644" y="1782943"/>
            <a:ext cx="8455705" cy="3956514"/>
            <a:chOff x="1474644" y="1782943"/>
            <a:chExt cx="8455705" cy="3956514"/>
          </a:xfrm>
        </p:grpSpPr>
        <p:cxnSp>
          <p:nvCxnSpPr>
            <p:cNvPr id="42" name="肘形连接符 41"/>
            <p:cNvCxnSpPr>
              <a:cxnSpLocks/>
              <a:stCxn id="31" idx="3"/>
            </p:cNvCxnSpPr>
            <p:nvPr/>
          </p:nvCxnSpPr>
          <p:spPr>
            <a:xfrm flipH="1">
              <a:off x="1474644" y="1782943"/>
              <a:ext cx="8455705" cy="3277520"/>
            </a:xfrm>
            <a:prstGeom prst="bentConnector3">
              <a:avLst>
                <a:gd name="adj1" fmla="val -2704"/>
              </a:avLst>
            </a:prstGeom>
            <a:noFill/>
            <a:ln w="38100" cap="rnd" cmpd="sng" algn="ctr">
              <a:solidFill>
                <a:srgbClr val="000000"/>
              </a:solidFill>
              <a:prstDash val="solid"/>
            </a:ln>
            <a:effectLst/>
          </p:spPr>
        </p:cxnSp>
        <p:cxnSp>
          <p:nvCxnSpPr>
            <p:cNvPr id="43" name="肘形连接符 42"/>
            <p:cNvCxnSpPr>
              <a:cxnSpLocks/>
              <a:endCxn id="36" idx="1"/>
            </p:cNvCxnSpPr>
            <p:nvPr/>
          </p:nvCxnSpPr>
          <p:spPr>
            <a:xfrm>
              <a:off x="1638450" y="5060463"/>
              <a:ext cx="687398" cy="678994"/>
            </a:xfrm>
            <a:prstGeom prst="bentConnector3">
              <a:avLst>
                <a:gd name="adj1" fmla="val -24913"/>
              </a:avLst>
            </a:prstGeom>
            <a:noFill/>
            <a:ln w="38100" cap="rnd" cmpd="sng" algn="ctr">
              <a:solidFill>
                <a:srgbClr val="000000"/>
              </a:solidFill>
              <a:prstDash val="solid"/>
              <a:tailEnd type="triangle"/>
            </a:ln>
            <a:effectLst/>
          </p:spPr>
        </p:cxnSp>
      </p:grpSp>
      <p:grpSp>
        <p:nvGrpSpPr>
          <p:cNvPr id="21" name="组合 20">
            <a:extLst>
              <a:ext uri="{FF2B5EF4-FFF2-40B4-BE49-F238E27FC236}">
                <a16:creationId xmlns:a16="http://schemas.microsoft.com/office/drawing/2014/main" id="{54BE0BAF-D4B7-4913-87E9-2105CA476AEC}"/>
              </a:ext>
            </a:extLst>
          </p:cNvPr>
          <p:cNvGrpSpPr/>
          <p:nvPr/>
        </p:nvGrpSpPr>
        <p:grpSpPr>
          <a:xfrm>
            <a:off x="3456523" y="1314959"/>
            <a:ext cx="2156620" cy="935968"/>
            <a:chOff x="3456523" y="1314959"/>
            <a:chExt cx="2156620" cy="935968"/>
          </a:xfrm>
        </p:grpSpPr>
        <p:cxnSp>
          <p:nvCxnSpPr>
            <p:cNvPr id="29" name="直接箭头连接符 28"/>
            <p:cNvCxnSpPr>
              <a:cxnSpLocks/>
            </p:cNvCxnSpPr>
            <p:nvPr/>
          </p:nvCxnSpPr>
          <p:spPr>
            <a:xfrm>
              <a:off x="3456523" y="1754703"/>
              <a:ext cx="190501" cy="2693"/>
            </a:xfrm>
            <a:prstGeom prst="straightConnector1">
              <a:avLst/>
            </a:prstGeom>
            <a:noFill/>
            <a:ln w="38100" cap="flat" cmpd="sng" algn="ctr">
              <a:solidFill>
                <a:srgbClr val="000000"/>
              </a:solidFill>
              <a:prstDash val="solid"/>
              <a:tailEnd type="triangle"/>
            </a:ln>
            <a:effectLst/>
          </p:spPr>
        </p:cxnSp>
        <mc:AlternateContent xmlns:mc="http://schemas.openxmlformats.org/markup-compatibility/2006" xmlns:a14="http://schemas.microsoft.com/office/drawing/2010/main">
          <mc:Choice Requires="a14">
            <p:sp>
              <p:nvSpPr>
                <p:cNvPr id="44" name="圆角矩形 43"/>
                <p:cNvSpPr/>
                <p:nvPr/>
              </p:nvSpPr>
              <p:spPr bwMode="auto">
                <a:xfrm>
                  <a:off x="3646230" y="1314959"/>
                  <a:ext cx="1966913" cy="935968"/>
                </a:xfrm>
                <a:prstGeom prst="roundRect">
                  <a:avLst/>
                </a:prstGeom>
                <a:solidFill>
                  <a:srgbClr val="FFFFFF"/>
                </a:solidFill>
                <a:ln w="25400" cap="flat" cmpd="sng" algn="ctr">
                  <a:solidFill>
                    <a:srgbClr val="000000"/>
                  </a:solidFill>
                  <a:prstDash val="solid"/>
                </a:ln>
                <a:effectLst/>
              </p:spPr>
              <p:txBody>
                <a:bodyPr anchor="ctr"/>
                <a:lstStyle/>
                <a:p>
                  <a:pPr algn="ctr" eaLnBrk="1" fontAlgn="auto" hangingPunct="1">
                    <a:spcBef>
                      <a:spcPts val="0"/>
                    </a:spcBef>
                    <a:spcAft>
                      <a:spcPts val="0"/>
                    </a:spcAft>
                    <a:defRPr/>
                  </a:pPr>
                  <a:r>
                    <a:rPr lang="zh-CN" altLang="en-US" kern="0" dirty="0">
                      <a:solidFill>
                        <a:srgbClr val="000000"/>
                      </a:solidFill>
                      <a:latin typeface="微软雅黑" panose="020B0503020204020204" pitchFamily="34" charset="-122"/>
                    </a:rPr>
                    <a:t>共</a:t>
                  </a:r>
                  <a:r>
                    <a:rPr lang="en-US" altLang="zh-CN" kern="0" dirty="0">
                      <a:solidFill>
                        <a:srgbClr val="000000"/>
                      </a:solidFill>
                      <a:latin typeface="微软雅黑" panose="020B0503020204020204" pitchFamily="34" charset="-122"/>
                    </a:rPr>
                    <a:t>1000</a:t>
                  </a:r>
                  <a:r>
                    <a:rPr lang="zh-CN" altLang="en-US" kern="0" dirty="0">
                      <a:solidFill>
                        <a:srgbClr val="000000"/>
                      </a:solidFill>
                      <a:latin typeface="微软雅黑" panose="020B0503020204020204" pitchFamily="34" charset="-122"/>
                    </a:rPr>
                    <a:t>个</a:t>
                  </a:r>
                  <a:endParaRPr lang="en-US" altLang="zh-CN" kern="0" dirty="0">
                    <a:solidFill>
                      <a:srgbClr val="000000"/>
                    </a:solidFill>
                    <a:latin typeface="微软雅黑" panose="020B0503020204020204" pitchFamily="34" charset="-122"/>
                  </a:endParaRPr>
                </a:p>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𝑣𝑎𝑙𝑢𝑒</m:t>
                            </m:r>
                          </m:sub>
                        </m:sSub>
                      </m:oMath>
                    </m:oMathPara>
                  </a14:m>
                  <a:endParaRPr lang="zh-CN" altLang="en-US" kern="0" dirty="0">
                    <a:solidFill>
                      <a:srgbClr val="000000"/>
                    </a:solidFill>
                    <a:latin typeface="微软雅黑" panose="020B0503020204020204" pitchFamily="34" charset="-122"/>
                  </a:endParaRPr>
                </a:p>
              </p:txBody>
            </p:sp>
          </mc:Choice>
          <mc:Fallback xmlns="">
            <p:sp>
              <p:nvSpPr>
                <p:cNvPr id="44" name="圆角矩形 43"/>
                <p:cNvSpPr>
                  <a:spLocks noRot="1" noChangeAspect="1" noMove="1" noResize="1" noEditPoints="1" noAdjustHandles="1" noChangeArrowheads="1" noChangeShapeType="1" noTextEdit="1"/>
                </p:cNvSpPr>
                <p:nvPr/>
              </p:nvSpPr>
              <p:spPr bwMode="auto">
                <a:xfrm>
                  <a:off x="3646230" y="1314959"/>
                  <a:ext cx="1966913" cy="935968"/>
                </a:xfrm>
                <a:prstGeom prst="roundRect">
                  <a:avLst/>
                </a:prstGeom>
                <a:blipFill>
                  <a:blip r:embed="rId5"/>
                  <a:stretch>
                    <a:fillRect/>
                  </a:stretch>
                </a:blipFill>
                <a:ln w="25400" cap="flat" cmpd="sng" algn="ctr">
                  <a:solidFill>
                    <a:srgbClr val="000000"/>
                  </a:solidFill>
                  <a:prstDash val="solid"/>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26830453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up)">
                                      <p:cBhvr>
                                        <p:cTn id="34" dur="500"/>
                                        <p:tgtEl>
                                          <p:spTgt spid="45"/>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left)">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E7C32-88D9-4E63-BF27-AE3C65684DF7}"/>
              </a:ext>
            </a:extLst>
          </p:cNvPr>
          <p:cNvSpPr>
            <a:spLocks noGrp="1"/>
          </p:cNvSpPr>
          <p:nvPr>
            <p:ph type="title"/>
          </p:nvPr>
        </p:nvSpPr>
        <p:spPr/>
        <p:txBody>
          <a:bodyPr/>
          <a:lstStyle/>
          <a:p>
            <a:r>
              <a:rPr lang="en-US" altLang="zh-CN" dirty="0"/>
              <a:t>SP 800-22</a:t>
            </a:r>
            <a:r>
              <a:rPr lang="zh-CN" altLang="en-US" dirty="0"/>
              <a:t>统计检测项</a:t>
            </a:r>
          </a:p>
        </p:txBody>
      </p:sp>
      <p:graphicFrame>
        <p:nvGraphicFramePr>
          <p:cNvPr id="6" name="表格 5"/>
          <p:cNvGraphicFramePr>
            <a:graphicFrameLocks noGrp="1"/>
          </p:cNvGraphicFramePr>
          <p:nvPr>
            <p:extLst>
              <p:ext uri="{D42A27DB-BD31-4B8C-83A1-F6EECF244321}">
                <p14:modId xmlns:p14="http://schemas.microsoft.com/office/powerpoint/2010/main" val="518872776"/>
              </p:ext>
            </p:extLst>
          </p:nvPr>
        </p:nvGraphicFramePr>
        <p:xfrm>
          <a:off x="1619000" y="844137"/>
          <a:ext cx="9049000" cy="5852160"/>
        </p:xfrm>
        <a:graphic>
          <a:graphicData uri="http://schemas.openxmlformats.org/drawingml/2006/table">
            <a:tbl>
              <a:tblPr firstRow="1" bandRow="1">
                <a:tableStyleId>{5C22544A-7EE6-4342-B048-85BDC9FD1C3A}</a:tableStyleId>
              </a:tblPr>
              <a:tblGrid>
                <a:gridCol w="751008">
                  <a:extLst>
                    <a:ext uri="{9D8B030D-6E8A-4147-A177-3AD203B41FA5}">
                      <a16:colId xmlns:a16="http://schemas.microsoft.com/office/drawing/2014/main" val="20000"/>
                    </a:ext>
                  </a:extLst>
                </a:gridCol>
                <a:gridCol w="6006054">
                  <a:extLst>
                    <a:ext uri="{9D8B030D-6E8A-4147-A177-3AD203B41FA5}">
                      <a16:colId xmlns:a16="http://schemas.microsoft.com/office/drawing/2014/main" val="20001"/>
                    </a:ext>
                  </a:extLst>
                </a:gridCol>
                <a:gridCol w="2291938">
                  <a:extLst>
                    <a:ext uri="{9D8B030D-6E8A-4147-A177-3AD203B41FA5}">
                      <a16:colId xmlns:a16="http://schemas.microsoft.com/office/drawing/2014/main" val="20002"/>
                    </a:ext>
                  </a:extLst>
                </a:gridCol>
              </a:tblGrid>
              <a:tr h="355271">
                <a:tc>
                  <a:txBody>
                    <a:bodyPr/>
                    <a:lstStyle/>
                    <a:p>
                      <a:pPr algn="ctr"/>
                      <a:r>
                        <a:rPr lang="zh-CN" altLang="en-US" dirty="0">
                          <a:latin typeface="Times New Roman" panose="02020603050405020304" pitchFamily="18" charset="0"/>
                          <a:cs typeface="Times New Roman" panose="02020603050405020304" pitchFamily="18" charset="0"/>
                        </a:rPr>
                        <a:t>序号</a:t>
                      </a:r>
                    </a:p>
                  </a:txBody>
                  <a:tcPr/>
                </a:tc>
                <a:tc>
                  <a:txBody>
                    <a:bodyPr/>
                    <a:lstStyle/>
                    <a:p>
                      <a:pPr algn="ctr"/>
                      <a:r>
                        <a:rPr lang="zh-CN" altLang="en-US" dirty="0">
                          <a:latin typeface="Times New Roman" panose="02020603050405020304" pitchFamily="18" charset="0"/>
                          <a:cs typeface="Times New Roman" panose="02020603050405020304" pitchFamily="18" charset="0"/>
                        </a:rPr>
                        <a:t>检测项</a:t>
                      </a:r>
                    </a:p>
                  </a:txBody>
                  <a:tcPr/>
                </a:tc>
                <a:tc>
                  <a:txBody>
                    <a:bodyPr/>
                    <a:lstStyle/>
                    <a:p>
                      <a:pPr algn="ctr"/>
                      <a:r>
                        <a:rPr lang="zh-CN" altLang="en-US" dirty="0">
                          <a:latin typeface="Times New Roman" panose="02020603050405020304" pitchFamily="18" charset="0"/>
                          <a:cs typeface="Times New Roman" panose="02020603050405020304" pitchFamily="18" charset="0"/>
                        </a:rPr>
                        <a:t>检验统计量标准分布</a:t>
                      </a:r>
                    </a:p>
                  </a:txBody>
                  <a:tcPr/>
                </a:tc>
                <a:extLst>
                  <a:ext uri="{0D108BD9-81ED-4DB2-BD59-A6C34878D82A}">
                    <a16:rowId xmlns:a16="http://schemas.microsoft.com/office/drawing/2014/main" val="10000"/>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1" i="0" u="none" strike="noStrike" kern="1200" baseline="0" dirty="0">
                          <a:solidFill>
                            <a:schemeClr val="dk1"/>
                          </a:solidFill>
                          <a:latin typeface="Times New Roman" panose="02020603050405020304" pitchFamily="18" charset="0"/>
                          <a:ea typeface="+mn-ea"/>
                          <a:cs typeface="Times New Roman" panose="02020603050405020304" pitchFamily="18" charset="0"/>
                        </a:rPr>
                        <a:t>单比特频数检测</a:t>
                      </a:r>
                      <a:r>
                        <a:rPr lang="en-US" altLang="zh-CN" sz="1600" b="1" i="0" u="none" strike="noStrike" kern="1200" baseline="0" dirty="0">
                          <a:solidFill>
                            <a:schemeClr val="dk1"/>
                          </a:solidFill>
                          <a:latin typeface="Times New Roman" panose="02020603050405020304" pitchFamily="18" charset="0"/>
                          <a:ea typeface="+mn-ea"/>
                          <a:cs typeface="Times New Roman" panose="02020603050405020304" pitchFamily="18" charset="0"/>
                        </a:rPr>
                        <a:t>(</a:t>
                      </a:r>
                      <a:r>
                        <a:rPr lang="en-US" altLang="zh-CN" sz="1600" b="1" i="0" u="none" strike="noStrike" kern="1200" baseline="0" dirty="0" err="1">
                          <a:solidFill>
                            <a:schemeClr val="dk1"/>
                          </a:solidFill>
                          <a:latin typeface="Times New Roman" panose="02020603050405020304" pitchFamily="18" charset="0"/>
                          <a:ea typeface="+mn-ea"/>
                          <a:cs typeface="Times New Roman" panose="02020603050405020304" pitchFamily="18" charset="0"/>
                        </a:rPr>
                        <a:t>Monobit</a:t>
                      </a:r>
                      <a:r>
                        <a:rPr lang="en-US" altLang="zh-CN" sz="1600" b="1" i="0" u="none" strike="noStrike" kern="1200" baseline="0" dirty="0">
                          <a:solidFill>
                            <a:schemeClr val="dk1"/>
                          </a:solidFill>
                          <a:latin typeface="Times New Roman" panose="02020603050405020304" pitchFamily="18" charset="0"/>
                          <a:ea typeface="+mn-ea"/>
                          <a:cs typeface="Times New Roman" panose="02020603050405020304" pitchFamily="18" charset="0"/>
                        </a:rPr>
                        <a:t> frequency test)</a:t>
                      </a:r>
                      <a:endParaRPr lang="zh-CN" altLang="en-US" sz="1600" b="1" dirty="0">
                        <a:latin typeface="Times New Roman" panose="02020603050405020304" pitchFamily="18" charset="0"/>
                        <a:cs typeface="Times New Roman" panose="02020603050405020304" pitchFamily="18" charset="0"/>
                      </a:endParaRPr>
                    </a:p>
                  </a:txBody>
                  <a:tcPr/>
                </a:tc>
                <a:tc>
                  <a:txBody>
                    <a:bodyPr/>
                    <a:lstStyle/>
                    <a:p>
                      <a:pPr algn="ctr"/>
                      <a:r>
                        <a:rPr lang="zh-CN" altLang="en-US" dirty="0">
                          <a:latin typeface="Times New Roman" panose="02020603050405020304" pitchFamily="18" charset="0"/>
                          <a:cs typeface="Times New Roman" panose="02020603050405020304" pitchFamily="18" charset="0"/>
                        </a:rPr>
                        <a:t>二项分布</a:t>
                      </a:r>
                    </a:p>
                  </a:txBody>
                  <a:tcPr/>
                </a:tc>
                <a:extLst>
                  <a:ext uri="{0D108BD9-81ED-4DB2-BD59-A6C34878D82A}">
                    <a16:rowId xmlns:a16="http://schemas.microsoft.com/office/drawing/2014/main" val="10001"/>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块内频数检测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(Frequency test within a block)</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1" u="none" strike="noStrike" kern="1200" baseline="0" dirty="0">
                          <a:solidFill>
                            <a:schemeClr val="dk1"/>
                          </a:solidFill>
                          <a:latin typeface="+mn-lt"/>
                          <a:ea typeface="+mn-ea"/>
                          <a:cs typeface="+mn-cs"/>
                        </a:rPr>
                        <a:t>χ</a:t>
                      </a:r>
                      <a:r>
                        <a:rPr lang="en-US" altLang="zh-CN" sz="1800" b="0" i="0" u="none" strike="noStrike" kern="1200" baseline="0" dirty="0">
                          <a:solidFill>
                            <a:schemeClr val="dk1"/>
                          </a:solidFill>
                          <a:latin typeface="+mn-lt"/>
                          <a:ea typeface="+mn-ea"/>
                          <a:cs typeface="+mn-cs"/>
                        </a:rPr>
                        <a:t>2</a:t>
                      </a:r>
                      <a:r>
                        <a:rPr lang="zh-CN" altLang="en-US" sz="1800" b="0" i="0" u="none" strike="noStrike" kern="1200" baseline="0" dirty="0">
                          <a:solidFill>
                            <a:schemeClr val="dk1"/>
                          </a:solidFill>
                          <a:latin typeface="+mn-lt"/>
                          <a:ea typeface="+mn-ea"/>
                          <a:cs typeface="+mn-cs"/>
                        </a:rPr>
                        <a:t>分布</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3</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游程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(Runs test)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b="0" i="1" u="none" strike="noStrike" kern="1200" baseline="0" dirty="0">
                          <a:solidFill>
                            <a:schemeClr val="dk1"/>
                          </a:solidFill>
                          <a:latin typeface="+mn-lt"/>
                          <a:ea typeface="+mn-ea"/>
                          <a:cs typeface="+mn-cs"/>
                        </a:rPr>
                        <a:t>χ</a:t>
                      </a:r>
                      <a:r>
                        <a:rPr lang="en-US" altLang="zh-CN" sz="1800" b="0" i="0" u="none" strike="noStrike" kern="1200" baseline="0" dirty="0">
                          <a:solidFill>
                            <a:schemeClr val="dk1"/>
                          </a:solidFill>
                          <a:latin typeface="+mn-lt"/>
                          <a:ea typeface="+mn-ea"/>
                          <a:cs typeface="+mn-cs"/>
                        </a:rPr>
                        <a:t>2</a:t>
                      </a:r>
                      <a:r>
                        <a:rPr lang="zh-CN" altLang="en-US" sz="1800" b="0" i="0" u="none" strike="noStrike" kern="1200" baseline="0" dirty="0">
                          <a:solidFill>
                            <a:schemeClr val="dk1"/>
                          </a:solidFill>
                          <a:latin typeface="+mn-lt"/>
                          <a:ea typeface="+mn-ea"/>
                          <a:cs typeface="+mn-cs"/>
                        </a:rPr>
                        <a:t>分布</a:t>
                      </a:r>
                    </a:p>
                  </a:txBody>
                  <a:tcPr/>
                </a:tc>
                <a:extLst>
                  <a:ext uri="{0D108BD9-81ED-4DB2-BD59-A6C34878D82A}">
                    <a16:rowId xmlns:a16="http://schemas.microsoft.com/office/drawing/2014/main" val="10003"/>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块内最长“</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a:t>
                      </a:r>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”游程检测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(Test for the longest run of ones in a block)</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b="0" i="1" u="none" strike="noStrike" kern="1200" baseline="0" dirty="0">
                          <a:solidFill>
                            <a:schemeClr val="dk1"/>
                          </a:solidFill>
                          <a:latin typeface="+mn-lt"/>
                          <a:ea typeface="+mn-ea"/>
                          <a:cs typeface="+mn-cs"/>
                        </a:rPr>
                        <a:t>χ</a:t>
                      </a:r>
                      <a:r>
                        <a:rPr lang="en-US" altLang="zh-CN" sz="1800" b="0" i="0" u="none" strike="noStrike" kern="1200" baseline="0" dirty="0">
                          <a:solidFill>
                            <a:schemeClr val="dk1"/>
                          </a:solidFill>
                          <a:latin typeface="+mn-lt"/>
                          <a:ea typeface="+mn-ea"/>
                          <a:cs typeface="+mn-cs"/>
                        </a:rPr>
                        <a:t>2</a:t>
                      </a:r>
                      <a:r>
                        <a:rPr lang="zh-CN" altLang="en-US" sz="1800" b="0" i="0" u="none" strike="noStrike" kern="1200" baseline="0" dirty="0">
                          <a:solidFill>
                            <a:schemeClr val="dk1"/>
                          </a:solidFill>
                          <a:latin typeface="+mn-lt"/>
                          <a:ea typeface="+mn-ea"/>
                          <a:cs typeface="+mn-cs"/>
                        </a:rPr>
                        <a:t>分布</a:t>
                      </a:r>
                    </a:p>
                  </a:txBody>
                  <a:tcPr/>
                </a:tc>
                <a:extLst>
                  <a:ext uri="{0D108BD9-81ED-4DB2-BD59-A6C34878D82A}">
                    <a16:rowId xmlns:a16="http://schemas.microsoft.com/office/drawing/2014/main" val="10004"/>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5</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二元矩阵秩检测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(Binary matrix rank test)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b="0" i="1" u="none" strike="noStrike" kern="1200" baseline="0" dirty="0">
                          <a:solidFill>
                            <a:schemeClr val="dk1"/>
                          </a:solidFill>
                          <a:latin typeface="+mn-lt"/>
                          <a:ea typeface="+mn-ea"/>
                          <a:cs typeface="+mn-cs"/>
                        </a:rPr>
                        <a:t>χ</a:t>
                      </a:r>
                      <a:r>
                        <a:rPr lang="en-US" altLang="zh-CN" sz="1800" b="0" i="0" u="none" strike="noStrike" kern="1200" baseline="0" dirty="0">
                          <a:solidFill>
                            <a:schemeClr val="dk1"/>
                          </a:solidFill>
                          <a:latin typeface="+mn-lt"/>
                          <a:ea typeface="+mn-ea"/>
                          <a:cs typeface="+mn-cs"/>
                        </a:rPr>
                        <a:t>2</a:t>
                      </a:r>
                      <a:r>
                        <a:rPr lang="zh-CN" altLang="en-US" sz="1800" b="0" i="0" u="none" strike="noStrike" kern="1200" baseline="0" dirty="0">
                          <a:solidFill>
                            <a:schemeClr val="dk1"/>
                          </a:solidFill>
                          <a:latin typeface="+mn-lt"/>
                          <a:ea typeface="+mn-ea"/>
                          <a:cs typeface="+mn-cs"/>
                        </a:rPr>
                        <a:t>分布</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6</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离散傅立叶变换检测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(Discrete Fourier transform test)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algn="ctr"/>
                      <a:r>
                        <a:rPr lang="zh-CN" altLang="en-US" dirty="0">
                          <a:latin typeface="Times New Roman" panose="02020603050405020304" pitchFamily="18" charset="0"/>
                          <a:cs typeface="Times New Roman" panose="02020603050405020304" pitchFamily="18" charset="0"/>
                        </a:rPr>
                        <a:t>二项分布</a:t>
                      </a:r>
                    </a:p>
                  </a:txBody>
                  <a:tcPr/>
                </a:tc>
                <a:extLst>
                  <a:ext uri="{0D108BD9-81ED-4DB2-BD59-A6C34878D82A}">
                    <a16:rowId xmlns:a16="http://schemas.microsoft.com/office/drawing/2014/main" val="10006"/>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7</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非重叠模版匹配检测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(Non-overlapping template matching test)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b="0" i="1" u="none" strike="noStrike" kern="1200" baseline="0" dirty="0">
                          <a:solidFill>
                            <a:schemeClr val="dk1"/>
                          </a:solidFill>
                          <a:latin typeface="+mn-lt"/>
                          <a:ea typeface="+mn-ea"/>
                          <a:cs typeface="+mn-cs"/>
                        </a:rPr>
                        <a:t>χ</a:t>
                      </a:r>
                      <a:r>
                        <a:rPr lang="en-US" altLang="zh-CN" sz="1800" b="0" i="0" u="none" strike="noStrike" kern="1200" baseline="0" dirty="0">
                          <a:solidFill>
                            <a:schemeClr val="dk1"/>
                          </a:solidFill>
                          <a:latin typeface="+mn-lt"/>
                          <a:ea typeface="+mn-ea"/>
                          <a:cs typeface="+mn-cs"/>
                        </a:rPr>
                        <a:t>2</a:t>
                      </a:r>
                      <a:r>
                        <a:rPr lang="zh-CN" altLang="en-US" sz="1800" b="0" i="0" u="none" strike="noStrike" kern="1200" baseline="0" dirty="0">
                          <a:solidFill>
                            <a:schemeClr val="dk1"/>
                          </a:solidFill>
                          <a:latin typeface="+mn-lt"/>
                          <a:ea typeface="+mn-ea"/>
                          <a:cs typeface="+mn-cs"/>
                        </a:rPr>
                        <a:t>分布</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重叠模版匹配检测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(Overlapping template matching test)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b="0" i="1" u="none" strike="noStrike" kern="1200" baseline="0" dirty="0">
                          <a:solidFill>
                            <a:schemeClr val="dk1"/>
                          </a:solidFill>
                          <a:latin typeface="+mn-lt"/>
                          <a:ea typeface="+mn-ea"/>
                          <a:cs typeface="+mn-cs"/>
                        </a:rPr>
                        <a:t>χ</a:t>
                      </a:r>
                      <a:r>
                        <a:rPr lang="en-US" altLang="zh-CN" sz="1800" b="0" i="0" u="none" strike="noStrike" kern="1200" baseline="0" dirty="0">
                          <a:solidFill>
                            <a:schemeClr val="dk1"/>
                          </a:solidFill>
                          <a:latin typeface="+mn-lt"/>
                          <a:ea typeface="+mn-ea"/>
                          <a:cs typeface="+mn-cs"/>
                        </a:rPr>
                        <a:t>2</a:t>
                      </a:r>
                      <a:r>
                        <a:rPr lang="zh-CN" altLang="en-US" sz="1800" b="0" i="0" u="none" strike="noStrike" kern="1200" baseline="0" dirty="0">
                          <a:solidFill>
                            <a:schemeClr val="dk1"/>
                          </a:solidFill>
                          <a:latin typeface="+mn-lt"/>
                          <a:ea typeface="+mn-ea"/>
                          <a:cs typeface="+mn-cs"/>
                        </a:rPr>
                        <a:t>分布</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9</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Maurer’s</a:t>
                      </a:r>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通用统计检测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(Maurer’s “universal </a:t>
                      </a:r>
                      <a:r>
                        <a:rPr lang="en-US" altLang="zh-CN" sz="16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statistical”test</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algn="ctr"/>
                      <a:r>
                        <a:rPr lang="zh-CN" altLang="en-US" dirty="0">
                          <a:latin typeface="Times New Roman" panose="02020603050405020304" pitchFamily="18" charset="0"/>
                          <a:cs typeface="Times New Roman" panose="02020603050405020304" pitchFamily="18" charset="0"/>
                        </a:rPr>
                        <a:t>二项分布</a:t>
                      </a:r>
                    </a:p>
                  </a:txBody>
                  <a:tcPr/>
                </a:tc>
                <a:extLst>
                  <a:ext uri="{0D108BD9-81ED-4DB2-BD59-A6C34878D82A}">
                    <a16:rowId xmlns:a16="http://schemas.microsoft.com/office/drawing/2014/main" val="10009"/>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线性复杂度检测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(Linear complexity test)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b="0" i="1" u="none" strike="noStrike" kern="1200" baseline="0" dirty="0">
                          <a:solidFill>
                            <a:schemeClr val="dk1"/>
                          </a:solidFill>
                          <a:latin typeface="+mn-lt"/>
                          <a:ea typeface="+mn-ea"/>
                          <a:cs typeface="+mn-cs"/>
                        </a:rPr>
                        <a:t>χ</a:t>
                      </a:r>
                      <a:r>
                        <a:rPr lang="en-US" altLang="zh-CN" sz="1800" b="0" i="0" u="none" strike="noStrike" kern="1200" baseline="0" dirty="0">
                          <a:solidFill>
                            <a:schemeClr val="dk1"/>
                          </a:solidFill>
                          <a:latin typeface="+mn-lt"/>
                          <a:ea typeface="+mn-ea"/>
                          <a:cs typeface="+mn-cs"/>
                        </a:rPr>
                        <a:t>2</a:t>
                      </a:r>
                      <a:r>
                        <a:rPr lang="zh-CN" altLang="en-US" sz="1800" b="0" i="0" u="none" strike="noStrike" kern="1200" baseline="0" dirty="0">
                          <a:solidFill>
                            <a:schemeClr val="dk1"/>
                          </a:solidFill>
                          <a:latin typeface="+mn-lt"/>
                          <a:ea typeface="+mn-ea"/>
                          <a:cs typeface="+mn-cs"/>
                        </a:rPr>
                        <a:t>分布</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0"/>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11</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序列检测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(Serial test)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b="0" i="1" u="none" strike="noStrike" kern="1200" baseline="0" dirty="0">
                          <a:solidFill>
                            <a:schemeClr val="dk1"/>
                          </a:solidFill>
                          <a:latin typeface="+mn-lt"/>
                          <a:ea typeface="+mn-ea"/>
                          <a:cs typeface="+mn-cs"/>
                        </a:rPr>
                        <a:t>χ</a:t>
                      </a:r>
                      <a:r>
                        <a:rPr lang="en-US" altLang="zh-CN" sz="1800" b="0" i="0" u="none" strike="noStrike" kern="1200" baseline="0" dirty="0">
                          <a:solidFill>
                            <a:schemeClr val="dk1"/>
                          </a:solidFill>
                          <a:latin typeface="+mn-lt"/>
                          <a:ea typeface="+mn-ea"/>
                          <a:cs typeface="+mn-cs"/>
                        </a:rPr>
                        <a:t>2</a:t>
                      </a:r>
                      <a:r>
                        <a:rPr lang="zh-CN" altLang="en-US" sz="1800" b="0" i="0" u="none" strike="noStrike" kern="1200" baseline="0" dirty="0">
                          <a:solidFill>
                            <a:schemeClr val="dk1"/>
                          </a:solidFill>
                          <a:latin typeface="+mn-lt"/>
                          <a:ea typeface="+mn-ea"/>
                          <a:cs typeface="+mn-cs"/>
                        </a:rPr>
                        <a:t>分布</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1"/>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12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近似熵检测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(Approximate entropy test)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b="0" i="1" u="none" strike="noStrike" kern="1200" baseline="0" dirty="0">
                          <a:solidFill>
                            <a:schemeClr val="dk1"/>
                          </a:solidFill>
                          <a:latin typeface="+mn-lt"/>
                          <a:ea typeface="+mn-ea"/>
                          <a:cs typeface="+mn-cs"/>
                        </a:rPr>
                        <a:t>χ</a:t>
                      </a:r>
                      <a:r>
                        <a:rPr lang="en-US" altLang="zh-CN" sz="1800" b="0" i="0" u="none" strike="noStrike" kern="1200" baseline="0" dirty="0">
                          <a:solidFill>
                            <a:schemeClr val="dk1"/>
                          </a:solidFill>
                          <a:latin typeface="+mn-lt"/>
                          <a:ea typeface="+mn-ea"/>
                          <a:cs typeface="+mn-cs"/>
                        </a:rPr>
                        <a:t>2</a:t>
                      </a:r>
                      <a:r>
                        <a:rPr lang="zh-CN" altLang="en-US" sz="1800" b="0" i="0" u="none" strike="noStrike" kern="1200" baseline="0" dirty="0">
                          <a:solidFill>
                            <a:schemeClr val="dk1"/>
                          </a:solidFill>
                          <a:latin typeface="+mn-lt"/>
                          <a:ea typeface="+mn-ea"/>
                          <a:cs typeface="+mn-cs"/>
                        </a:rPr>
                        <a:t>分布</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2"/>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13</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累加和检测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(Cumulative sums test)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algn="ctr"/>
                      <a:r>
                        <a:rPr lang="zh-CN" altLang="en-US" dirty="0">
                          <a:latin typeface="Times New Roman" panose="02020603050405020304" pitchFamily="18" charset="0"/>
                          <a:cs typeface="Times New Roman" panose="02020603050405020304" pitchFamily="18" charset="0"/>
                        </a:rPr>
                        <a:t>二项分布</a:t>
                      </a:r>
                    </a:p>
                  </a:txBody>
                  <a:tcPr/>
                </a:tc>
                <a:extLst>
                  <a:ext uri="{0D108BD9-81ED-4DB2-BD59-A6C34878D82A}">
                    <a16:rowId xmlns:a16="http://schemas.microsoft.com/office/drawing/2014/main" val="10013"/>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14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随机游走检测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(Random excursions test)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b="0" i="1" u="none" strike="noStrike" kern="1200" baseline="0" dirty="0">
                          <a:solidFill>
                            <a:schemeClr val="dk1"/>
                          </a:solidFill>
                          <a:latin typeface="+mn-lt"/>
                          <a:ea typeface="+mn-ea"/>
                          <a:cs typeface="+mn-cs"/>
                        </a:rPr>
                        <a:t>χ</a:t>
                      </a:r>
                      <a:r>
                        <a:rPr lang="en-US" altLang="zh-CN" sz="1800" b="0" i="0" u="none" strike="noStrike" kern="1200" baseline="0" dirty="0">
                          <a:solidFill>
                            <a:schemeClr val="dk1"/>
                          </a:solidFill>
                          <a:latin typeface="+mn-lt"/>
                          <a:ea typeface="+mn-ea"/>
                          <a:cs typeface="+mn-cs"/>
                        </a:rPr>
                        <a:t>2</a:t>
                      </a:r>
                      <a:r>
                        <a:rPr lang="zh-CN" altLang="en-US" sz="1800" b="0" i="0" u="none" strike="noStrike" kern="1200" baseline="0" dirty="0">
                          <a:solidFill>
                            <a:schemeClr val="dk1"/>
                          </a:solidFill>
                          <a:latin typeface="+mn-lt"/>
                          <a:ea typeface="+mn-ea"/>
                          <a:cs typeface="+mn-cs"/>
                        </a:rPr>
                        <a:t>分布</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14"/>
                  </a:ext>
                </a:extLst>
              </a:tr>
              <a:tr h="346630">
                <a:tc>
                  <a:txBody>
                    <a:bodyPr/>
                    <a:lstStyle/>
                    <a:p>
                      <a:pPr algn="ctr"/>
                      <a:r>
                        <a:rPr lang="en-US" altLang="zh-CN" sz="1600" dirty="0">
                          <a:latin typeface="Times New Roman" panose="02020603050405020304" pitchFamily="18" charset="0"/>
                          <a:cs typeface="Times New Roman" panose="02020603050405020304" pitchFamily="18" charset="0"/>
                        </a:rPr>
                        <a:t>15</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随机游走变量检测</a:t>
                      </a:r>
                      <a:r>
                        <a:rPr lang="en-US" altLang="zh-C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(Random excursions variant test)</a:t>
                      </a:r>
                      <a:endParaRPr lang="zh-CN" altLang="en-US" sz="1600" b="0" dirty="0">
                        <a:latin typeface="Times New Roman" panose="02020603050405020304" pitchFamily="18" charset="0"/>
                        <a:cs typeface="Times New Roman" panose="02020603050405020304" pitchFamily="18" charset="0"/>
                      </a:endParaRPr>
                    </a:p>
                  </a:txBody>
                  <a:tcPr/>
                </a:tc>
                <a:tc>
                  <a:txBody>
                    <a:bodyPr/>
                    <a:lstStyle/>
                    <a:p>
                      <a:pPr algn="ctr"/>
                      <a:r>
                        <a:rPr lang="zh-CN" altLang="en-US" dirty="0">
                          <a:latin typeface="Times New Roman" panose="02020603050405020304" pitchFamily="18" charset="0"/>
                          <a:cs typeface="Times New Roman" panose="02020603050405020304" pitchFamily="18" charset="0"/>
                        </a:rPr>
                        <a:t>二项分布</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43020536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40A269E-3EDD-4AE1-B594-70D452C0986E}"/>
              </a:ext>
            </a:extLst>
          </p:cNvPr>
          <p:cNvSpPr>
            <a:spLocks noGrp="1"/>
          </p:cNvSpPr>
          <p:nvPr>
            <p:ph type="title"/>
          </p:nvPr>
        </p:nvSpPr>
        <p:spPr/>
        <p:txBody>
          <a:bodyPr/>
          <a:lstStyle/>
          <a:p>
            <a:r>
              <a:rPr lang="zh-CN" altLang="en-US" dirty="0"/>
              <a:t>我国随机序列统计检测标准</a:t>
            </a:r>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6A93B01C-EFAC-4BD4-8B6D-1876A1BB1537}"/>
                  </a:ext>
                </a:extLst>
              </p:cNvPr>
              <p:cNvSpPr>
                <a:spLocks noGrp="1"/>
              </p:cNvSpPr>
              <p:nvPr>
                <p:ph idx="4294967295"/>
              </p:nvPr>
            </p:nvSpPr>
            <p:spPr>
              <a:xfrm>
                <a:off x="514952" y="1010786"/>
                <a:ext cx="11044989" cy="5483225"/>
              </a:xfrm>
            </p:spPr>
            <p:txBody>
              <a:bodyPr/>
              <a:lstStyle/>
              <a:p>
                <a:pPr marL="342000" indent="-342000">
                  <a:lnSpc>
                    <a:spcPct val="130000"/>
                  </a:lnSpc>
                  <a:spcBef>
                    <a:spcPts val="600"/>
                  </a:spcBef>
                  <a:spcAft>
                    <a:spcPts val="600"/>
                  </a:spcAft>
                  <a:buClr>
                    <a:schemeClr val="accent1"/>
                  </a:buClr>
                  <a:buFont typeface="Wingdings" panose="05000000000000000000" pitchFamily="2" charset="2"/>
                  <a:buChar char="n"/>
                </a:pPr>
                <a:r>
                  <a:rPr lang="en-US" altLang="zh-CN" sz="2000" b="1" dirty="0">
                    <a:latin typeface="Times New Roman" panose="02020603050405020304" pitchFamily="18" charset="0"/>
                    <a:ea typeface="微软雅黑" panose="020B0503020204020204" pitchFamily="34" charset="-122"/>
                  </a:rPr>
                  <a:t>GM/T 0005-2012《</a:t>
                </a:r>
                <a:r>
                  <a:rPr lang="zh-CN" altLang="en-US" sz="2000" b="1" dirty="0">
                    <a:latin typeface="Times New Roman" panose="02020603050405020304" pitchFamily="18" charset="0"/>
                    <a:ea typeface="微软雅黑" panose="020B0503020204020204" pitchFamily="34" charset="-122"/>
                  </a:rPr>
                  <a:t>随机性检测规范</a:t>
                </a:r>
                <a:r>
                  <a:rPr lang="en-US" altLang="zh-CN" sz="2000" b="1" dirty="0">
                    <a:latin typeface="Times New Roman" panose="02020603050405020304" pitchFamily="18" charset="0"/>
                    <a:ea typeface="微软雅黑" panose="020B0503020204020204" pitchFamily="34" charset="-122"/>
                  </a:rPr>
                  <a:t>》</a:t>
                </a: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en-US" altLang="zh-CN" sz="1800" dirty="0">
                    <a:latin typeface="Times New Roman" panose="02020603050405020304" pitchFamily="18" charset="0"/>
                    <a:ea typeface="微软雅黑" panose="020B0503020204020204" pitchFamily="34" charset="-122"/>
                  </a:rPr>
                  <a:t>2012 </a:t>
                </a:r>
                <a:r>
                  <a:rPr lang="zh-CN" altLang="en-US" sz="1800" dirty="0">
                    <a:latin typeface="Times New Roman" panose="02020603050405020304" pitchFamily="18" charset="0"/>
                    <a:ea typeface="微软雅黑" panose="020B0503020204020204" pitchFamily="34" charset="-122"/>
                  </a:rPr>
                  <a:t>年发布的密码行业标准</a:t>
                </a:r>
                <a:endParaRPr lang="en-US" altLang="zh-CN" sz="1800"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en-US" altLang="zh-CN" sz="1800" dirty="0">
                    <a:latin typeface="Times New Roman" panose="02020603050405020304" pitchFamily="18" charset="0"/>
                    <a:ea typeface="微软雅黑" panose="020B0503020204020204" pitchFamily="34" charset="-122"/>
                  </a:rPr>
                  <a:t>2016 </a:t>
                </a:r>
                <a:r>
                  <a:rPr lang="zh-CN" altLang="en-US" sz="1800" dirty="0">
                    <a:latin typeface="Times New Roman" panose="02020603050405020304" pitchFamily="18" charset="0"/>
                    <a:ea typeface="微软雅黑" panose="020B0503020204020204" pitchFamily="34" charset="-122"/>
                  </a:rPr>
                  <a:t>年升级为国家标准</a:t>
                </a:r>
                <a:r>
                  <a:rPr lang="en-US" altLang="zh-CN" sz="1800" dirty="0">
                    <a:latin typeface="Times New Roman" panose="02020603050405020304" pitchFamily="18" charset="0"/>
                    <a:ea typeface="微软雅黑" panose="020B0503020204020204" pitchFamily="34" charset="-122"/>
                  </a:rPr>
                  <a:t>GB/T 32915-2016 《</a:t>
                </a:r>
                <a:r>
                  <a:rPr lang="zh-CN" altLang="en-US" sz="1800" dirty="0">
                    <a:latin typeface="Times New Roman" panose="02020603050405020304" pitchFamily="18" charset="0"/>
                    <a:ea typeface="微软雅黑" panose="020B0503020204020204" pitchFamily="34" charset="-122"/>
                  </a:rPr>
                  <a:t>二元序列随机性检测方法</a:t>
                </a:r>
                <a:r>
                  <a:rPr lang="en-US" altLang="zh-CN" sz="1800" dirty="0">
                    <a:latin typeface="Times New Roman" panose="02020603050405020304" pitchFamily="18" charset="0"/>
                    <a:ea typeface="微软雅黑" panose="020B0503020204020204" pitchFamily="34" charset="-122"/>
                  </a:rPr>
                  <a:t>》</a:t>
                </a:r>
              </a:p>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与</a:t>
                </a:r>
                <a:r>
                  <a:rPr lang="en-US" altLang="zh-CN" sz="2000" b="1" dirty="0">
                    <a:latin typeface="Times New Roman" panose="02020603050405020304" pitchFamily="18" charset="0"/>
                    <a:ea typeface="微软雅黑" panose="020B0503020204020204" pitchFamily="34" charset="-122"/>
                  </a:rPr>
                  <a:t>NIST SP 800-22</a:t>
                </a:r>
                <a:r>
                  <a:rPr lang="zh-CN" altLang="en-US" sz="2000" b="1" dirty="0">
                    <a:latin typeface="Times New Roman" panose="02020603050405020304" pitchFamily="18" charset="0"/>
                    <a:ea typeface="微软雅黑" panose="020B0503020204020204" pitchFamily="34" charset="-122"/>
                  </a:rPr>
                  <a:t>区别</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b="1" dirty="0">
                    <a:latin typeface="Times New Roman" panose="02020603050405020304" pitchFamily="18" charset="0"/>
                    <a:ea typeface="微软雅黑" panose="020B0503020204020204" pitchFamily="34" charset="-122"/>
                  </a:rPr>
                  <a:t>检测项</a:t>
                </a:r>
                <a:r>
                  <a:rPr lang="zh-CN" altLang="en-US" sz="1800" dirty="0">
                    <a:latin typeface="Times New Roman" panose="02020603050405020304" pitchFamily="18" charset="0"/>
                    <a:ea typeface="微软雅黑" panose="020B0503020204020204" pitchFamily="34" charset="-122"/>
                  </a:rPr>
                  <a:t>：同样有</a:t>
                </a:r>
                <a:r>
                  <a:rPr lang="en-US" altLang="zh-CN" sz="1800" dirty="0">
                    <a:latin typeface="Times New Roman" panose="02020603050405020304" pitchFamily="18" charset="0"/>
                    <a:ea typeface="微软雅黑" panose="020B0503020204020204" pitchFamily="34" charset="-122"/>
                  </a:rPr>
                  <a:t>15</a:t>
                </a:r>
                <a:r>
                  <a:rPr lang="zh-CN" altLang="en-US" sz="1800" dirty="0">
                    <a:latin typeface="Times New Roman" panose="02020603050405020304" pitchFamily="18" charset="0"/>
                    <a:ea typeface="微软雅黑" panose="020B0503020204020204" pitchFamily="34" charset="-122"/>
                  </a:rPr>
                  <a:t>项，</a:t>
                </a:r>
                <a:r>
                  <a:rPr lang="zh-CN" altLang="zh-CN" sz="1800" dirty="0">
                    <a:latin typeface="Times New Roman" panose="02020603050405020304" pitchFamily="18" charset="0"/>
                    <a:ea typeface="微软雅黑" panose="020B0503020204020204" pitchFamily="34" charset="-122"/>
                  </a:rPr>
                  <a:t>有些与</a:t>
                </a:r>
                <a:r>
                  <a:rPr lang="en-US" altLang="zh-CN" sz="1800" dirty="0">
                    <a:latin typeface="Times New Roman" panose="02020603050405020304" pitchFamily="18" charset="0"/>
                    <a:ea typeface="微软雅黑" panose="020B0503020204020204" pitchFamily="34" charset="-122"/>
                  </a:rPr>
                  <a:t>SP 800-22</a:t>
                </a:r>
                <a:r>
                  <a:rPr lang="zh-CN" altLang="zh-CN" sz="1800" dirty="0">
                    <a:latin typeface="Times New Roman" panose="02020603050405020304" pitchFamily="18" charset="0"/>
                    <a:ea typeface="微软雅黑" panose="020B0503020204020204" pitchFamily="34" charset="-122"/>
                  </a:rPr>
                  <a:t>一致，如频数检测、线性复杂度检测；有些是由</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我国学者提出的特色检测项</a:t>
                </a:r>
                <a:r>
                  <a:rPr lang="zh-CN" altLang="zh-CN" sz="1800" dirty="0">
                    <a:latin typeface="Times New Roman" panose="02020603050405020304" pitchFamily="18" charset="0"/>
                    <a:ea typeface="微软雅黑" panose="020B0503020204020204" pitchFamily="34" charset="-122"/>
                  </a:rPr>
                  <a:t>，如二元推导检测、游程分布检测</a:t>
                </a:r>
                <a:r>
                  <a:rPr lang="zh-CN" altLang="en-US" sz="1800" dirty="0">
                    <a:latin typeface="Times New Roman" panose="02020603050405020304" pitchFamily="18" charset="0"/>
                    <a:ea typeface="微软雅黑" panose="020B0503020204020204" pitchFamily="34" charset="-122"/>
                  </a:rPr>
                  <a:t>等</a:t>
                </a:r>
                <a:endParaRPr lang="en-US" altLang="zh-CN" sz="1800" dirty="0">
                  <a:latin typeface="Times New Roman" panose="02020603050405020304" pitchFamily="18" charset="0"/>
                  <a:cs typeface="Times New Roman" panose="02020603050405020304" pitchFamily="18" charset="0"/>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b="1" dirty="0">
                    <a:latin typeface="Times New Roman" panose="02020603050405020304" pitchFamily="18" charset="0"/>
                    <a:ea typeface="微软雅黑" panose="020B0503020204020204" pitchFamily="34" charset="-122"/>
                  </a:rPr>
                  <a:t>检测结果评判方法</a:t>
                </a:r>
                <a:r>
                  <a:rPr lang="zh-CN" altLang="en-US" sz="1800" dirty="0">
                    <a:latin typeface="Times New Roman" panose="02020603050405020304" pitchFamily="18" charset="0"/>
                    <a:ea typeface="微软雅黑" panose="020B0503020204020204" pitchFamily="34" charset="-122"/>
                  </a:rPr>
                  <a:t>：</a:t>
                </a:r>
                <a:r>
                  <a:rPr lang="en-US" altLang="zh-CN" sz="1800" dirty="0">
                    <a:latin typeface="Times New Roman" panose="02020603050405020304" pitchFamily="18" charset="0"/>
                    <a:ea typeface="微软雅黑" panose="020B0503020204020204" pitchFamily="34" charset="-122"/>
                  </a:rPr>
                  <a:t>800-22</a:t>
                </a:r>
                <a:r>
                  <a:rPr lang="zh-CN" altLang="en-US" sz="1800" dirty="0">
                    <a:latin typeface="Times New Roman" panose="02020603050405020304" pitchFamily="18" charset="0"/>
                    <a:ea typeface="微软雅黑" panose="020B0503020204020204" pitchFamily="34" charset="-122"/>
                  </a:rPr>
                  <a:t>包含第一级和第二级检测，</a:t>
                </a:r>
                <a:r>
                  <a:rPr lang="en-US" altLang="zh-CN" sz="1800" dirty="0">
                    <a:latin typeface="Times New Roman" panose="02020603050405020304" pitchFamily="18" charset="0"/>
                    <a:ea typeface="微软雅黑" panose="020B0503020204020204" pitchFamily="34" charset="-122"/>
                  </a:rPr>
                  <a:t>GM/T 0005</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只有第一级测试</a:t>
                </a:r>
                <a:endParaRPr lang="en-US" altLang="zh-CN" sz="1800" dirty="0">
                  <a:solidFill>
                    <a:schemeClr val="accent4">
                      <a:lumMod val="60000"/>
                      <a:lumOff val="40000"/>
                    </a:schemeClr>
                  </a:solidFill>
                  <a:latin typeface="Times New Roman" panose="02020603050405020304" pitchFamily="18" charset="0"/>
                  <a:cs typeface="Times New Roman" panose="02020603050405020304" pitchFamily="18" charset="0"/>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b="1" dirty="0">
                    <a:latin typeface="Times New Roman" panose="02020603050405020304" pitchFamily="18" charset="0"/>
                    <a:ea typeface="微软雅黑" panose="020B0503020204020204" pitchFamily="34" charset="-122"/>
                  </a:rPr>
                  <a:t>样本长度</a:t>
                </a:r>
                <a:r>
                  <a:rPr lang="zh-CN" altLang="en-US" sz="1800" dirty="0">
                    <a:latin typeface="Times New Roman" panose="02020603050405020304" pitchFamily="18" charset="0"/>
                    <a:ea typeface="微软雅黑" panose="020B0503020204020204" pitchFamily="34" charset="-122"/>
                  </a:rPr>
                  <a:t>：</a:t>
                </a:r>
                <a:r>
                  <a:rPr lang="en-US" altLang="zh-CN" sz="1800" dirty="0">
                    <a:latin typeface="Times New Roman" panose="02020603050405020304" pitchFamily="18" charset="0"/>
                    <a:ea typeface="微软雅黑" panose="020B0503020204020204" pitchFamily="34" charset="-122"/>
                  </a:rPr>
                  <a:t>800-22</a:t>
                </a:r>
                <a:r>
                  <a:rPr lang="zh-CN" altLang="en-US" sz="1800" dirty="0">
                    <a:latin typeface="Times New Roman" panose="02020603050405020304" pitchFamily="18" charset="0"/>
                    <a:ea typeface="微软雅黑" panose="020B0503020204020204" pitchFamily="34" charset="-122"/>
                  </a:rPr>
                  <a:t>样本</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长度可变</a:t>
                </a:r>
                <a:r>
                  <a:rPr lang="zh-CN" altLang="en-US" sz="1800" dirty="0">
                    <a:latin typeface="Times New Roman" panose="02020603050405020304" pitchFamily="18" charset="0"/>
                    <a:ea typeface="微软雅黑" panose="020B0503020204020204" pitchFamily="34" charset="-122"/>
                  </a:rPr>
                  <a:t>，长度满足所有检测项对长度的要求即可，一般默认</a:t>
                </a:r>
                <a:r>
                  <a:rPr lang="en-US" altLang="zh-CN" sz="1800" dirty="0">
                    <a:latin typeface="Times New Roman" panose="02020603050405020304" pitchFamily="18" charset="0"/>
                    <a:ea typeface="微软雅黑" panose="020B0503020204020204" pitchFamily="34" charset="-122"/>
                  </a:rPr>
                  <a:t>100</a:t>
                </a:r>
                <a:r>
                  <a:rPr lang="zh-CN" altLang="en-US" sz="1800" dirty="0">
                    <a:latin typeface="Times New Roman" panose="02020603050405020304" pitchFamily="18" charset="0"/>
                    <a:ea typeface="微软雅黑" panose="020B0503020204020204" pitchFamily="34" charset="-122"/>
                  </a:rPr>
                  <a:t>万比特；</a:t>
                </a:r>
                <a:r>
                  <a:rPr lang="en-US" altLang="zh-CN" sz="1800" dirty="0">
                    <a:latin typeface="Times New Roman" panose="02020603050405020304" pitchFamily="18" charset="0"/>
                    <a:ea typeface="微软雅黑" panose="020B0503020204020204" pitchFamily="34" charset="-122"/>
                  </a:rPr>
                  <a:t> GM/T 0005</a:t>
                </a:r>
                <a:r>
                  <a:rPr lang="zh-CN" altLang="en-US" sz="1800" dirty="0">
                    <a:latin typeface="Times New Roman" panose="02020603050405020304" pitchFamily="18" charset="0"/>
                    <a:ea typeface="微软雅黑" panose="020B0503020204020204" pitchFamily="34" charset="-122"/>
                  </a:rPr>
                  <a:t>规定</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固定长度为</a:t>
                </a:r>
                <a:r>
                  <a:rPr lang="en-US"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100</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万比特</a:t>
                </a:r>
                <a:endParaRPr lang="en-US" altLang="zh-CN" sz="1800" dirty="0">
                  <a:latin typeface="Times New Roman" panose="02020603050405020304" pitchFamily="18" charset="0"/>
                  <a:cs typeface="Times New Roman" panose="02020603050405020304" pitchFamily="18" charset="0"/>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b="1" dirty="0">
                    <a:latin typeface="Times New Roman" panose="02020603050405020304" pitchFamily="18" charset="0"/>
                    <a:ea typeface="微软雅黑" panose="020B0503020204020204" pitchFamily="34" charset="-122"/>
                  </a:rPr>
                  <a:t>检测项参数设置</a:t>
                </a:r>
                <a:r>
                  <a:rPr lang="zh-CN" altLang="en-US" sz="1800" dirty="0">
                    <a:latin typeface="Times New Roman" panose="02020603050405020304" pitchFamily="18" charset="0"/>
                    <a:ea typeface="微软雅黑" panose="020B0503020204020204" pitchFamily="34" charset="-122"/>
                  </a:rPr>
                  <a:t>：</a:t>
                </a:r>
                <a:r>
                  <a:rPr lang="en-US" altLang="zh-CN" sz="1800" dirty="0">
                    <a:latin typeface="Times New Roman" panose="02020603050405020304" pitchFamily="18" charset="0"/>
                    <a:ea typeface="微软雅黑" panose="020B0503020204020204" pitchFamily="34" charset="-122"/>
                  </a:rPr>
                  <a:t>800-22</a:t>
                </a:r>
                <a:r>
                  <a:rPr lang="zh-CN" altLang="en-US" sz="1800" dirty="0">
                    <a:latin typeface="Times New Roman" panose="02020603050405020304" pitchFamily="18" charset="0"/>
                    <a:ea typeface="微软雅黑" panose="020B0503020204020204" pitchFamily="34" charset="-122"/>
                  </a:rPr>
                  <a:t>规定测试项参数值</a:t>
                </a:r>
                <a:r>
                  <a:rPr lang="en-US" altLang="zh-CN" sz="1800" i="1" dirty="0">
                    <a:solidFill>
                      <a:schemeClr val="accent4">
                        <a:lumMod val="60000"/>
                        <a:lumOff val="40000"/>
                      </a:schemeClr>
                    </a:solidFill>
                    <a:latin typeface="Times New Roman" panose="02020603050405020304" pitchFamily="18" charset="0"/>
                    <a:ea typeface="微软雅黑" panose="020B0503020204020204" pitchFamily="34" charset="-122"/>
                  </a:rPr>
                  <a:t>m</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与样本长度</a:t>
                </a:r>
                <a:r>
                  <a:rPr lang="en-US" altLang="zh-CN" sz="1800" i="1" dirty="0">
                    <a:solidFill>
                      <a:schemeClr val="accent4">
                        <a:lumMod val="60000"/>
                        <a:lumOff val="40000"/>
                      </a:schemeClr>
                    </a:solidFill>
                    <a:latin typeface="Times New Roman" panose="02020603050405020304" pitchFamily="18" charset="0"/>
                    <a:ea typeface="微软雅黑" panose="020B0503020204020204" pitchFamily="34" charset="-122"/>
                  </a:rPr>
                  <a:t>n</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相关</a:t>
                </a:r>
                <a:r>
                  <a:rPr lang="zh-CN" altLang="en-US" sz="1800" dirty="0">
                    <a:latin typeface="Times New Roman" panose="02020603050405020304" pitchFamily="18" charset="0"/>
                    <a:ea typeface="微软雅黑" panose="020B0503020204020204" pitchFamily="34" charset="-122"/>
                  </a:rPr>
                  <a:t>，如近似熵应</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满足 </a:t>
                </a:r>
                <a14:m>
                  <m:oMath xmlns:m="http://schemas.openxmlformats.org/officeDocument/2006/math">
                    <m:r>
                      <a:rPr lang="en-US" altLang="zh-CN" sz="1800" b="0" i="1" smtClean="0">
                        <a:solidFill>
                          <a:schemeClr val="accent4">
                            <a:lumMod val="60000"/>
                            <a:lumOff val="40000"/>
                          </a:schemeClr>
                        </a:solidFill>
                        <a:latin typeface="Cambria Math" panose="02040503050406030204" pitchFamily="18" charset="0"/>
                        <a:ea typeface="Cambria Math" panose="02040503050406030204" pitchFamily="18" charset="0"/>
                        <a:cs typeface="Times New Roman" panose="02020603050405020304" pitchFamily="18" charset="0"/>
                      </a:rPr>
                      <m:t>𝑚</m:t>
                    </m:r>
                    <m:r>
                      <a:rPr lang="en-US" altLang="zh-CN" sz="1800" b="0" i="1" smtClean="0">
                        <a:solidFill>
                          <a:schemeClr val="accent4">
                            <a:lumMod val="60000"/>
                            <a:lumOff val="40000"/>
                          </a:schemeClr>
                        </a:solidFill>
                        <a:latin typeface="Cambria Math" panose="02040503050406030204" pitchFamily="18" charset="0"/>
                        <a:ea typeface="Cambria Math" panose="02040503050406030204" pitchFamily="18" charset="0"/>
                        <a:cs typeface="Times New Roman" panose="02020603050405020304" pitchFamily="18" charset="0"/>
                      </a:rPr>
                      <m:t>&lt;</m:t>
                    </m:r>
                    <m:d>
                      <m:dPr>
                        <m:begChr m:val="⌊"/>
                        <m:endChr m:val="⌋"/>
                        <m:ctrlPr>
                          <a:rPr lang="en-US" altLang="zh-CN" sz="1800" b="0" i="1" smtClean="0">
                            <a:solidFill>
                              <a:schemeClr val="accent4">
                                <a:lumMod val="60000"/>
                                <a:lumOff val="40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800" b="0" i="1" smtClean="0">
                                <a:solidFill>
                                  <a:schemeClr val="accent4">
                                    <a:lumMod val="60000"/>
                                    <a:lumOff val="40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smtClean="0">
                                <a:solidFill>
                                  <a:schemeClr val="accent4">
                                    <a:lumMod val="60000"/>
                                    <a:lumOff val="40000"/>
                                  </a:schemeClr>
                                </a:solidFill>
                                <a:latin typeface="Cambria Math" panose="02040503050406030204" pitchFamily="18" charset="0"/>
                                <a:ea typeface="Cambria Math" panose="02040503050406030204" pitchFamily="18" charset="0"/>
                                <a:cs typeface="Times New Roman" panose="02020603050405020304" pitchFamily="18" charset="0"/>
                              </a:rPr>
                              <m:t>𝑙𝑜𝑔</m:t>
                            </m:r>
                          </m:e>
                          <m:sub>
                            <m:r>
                              <a:rPr lang="en-US" altLang="zh-CN" sz="1800" b="0" i="1" smtClean="0">
                                <a:solidFill>
                                  <a:schemeClr val="accent4">
                                    <a:lumMod val="60000"/>
                                    <a:lumOff val="40000"/>
                                  </a:schemeClr>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1800" b="0" i="1" smtClean="0">
                            <a:solidFill>
                              <a:schemeClr val="accent4">
                                <a:lumMod val="60000"/>
                                <a:lumOff val="40000"/>
                              </a:schemeClr>
                            </a:solidFill>
                            <a:latin typeface="Cambria Math" panose="02040503050406030204" pitchFamily="18" charset="0"/>
                            <a:ea typeface="Cambria Math" panose="02040503050406030204" pitchFamily="18" charset="0"/>
                            <a:cs typeface="Times New Roman" panose="02020603050405020304" pitchFamily="18" charset="0"/>
                          </a:rPr>
                          <m:t>𝑛</m:t>
                        </m:r>
                      </m:e>
                    </m:d>
                    <m:r>
                      <a:rPr lang="en-US" altLang="zh-CN" sz="1800" b="0" i="1" smtClean="0">
                        <a:solidFill>
                          <a:schemeClr val="accent4">
                            <a:lumMod val="60000"/>
                            <a:lumOff val="40000"/>
                          </a:schemeClr>
                        </a:solidFill>
                        <a:latin typeface="Cambria Math" panose="02040503050406030204" pitchFamily="18" charset="0"/>
                        <a:ea typeface="Cambria Math" panose="02040503050406030204" pitchFamily="18" charset="0"/>
                        <a:cs typeface="Times New Roman" panose="02020603050405020304" pitchFamily="18" charset="0"/>
                      </a:rPr>
                      <m:t>−2</m:t>
                    </m:r>
                  </m:oMath>
                </a14:m>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 </a:t>
                </a:r>
                <a:r>
                  <a:rPr lang="zh-CN" altLang="en-US" sz="1800" dirty="0">
                    <a:latin typeface="Times New Roman" panose="02020603050405020304" pitchFamily="18" charset="0"/>
                    <a:ea typeface="微软雅黑" panose="020B0503020204020204" pitchFamily="34" charset="-122"/>
                  </a:rPr>
                  <a:t>；</a:t>
                </a:r>
                <a:r>
                  <a:rPr lang="en-US" altLang="zh-CN" sz="1800" dirty="0">
                    <a:latin typeface="Times New Roman" panose="02020603050405020304" pitchFamily="18" charset="0"/>
                    <a:ea typeface="微软雅黑" panose="020B0503020204020204" pitchFamily="34" charset="-122"/>
                  </a:rPr>
                  <a:t>GM/0005</a:t>
                </a:r>
                <a:r>
                  <a:rPr lang="zh-CN" altLang="en-US" sz="1800" dirty="0">
                    <a:latin typeface="Times New Roman" panose="02020603050405020304" pitchFamily="18" charset="0"/>
                    <a:ea typeface="微软雅黑" panose="020B0503020204020204" pitchFamily="34" charset="-122"/>
                  </a:rPr>
                  <a:t>对于测试项参数</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给出了具体值</a:t>
                </a:r>
                <a:r>
                  <a:rPr lang="zh-CN" altLang="en-US" sz="1800" dirty="0">
                    <a:latin typeface="Times New Roman" panose="02020603050405020304" pitchFamily="18" charset="0"/>
                    <a:ea typeface="微软雅黑" panose="020B0503020204020204" pitchFamily="34" charset="-122"/>
                  </a:rPr>
                  <a:t>，如规定</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近似熵参数</a:t>
                </a:r>
                <a:r>
                  <a:rPr lang="en-US" altLang="zh-CN" sz="1800" i="1" dirty="0">
                    <a:solidFill>
                      <a:schemeClr val="accent4">
                        <a:lumMod val="60000"/>
                        <a:lumOff val="40000"/>
                      </a:schemeClr>
                    </a:solidFill>
                    <a:latin typeface="Times New Roman" panose="02020603050405020304" pitchFamily="18" charset="0"/>
                    <a:ea typeface="微软雅黑" panose="020B0503020204020204" pitchFamily="34" charset="-122"/>
                  </a:rPr>
                  <a:t>m</a:t>
                </a:r>
                <a:r>
                  <a:rPr lang="en-US"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=5</a:t>
                </a:r>
              </a:p>
              <a:p>
                <a:pPr lvl="1"/>
                <a:endParaRPr lang="en-US" altLang="zh-CN" sz="1800" dirty="0">
                  <a:latin typeface="Times New Roman" panose="02020603050405020304" pitchFamily="18" charset="0"/>
                  <a:cs typeface="Times New Roman" panose="02020603050405020304" pitchFamily="18" charset="0"/>
                </a:endParaRPr>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p:txBody>
          </p:sp>
        </mc:Choice>
        <mc:Fallback xmlns="">
          <p:sp>
            <p:nvSpPr>
              <p:cNvPr id="5" name="内容占位符 1">
                <a:extLst>
                  <a:ext uri="{FF2B5EF4-FFF2-40B4-BE49-F238E27FC236}">
                    <a16:creationId xmlns:a16="http://schemas.microsoft.com/office/drawing/2014/main" id="{6A93B01C-EFAC-4BD4-8B6D-1876A1BB1537}"/>
                  </a:ext>
                </a:extLst>
              </p:cNvPr>
              <p:cNvSpPr>
                <a:spLocks noGrp="1" noRot="1" noChangeAspect="1" noMove="1" noResize="1" noEditPoints="1" noAdjustHandles="1" noChangeArrowheads="1" noChangeShapeType="1" noTextEdit="1"/>
              </p:cNvSpPr>
              <p:nvPr>
                <p:ph idx="4294967295"/>
              </p:nvPr>
            </p:nvSpPr>
            <p:spPr>
              <a:xfrm>
                <a:off x="514952" y="1010786"/>
                <a:ext cx="11044989" cy="5483225"/>
              </a:xfrm>
              <a:blipFill>
                <a:blip r:embed="rId2"/>
                <a:stretch>
                  <a:fillRect l="-497" r="-497"/>
                </a:stretch>
              </a:blipFill>
            </p:spPr>
            <p:txBody>
              <a:bodyPr/>
              <a:lstStyle/>
              <a:p>
                <a:r>
                  <a:rPr lang="zh-CN" altLang="en-US">
                    <a:noFill/>
                  </a:rPr>
                  <a:t> </a:t>
                </a:r>
              </a:p>
            </p:txBody>
          </p:sp>
        </mc:Fallback>
      </mc:AlternateContent>
      <p:sp>
        <p:nvSpPr>
          <p:cNvPr id="2" name="Rectangle 2"/>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29123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Effect transition="in" filter="fade">
                                      <p:cBhvr>
                                        <p:cTn id="11" dur="500"/>
                                        <p:tgtEl>
                                          <p:spTgt spid="5">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9240D-C3E4-49EC-A1DF-023A864D515B}"/>
              </a:ext>
            </a:extLst>
          </p:cNvPr>
          <p:cNvSpPr>
            <a:spLocks noGrp="1"/>
          </p:cNvSpPr>
          <p:nvPr>
            <p:ph type="title"/>
          </p:nvPr>
        </p:nvSpPr>
        <p:spPr>
          <a:xfrm>
            <a:off x="577850" y="249067"/>
            <a:ext cx="8643848" cy="480131"/>
          </a:xfrm>
        </p:spPr>
        <p:txBody>
          <a:bodyPr/>
          <a:lstStyle/>
          <a:p>
            <a:r>
              <a:rPr lang="en-US" altLang="zh-CN" dirty="0">
                <a:latin typeface="Times New Roman" panose="02020603050405020304" pitchFamily="18" charset="0"/>
                <a:cs typeface="Times New Roman" panose="02020603050405020304" pitchFamily="18" charset="0"/>
              </a:rPr>
              <a:t>GM/T 0005 </a:t>
            </a:r>
            <a:r>
              <a:rPr lang="zh-CN" altLang="en-US" dirty="0">
                <a:latin typeface="Times New Roman" panose="02020603050405020304" pitchFamily="18" charset="0"/>
                <a:cs typeface="Times New Roman" panose="02020603050405020304" pitchFamily="18" charset="0"/>
              </a:rPr>
              <a:t>检测项</a:t>
            </a:r>
          </a:p>
        </p:txBody>
      </p:sp>
      <p:graphicFrame>
        <p:nvGraphicFramePr>
          <p:cNvPr id="6" name="表格 5"/>
          <p:cNvGraphicFramePr>
            <a:graphicFrameLocks noGrp="1"/>
          </p:cNvGraphicFramePr>
          <p:nvPr>
            <p:extLst>
              <p:ext uri="{D42A27DB-BD31-4B8C-83A1-F6EECF244321}">
                <p14:modId xmlns:p14="http://schemas.microsoft.com/office/powerpoint/2010/main" val="3694305810"/>
              </p:ext>
            </p:extLst>
          </p:nvPr>
        </p:nvGraphicFramePr>
        <p:xfrm>
          <a:off x="3450624" y="872193"/>
          <a:ext cx="5107619" cy="5736740"/>
        </p:xfrm>
        <a:graphic>
          <a:graphicData uri="http://schemas.openxmlformats.org/drawingml/2006/table">
            <a:tbl>
              <a:tblPr firstRow="1" bandRow="1">
                <a:tableStyleId>{5C22544A-7EE6-4342-B048-85BDC9FD1C3A}</a:tableStyleId>
              </a:tblPr>
              <a:tblGrid>
                <a:gridCol w="964500">
                  <a:extLst>
                    <a:ext uri="{9D8B030D-6E8A-4147-A177-3AD203B41FA5}">
                      <a16:colId xmlns:a16="http://schemas.microsoft.com/office/drawing/2014/main" val="20000"/>
                    </a:ext>
                  </a:extLst>
                </a:gridCol>
                <a:gridCol w="2186646">
                  <a:extLst>
                    <a:ext uri="{9D8B030D-6E8A-4147-A177-3AD203B41FA5}">
                      <a16:colId xmlns:a16="http://schemas.microsoft.com/office/drawing/2014/main" val="20001"/>
                    </a:ext>
                  </a:extLst>
                </a:gridCol>
                <a:gridCol w="1956473">
                  <a:extLst>
                    <a:ext uri="{9D8B030D-6E8A-4147-A177-3AD203B41FA5}">
                      <a16:colId xmlns:a16="http://schemas.microsoft.com/office/drawing/2014/main" val="20002"/>
                    </a:ext>
                  </a:extLst>
                </a:gridCol>
              </a:tblGrid>
              <a:tr h="342793">
                <a:tc>
                  <a:txBody>
                    <a:bodyPr/>
                    <a:lstStyle/>
                    <a:p>
                      <a:pPr algn="ctr"/>
                      <a:r>
                        <a:rPr lang="zh-CN" altLang="en-US" dirty="0">
                          <a:latin typeface="Times New Roman" panose="02020603050405020304" pitchFamily="18" charset="0"/>
                          <a:cs typeface="Times New Roman" panose="02020603050405020304" pitchFamily="18" charset="0"/>
                        </a:rPr>
                        <a:t>序号</a:t>
                      </a: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GM</a:t>
                      </a:r>
                      <a:r>
                        <a:rPr lang="zh-CN" altLang="en-US" dirty="0">
                          <a:latin typeface="Times New Roman" panose="02020603050405020304" pitchFamily="18" charset="0"/>
                          <a:cs typeface="Times New Roman" panose="02020603050405020304" pitchFamily="18" charset="0"/>
                        </a:rPr>
                        <a:t>检测项</a:t>
                      </a: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SP 800-22</a:t>
                      </a:r>
                      <a:r>
                        <a:rPr lang="zh-CN" altLang="en-US" dirty="0">
                          <a:latin typeface="Times New Roman" panose="02020603050405020304" pitchFamily="18" charset="0"/>
                          <a:cs typeface="Times New Roman" panose="02020603050405020304" pitchFamily="18" charset="0"/>
                        </a:rPr>
                        <a:t>检测项</a:t>
                      </a:r>
                    </a:p>
                  </a:txBody>
                  <a:tcPr anchor="ctr"/>
                </a:tc>
                <a:extLst>
                  <a:ext uri="{0D108BD9-81ED-4DB2-BD59-A6C34878D82A}">
                    <a16:rowId xmlns:a16="http://schemas.microsoft.com/office/drawing/2014/main" val="10000"/>
                  </a:ext>
                </a:extLst>
              </a:tr>
              <a:tr h="346630">
                <a:tc>
                  <a:txBody>
                    <a:bodyPr/>
                    <a:lstStyle/>
                    <a:p>
                      <a:pPr marL="0" algn="ctr" defTabSz="457200" rtl="0" eaLnBrk="1" latinLnBrk="0" hangingPunct="1"/>
                      <a:r>
                        <a:rPr lang="en-US" altLang="zh-CN" sz="1400" kern="1200" dirty="0">
                          <a:solidFill>
                            <a:schemeClr val="dk1"/>
                          </a:solidFill>
                          <a:latin typeface="Times New Roman" panose="02020603050405020304" pitchFamily="18" charset="0"/>
                          <a:ea typeface="+mn-ea"/>
                          <a:cs typeface="Times New Roman" panose="02020603050405020304" pitchFamily="18" charset="0"/>
                        </a:rPr>
                        <a:t>1</a:t>
                      </a:r>
                      <a:endParaRPr lang="zh-CN"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marL="0" algn="l" defTabSz="457200" rtl="0" eaLnBrk="1" latinLnBrk="0" hangingPunct="1"/>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单比特频数检测</a:t>
                      </a:r>
                    </a:p>
                  </a:txBody>
                  <a:tcPr anchor="ctr"/>
                </a:tc>
                <a:tc>
                  <a:txBody>
                    <a:bodyPr/>
                    <a:lstStyle/>
                    <a:p>
                      <a:pPr marL="0" algn="l" defTabSz="457200" rtl="0" eaLnBrk="1" latinLnBrk="0" hangingPunct="1"/>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单比特频数检测</a:t>
                      </a:r>
                    </a:p>
                  </a:txBody>
                  <a:tcPr anchor="ctr"/>
                </a:tc>
                <a:extLst>
                  <a:ext uri="{0D108BD9-81ED-4DB2-BD59-A6C34878D82A}">
                    <a16:rowId xmlns:a16="http://schemas.microsoft.com/office/drawing/2014/main" val="10001"/>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块内频数检测</a:t>
                      </a:r>
                      <a:endParaRPr lang="zh-CN" alt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块内频数检测</a:t>
                      </a:r>
                      <a:endParaRPr lang="zh-CN" altLang="en-US" sz="1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346630">
                <a:tc>
                  <a:txBody>
                    <a:bodyPr/>
                    <a:lstStyle/>
                    <a:p>
                      <a:pPr algn="ctr"/>
                      <a:r>
                        <a:rPr lang="en-US" altLang="zh-CN" sz="1400" dirty="0">
                          <a:solidFill>
                            <a:schemeClr val="tx1"/>
                          </a:solidFill>
                          <a:latin typeface="Times New Roman" panose="02020603050405020304" pitchFamily="18" charset="0"/>
                          <a:cs typeface="Times New Roman" panose="02020603050405020304" pitchFamily="18" charset="0"/>
                        </a:rPr>
                        <a:t>3</a:t>
                      </a:r>
                      <a:endParaRPr lang="zh-CN" altLang="en-US" sz="1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l"/>
                      <a:r>
                        <a:rPr lang="zh-CN" altLang="en-US" sz="1400" dirty="0">
                          <a:solidFill>
                            <a:srgbClr val="FF0000"/>
                          </a:solidFill>
                          <a:latin typeface="Times New Roman" panose="02020603050405020304" pitchFamily="18" charset="0"/>
                          <a:cs typeface="Times New Roman" panose="02020603050405020304" pitchFamily="18" charset="0"/>
                        </a:rPr>
                        <a:t>扑克检测（ </a:t>
                      </a:r>
                      <a:r>
                        <a:rPr lang="en-US" altLang="zh-CN" sz="1400" dirty="0">
                          <a:solidFill>
                            <a:srgbClr val="FF0000"/>
                          </a:solidFill>
                          <a:sym typeface="Symbol" panose="05050102010706020507" pitchFamily="18" charset="2"/>
                        </a:rPr>
                        <a:t></a:t>
                      </a:r>
                      <a:r>
                        <a:rPr lang="en-US" altLang="zh-CN" sz="1400" baseline="30000" dirty="0">
                          <a:solidFill>
                            <a:srgbClr val="FF0000"/>
                          </a:solidFill>
                        </a:rPr>
                        <a:t>2</a:t>
                      </a:r>
                      <a:r>
                        <a:rPr lang="zh-CN" altLang="en-US" sz="1400" dirty="0">
                          <a:solidFill>
                            <a:srgbClr val="FF0000"/>
                          </a:solidFill>
                          <a:latin typeface="Times New Roman" panose="02020603050405020304" pitchFamily="18" charset="0"/>
                          <a:cs typeface="Times New Roman" panose="02020603050405020304" pitchFamily="18" charset="0"/>
                        </a:rPr>
                        <a:t>分布）</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b="0" i="0" u="none" strike="noStrike" kern="1200" baseline="0" dirty="0">
                          <a:solidFill>
                            <a:schemeClr val="dk1"/>
                          </a:solidFill>
                          <a:latin typeface="+mn-lt"/>
                          <a:ea typeface="+mn-ea"/>
                          <a:cs typeface="+mn-cs"/>
                        </a:rPr>
                        <a:t>/</a:t>
                      </a:r>
                      <a:endParaRPr lang="zh-CN" altLang="en-US" sz="14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algn="l" defTabSz="457200" rtl="0" eaLnBrk="1" latinLnBrk="0" hangingPunct="1"/>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重叠子序列检测</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序列检测</a:t>
                      </a:r>
                      <a:endParaRPr lang="zh-CN" altLang="en-US" sz="14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4"/>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algn="l" defTabSz="457200" rtl="0" eaLnBrk="1" latinLnBrk="0" hangingPunct="1"/>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游程总数检测</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dk1"/>
                          </a:solidFill>
                          <a:latin typeface="+mn-lt"/>
                          <a:ea typeface="+mn-ea"/>
                          <a:cs typeface="+mn-cs"/>
                        </a:rPr>
                        <a:t>游程检测</a:t>
                      </a:r>
                    </a:p>
                  </a:txBody>
                  <a:tcPr anchor="ctr"/>
                </a:tc>
                <a:extLst>
                  <a:ext uri="{0D108BD9-81ED-4DB2-BD59-A6C34878D82A}">
                    <a16:rowId xmlns:a16="http://schemas.microsoft.com/office/drawing/2014/main" val="10005"/>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algn="l" defTabSz="457200" rtl="0" eaLnBrk="1" latinLnBrk="0" hangingPunct="1"/>
                      <a:r>
                        <a:rPr lang="zh-CN" altLang="en-US" sz="1400" kern="1200" dirty="0">
                          <a:solidFill>
                            <a:srgbClr val="FF0000"/>
                          </a:solidFill>
                          <a:latin typeface="Times New Roman" panose="02020603050405020304" pitchFamily="18" charset="0"/>
                          <a:ea typeface="+mn-ea"/>
                          <a:cs typeface="Times New Roman" panose="02020603050405020304" pitchFamily="18" charset="0"/>
                        </a:rPr>
                        <a:t>游程分布检测</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zh-CN"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6"/>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l"/>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块内最大“</a:t>
                      </a:r>
                      <a:r>
                        <a:rPr lang="en-US" altLang="zh-C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1</a:t>
                      </a: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”游程检测</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块内最长“</a:t>
                      </a:r>
                      <a:r>
                        <a:rPr lang="en-US" altLang="zh-C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1</a:t>
                      </a: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”游程检测</a:t>
                      </a:r>
                    </a:p>
                  </a:txBody>
                  <a:tcPr anchor="ctr"/>
                </a:tc>
                <a:extLst>
                  <a:ext uri="{0D108BD9-81ED-4DB2-BD59-A6C34878D82A}">
                    <a16:rowId xmlns:a16="http://schemas.microsoft.com/office/drawing/2014/main" val="10007"/>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8</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algn="l" defTabSz="457200" rtl="0" eaLnBrk="1" latinLnBrk="0" hangingPunct="1"/>
                      <a:r>
                        <a:rPr lang="zh-CN" altLang="en-US" sz="1400" kern="1200" dirty="0">
                          <a:solidFill>
                            <a:srgbClr val="FF0000"/>
                          </a:solidFill>
                          <a:latin typeface="Times New Roman" panose="02020603050405020304" pitchFamily="18" charset="0"/>
                          <a:ea typeface="+mn-ea"/>
                          <a:cs typeface="Times New Roman" panose="02020603050405020304" pitchFamily="18" charset="0"/>
                        </a:rPr>
                        <a:t>二元推导检测</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8"/>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9</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algn="l" defTabSz="457200" rtl="0" eaLnBrk="1" latinLnBrk="0" hangingPunct="1"/>
                      <a:r>
                        <a:rPr lang="zh-CN" altLang="en-US" sz="1400" kern="1200" dirty="0">
                          <a:solidFill>
                            <a:srgbClr val="FF0000"/>
                          </a:solidFill>
                          <a:latin typeface="Times New Roman" panose="02020603050405020304" pitchFamily="18" charset="0"/>
                          <a:ea typeface="+mn-ea"/>
                          <a:cs typeface="Times New Roman" panose="02020603050405020304" pitchFamily="18" charset="0"/>
                        </a:rPr>
                        <a:t>自相关检测</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9"/>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10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矩阵秩检测</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二元矩阵秩检测</a:t>
                      </a:r>
                      <a:endParaRPr lang="zh-CN"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10"/>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累加和检测</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累加和检测</a:t>
                      </a:r>
                      <a:endParaRPr lang="zh-CN"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11"/>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12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离散傅立叶检测</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离散傅立叶检测</a:t>
                      </a:r>
                    </a:p>
                  </a:txBody>
                  <a:tcPr anchor="ctr"/>
                </a:tc>
                <a:extLst>
                  <a:ext uri="{0D108BD9-81ED-4DB2-BD59-A6C34878D82A}">
                    <a16:rowId xmlns:a16="http://schemas.microsoft.com/office/drawing/2014/main" val="10012"/>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13</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Maurer’s</a:t>
                      </a: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通用统计检测</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Maurer’s</a:t>
                      </a: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通用统计检测</a:t>
                      </a:r>
                    </a:p>
                  </a:txBody>
                  <a:tcPr anchor="ctr"/>
                </a:tc>
                <a:extLst>
                  <a:ext uri="{0D108BD9-81ED-4DB2-BD59-A6C34878D82A}">
                    <a16:rowId xmlns:a16="http://schemas.microsoft.com/office/drawing/2014/main" val="10013"/>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14</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线性复杂度检测</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线性复杂度检测</a:t>
                      </a:r>
                    </a:p>
                  </a:txBody>
                  <a:tcPr anchor="ctr"/>
                </a:tc>
                <a:extLst>
                  <a:ext uri="{0D108BD9-81ED-4DB2-BD59-A6C34878D82A}">
                    <a16:rowId xmlns:a16="http://schemas.microsoft.com/office/drawing/2014/main" val="10014"/>
                  </a:ext>
                </a:extLst>
              </a:tr>
              <a:tr h="346630">
                <a:tc>
                  <a:txBody>
                    <a:bodyPr/>
                    <a:lstStyle/>
                    <a:p>
                      <a:pPr algn="ctr"/>
                      <a:r>
                        <a:rPr lang="en-US" altLang="zh-CN" sz="1400" dirty="0">
                          <a:latin typeface="Times New Roman" panose="02020603050405020304" pitchFamily="18" charset="0"/>
                          <a:cs typeface="Times New Roman" panose="02020603050405020304" pitchFamily="18" charset="0"/>
                        </a:rPr>
                        <a:t>15</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近似熵检测</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近似熵检测</a:t>
                      </a:r>
                    </a:p>
                  </a:txBody>
                  <a:tcPr anchor="ct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508970036"/>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FB6A8-04D8-4F0A-BE5A-B3902FC86CA4}"/>
              </a:ext>
            </a:extLst>
          </p:cNvPr>
          <p:cNvSpPr>
            <a:spLocks noGrp="1"/>
          </p:cNvSpPr>
          <p:nvPr>
            <p:ph type="title"/>
          </p:nvPr>
        </p:nvSpPr>
        <p:spPr>
          <a:xfrm>
            <a:off x="650040" y="234629"/>
            <a:ext cx="8643848" cy="480131"/>
          </a:xfrm>
        </p:spPr>
        <p:txBody>
          <a:bodyPr/>
          <a:lstStyle/>
          <a:p>
            <a:r>
              <a:rPr lang="zh-CN" altLang="en-US" dirty="0"/>
              <a:t>扑克检测</a:t>
            </a:r>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6A93B01C-EFAC-4BD4-8B6D-1876A1BB1537}"/>
                  </a:ext>
                </a:extLst>
              </p:cNvPr>
              <p:cNvSpPr>
                <a:spLocks noGrp="1"/>
              </p:cNvSpPr>
              <p:nvPr>
                <p:ph idx="4294967295"/>
              </p:nvPr>
            </p:nvSpPr>
            <p:spPr>
              <a:xfrm>
                <a:off x="577849" y="1076080"/>
                <a:ext cx="11107219" cy="4454525"/>
              </a:xfrm>
            </p:spPr>
            <p:txBody>
              <a:bodyPr/>
              <a:lstStyle/>
              <a:p>
                <a:pPr marL="342000"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检测目的</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zh-CN" sz="1800" dirty="0">
                    <a:latin typeface="Times New Roman" panose="02020603050405020304" pitchFamily="18" charset="0"/>
                    <a:ea typeface="微软雅黑" panose="020B0503020204020204" pitchFamily="34" charset="-122"/>
                  </a:rPr>
                  <a:t>用于检测待检序列中</a:t>
                </a:r>
                <a:r>
                  <a:rPr lang="en-US" altLang="zh-CN" sz="1800" i="1" dirty="0">
                    <a:latin typeface="Times New Roman" panose="02020603050405020304" pitchFamily="18" charset="0"/>
                    <a:ea typeface="微软雅黑" panose="020B0503020204020204" pitchFamily="34" charset="-122"/>
                  </a:rPr>
                  <a:t>m</a:t>
                </a:r>
                <a:r>
                  <a:rPr lang="zh-CN" altLang="zh-CN" sz="1800" dirty="0">
                    <a:latin typeface="Times New Roman" panose="02020603050405020304" pitchFamily="18" charset="0"/>
                    <a:ea typeface="微软雅黑" panose="020B0503020204020204" pitchFamily="34" charset="-122"/>
                  </a:rPr>
                  <a:t>位非重叠子序列的</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每一种模式的个数是否接近</a:t>
                </a:r>
                <a:endParaRPr lang="en-US" altLang="zh-CN" sz="1800" dirty="0">
                  <a:latin typeface="Times New Roman" panose="02020603050405020304" pitchFamily="18" charset="0"/>
                  <a:cs typeface="Times New Roman" panose="02020603050405020304" pitchFamily="18" charset="0"/>
                </a:endParaRPr>
              </a:p>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检测步骤</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将待测序列</a:t>
                </a:r>
                <a14:m>
                  <m:oMath xmlns:m="http://schemas.openxmlformats.org/officeDocument/2006/math">
                    <m:r>
                      <a:rPr lang="zh-CN" altLang="en-US" sz="1800">
                        <a:latin typeface="Cambria Math" panose="02040503050406030204" pitchFamily="18" charset="0"/>
                        <a:ea typeface="微软雅黑" panose="020B0503020204020204" pitchFamily="34" charset="-122"/>
                      </a:rPr>
                      <m:t>𝜀</m:t>
                    </m:r>
                  </m:oMath>
                </a14:m>
                <a:r>
                  <a:rPr lang="zh-CN" altLang="en-US" sz="1800" dirty="0">
                    <a:latin typeface="Times New Roman" panose="02020603050405020304" pitchFamily="18" charset="0"/>
                    <a:ea typeface="微软雅黑" panose="020B0503020204020204" pitchFamily="34" charset="-122"/>
                  </a:rPr>
                  <a:t>分成</a:t>
                </a:r>
                <a14:m>
                  <m:oMath xmlns:m="http://schemas.openxmlformats.org/officeDocument/2006/math">
                    <m:r>
                      <a:rPr lang="en-US" altLang="zh-CN" sz="1800" dirty="0">
                        <a:latin typeface="Cambria Math" panose="02040503050406030204" pitchFamily="18" charset="0"/>
                        <a:ea typeface="微软雅黑" panose="020B0503020204020204" pitchFamily="34" charset="-122"/>
                      </a:rPr>
                      <m:t>𝑁</m:t>
                    </m:r>
                    <m:r>
                      <a:rPr lang="en-US" altLang="zh-CN" sz="1800" dirty="0">
                        <a:latin typeface="Cambria Math" panose="02040503050406030204" pitchFamily="18" charset="0"/>
                        <a:ea typeface="微软雅黑" panose="020B0503020204020204" pitchFamily="34" charset="-122"/>
                      </a:rPr>
                      <m:t>=</m:t>
                    </m:r>
                    <m:d>
                      <m:dPr>
                        <m:begChr m:val="⌊"/>
                        <m:endChr m:val="⌋"/>
                        <m:ctrlPr>
                          <a:rPr lang="en-US" altLang="zh-CN" sz="1800" i="1" dirty="0">
                            <a:latin typeface="Cambria Math" panose="02040503050406030204" pitchFamily="18" charset="0"/>
                            <a:ea typeface="微软雅黑" panose="020B0503020204020204" pitchFamily="34" charset="-122"/>
                          </a:rPr>
                        </m:ctrlPr>
                      </m:dPr>
                      <m:e>
                        <m:f>
                          <m:fPr>
                            <m:ctrlPr>
                              <a:rPr lang="en-US" altLang="zh-CN" sz="1800" i="1" dirty="0">
                                <a:latin typeface="Cambria Math" panose="02040503050406030204" pitchFamily="18" charset="0"/>
                                <a:ea typeface="微软雅黑" panose="020B0503020204020204" pitchFamily="34" charset="-122"/>
                              </a:rPr>
                            </m:ctrlPr>
                          </m:fPr>
                          <m:num>
                            <m:r>
                              <a:rPr lang="en-US" altLang="zh-CN" sz="1800" dirty="0">
                                <a:latin typeface="Cambria Math" panose="02040503050406030204" pitchFamily="18" charset="0"/>
                                <a:ea typeface="微软雅黑" panose="020B0503020204020204" pitchFamily="34" charset="-122"/>
                              </a:rPr>
                              <m:t>𝑛</m:t>
                            </m:r>
                          </m:num>
                          <m:den>
                            <m:r>
                              <a:rPr lang="en-US" altLang="zh-CN" sz="1800" dirty="0">
                                <a:latin typeface="Cambria Math" panose="02040503050406030204" pitchFamily="18" charset="0"/>
                                <a:ea typeface="微软雅黑" panose="020B0503020204020204" pitchFamily="34" charset="-122"/>
                              </a:rPr>
                              <m:t>𝑚</m:t>
                            </m:r>
                          </m:den>
                        </m:f>
                      </m:e>
                    </m:d>
                  </m:oMath>
                </a14:m>
                <a:r>
                  <a:rPr lang="zh-CN" altLang="en-US" sz="1800" dirty="0">
                    <a:latin typeface="Times New Roman" panose="02020603050405020304" pitchFamily="18" charset="0"/>
                    <a:ea typeface="微软雅黑" panose="020B0503020204020204" pitchFamily="34" charset="-122"/>
                  </a:rPr>
                  <a:t>个长度为</a:t>
                </a:r>
                <a14:m>
                  <m:oMath xmlns:m="http://schemas.openxmlformats.org/officeDocument/2006/math">
                    <m:r>
                      <a:rPr lang="en-US" altLang="zh-CN" sz="1800" dirty="0">
                        <a:latin typeface="Cambria Math" panose="02040503050406030204" pitchFamily="18" charset="0"/>
                        <a:ea typeface="微软雅黑" panose="020B0503020204020204" pitchFamily="34" charset="-122"/>
                      </a:rPr>
                      <m:t>𝑚</m:t>
                    </m:r>
                  </m:oMath>
                </a14:m>
                <a:r>
                  <a:rPr lang="zh-CN" altLang="en-US" sz="1800" dirty="0">
                    <a:latin typeface="Times New Roman" panose="02020603050405020304" pitchFamily="18" charset="0"/>
                    <a:ea typeface="微软雅黑" panose="020B0503020204020204" pitchFamily="34" charset="-122"/>
                  </a:rPr>
                  <a:t>的非重叠子序列，将多余的比特舍弃，统计第</a:t>
                </a:r>
                <a14:m>
                  <m:oMath xmlns:m="http://schemas.openxmlformats.org/officeDocument/2006/math">
                    <m:r>
                      <a:rPr lang="en-US" altLang="zh-CN" sz="1800" dirty="0">
                        <a:latin typeface="Cambria Math" panose="02040503050406030204" pitchFamily="18" charset="0"/>
                        <a:ea typeface="微软雅黑" panose="020B0503020204020204" pitchFamily="34" charset="-122"/>
                      </a:rPr>
                      <m:t>𝑖</m:t>
                    </m:r>
                  </m:oMath>
                </a14:m>
                <a:r>
                  <a:rPr lang="zh-CN" altLang="en-US" sz="1800" dirty="0">
                    <a:latin typeface="Times New Roman" panose="02020603050405020304" pitchFamily="18" charset="0"/>
                    <a:ea typeface="微软雅黑" panose="020B0503020204020204" pitchFamily="34" charset="-122"/>
                  </a:rPr>
                  <a:t>种子序列</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模式出现的频数</a:t>
                </a:r>
                <a:r>
                  <a:rPr lang="zh-CN" altLang="en-US" sz="1800" dirty="0">
                    <a:latin typeface="Times New Roman" panose="02020603050405020304" pitchFamily="18" charset="0"/>
                    <a:ea typeface="微软雅黑" panose="020B0503020204020204" pitchFamily="34" charset="-122"/>
                  </a:rPr>
                  <a:t>，用</a:t>
                </a:r>
                <a14:m>
                  <m:oMath xmlns:m="http://schemas.openxmlformats.org/officeDocument/2006/math">
                    <m:sSub>
                      <m:sSubPr>
                        <m:ctrlPr>
                          <a:rPr lang="en-US" altLang="zh-CN" sz="1800" i="1">
                            <a:latin typeface="Cambria Math" panose="02040503050406030204" pitchFamily="18" charset="0"/>
                            <a:ea typeface="微软雅黑" panose="020B0503020204020204" pitchFamily="34" charset="-122"/>
                          </a:rPr>
                        </m:ctrlPr>
                      </m:sSubPr>
                      <m:e>
                        <m:r>
                          <a:rPr lang="en-US" altLang="zh-CN" sz="1800">
                            <a:latin typeface="Cambria Math" panose="02040503050406030204" pitchFamily="18" charset="0"/>
                            <a:ea typeface="微软雅黑" panose="020B0503020204020204" pitchFamily="34" charset="-122"/>
                          </a:rPr>
                          <m:t>𝑛</m:t>
                        </m:r>
                      </m:e>
                      <m:sub>
                        <m:r>
                          <a:rPr lang="en-US" altLang="zh-CN" sz="1800">
                            <a:latin typeface="Cambria Math" panose="02040503050406030204" pitchFamily="18" charset="0"/>
                            <a:ea typeface="微软雅黑" panose="020B0503020204020204" pitchFamily="34" charset="-122"/>
                          </a:rPr>
                          <m:t>𝑖</m:t>
                        </m:r>
                      </m:sub>
                    </m:sSub>
                  </m:oMath>
                </a14:m>
                <a:r>
                  <a:rPr lang="zh-CN" altLang="en-US" sz="1800" dirty="0">
                    <a:latin typeface="Times New Roman" panose="02020603050405020304" pitchFamily="18" charset="0"/>
                    <a:ea typeface="微软雅黑" panose="020B0503020204020204" pitchFamily="34" charset="-122"/>
                  </a:rPr>
                  <a:t>表示，本规范</a:t>
                </a:r>
                <a14:m>
                  <m:oMath xmlns:m="http://schemas.openxmlformats.org/officeDocument/2006/math">
                    <m:r>
                      <a:rPr lang="en-US" altLang="zh-CN" sz="1800">
                        <a:latin typeface="Cambria Math" panose="02040503050406030204" pitchFamily="18" charset="0"/>
                        <a:ea typeface="微软雅黑" panose="020B0503020204020204" pitchFamily="34" charset="-122"/>
                      </a:rPr>
                      <m:t>𝑚</m:t>
                    </m:r>
                    <m:r>
                      <a:rPr lang="en-US" altLang="zh-CN" sz="1800">
                        <a:latin typeface="Cambria Math" panose="02040503050406030204" pitchFamily="18" charset="0"/>
                        <a:ea typeface="微软雅黑" panose="020B0503020204020204" pitchFamily="34" charset="-122"/>
                      </a:rPr>
                      <m:t>=4,8</m:t>
                    </m:r>
                  </m:oMath>
                </a14:m>
                <a:endParaRPr lang="en-US" altLang="zh-CN" sz="1800"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计算统计值</a:t>
                </a:r>
                <a14:m>
                  <m:oMath xmlns:m="http://schemas.openxmlformats.org/officeDocument/2006/math">
                    <m:r>
                      <a:rPr lang="en-US" altLang="zh-CN" sz="1800">
                        <a:latin typeface="Cambria Math" panose="02040503050406030204" pitchFamily="18" charset="0"/>
                        <a:ea typeface="微软雅黑" panose="020B0503020204020204" pitchFamily="34" charset="-122"/>
                      </a:rPr>
                      <m:t>𝑉</m:t>
                    </m:r>
                    <m:r>
                      <a:rPr lang="en-US" altLang="zh-CN" sz="1800">
                        <a:latin typeface="Cambria Math" panose="02040503050406030204" pitchFamily="18" charset="0"/>
                        <a:ea typeface="微软雅黑" panose="020B0503020204020204" pitchFamily="34" charset="-122"/>
                      </a:rPr>
                      <m:t>=</m:t>
                    </m:r>
                    <m:f>
                      <m:fPr>
                        <m:ctrlPr>
                          <a:rPr lang="en-US" altLang="zh-CN" sz="1800" i="1">
                            <a:latin typeface="Cambria Math" panose="02040503050406030204" pitchFamily="18" charset="0"/>
                            <a:ea typeface="微软雅黑" panose="020B0503020204020204" pitchFamily="34" charset="-122"/>
                          </a:rPr>
                        </m:ctrlPr>
                      </m:fPr>
                      <m:num>
                        <m:sSup>
                          <m:sSupPr>
                            <m:ctrlPr>
                              <a:rPr lang="en-US" altLang="zh-CN" sz="1800" i="1">
                                <a:latin typeface="Cambria Math" panose="02040503050406030204" pitchFamily="18" charset="0"/>
                                <a:ea typeface="微软雅黑" panose="020B0503020204020204" pitchFamily="34" charset="-122"/>
                              </a:rPr>
                            </m:ctrlPr>
                          </m:sSupPr>
                          <m:e>
                            <m:r>
                              <a:rPr lang="en-US" altLang="zh-CN" sz="1800">
                                <a:latin typeface="Cambria Math" panose="02040503050406030204" pitchFamily="18" charset="0"/>
                                <a:ea typeface="微软雅黑" panose="020B0503020204020204" pitchFamily="34" charset="-122"/>
                              </a:rPr>
                              <m:t>2</m:t>
                            </m:r>
                          </m:e>
                          <m:sup>
                            <m:r>
                              <a:rPr lang="en-US" altLang="zh-CN" sz="1800">
                                <a:latin typeface="Cambria Math" panose="02040503050406030204" pitchFamily="18" charset="0"/>
                                <a:ea typeface="微软雅黑" panose="020B0503020204020204" pitchFamily="34" charset="-122"/>
                              </a:rPr>
                              <m:t>𝑚</m:t>
                            </m:r>
                          </m:sup>
                        </m:sSup>
                      </m:num>
                      <m:den>
                        <m:r>
                          <a:rPr lang="en-US" altLang="zh-CN" sz="1800">
                            <a:latin typeface="Cambria Math" panose="02040503050406030204" pitchFamily="18" charset="0"/>
                            <a:ea typeface="微软雅黑" panose="020B0503020204020204" pitchFamily="34" charset="-122"/>
                          </a:rPr>
                          <m:t>𝑁</m:t>
                        </m:r>
                      </m:den>
                    </m:f>
                    <m:r>
                      <a:rPr lang="en-US" altLang="zh-CN" sz="1800" b="0" i="1" smtClean="0">
                        <a:latin typeface="Cambria Math" panose="02040503050406030204" pitchFamily="18" charset="0"/>
                        <a:ea typeface="微软雅黑" panose="020B0503020204020204" pitchFamily="34" charset="-122"/>
                      </a:rPr>
                      <m:t>(</m:t>
                    </m:r>
                    <m:nary>
                      <m:naryPr>
                        <m:chr m:val="∑"/>
                        <m:ctrlPr>
                          <a:rPr lang="en-US" altLang="zh-CN" sz="1800" i="1">
                            <a:latin typeface="Cambria Math" panose="02040503050406030204" pitchFamily="18" charset="0"/>
                            <a:ea typeface="微软雅黑" panose="020B0503020204020204" pitchFamily="34" charset="-122"/>
                          </a:rPr>
                        </m:ctrlPr>
                      </m:naryPr>
                      <m:sub>
                        <m:r>
                          <m:rPr>
                            <m:brk m:alnAt="23"/>
                          </m:rPr>
                          <a:rPr lang="en-US" altLang="zh-CN" sz="1800">
                            <a:latin typeface="Cambria Math" panose="02040503050406030204" pitchFamily="18" charset="0"/>
                            <a:ea typeface="微软雅黑" panose="020B0503020204020204" pitchFamily="34" charset="-122"/>
                          </a:rPr>
                          <m:t>𝑖</m:t>
                        </m:r>
                        <m:r>
                          <a:rPr lang="en-US" altLang="zh-CN" sz="1800">
                            <a:latin typeface="Cambria Math" panose="02040503050406030204" pitchFamily="18" charset="0"/>
                            <a:ea typeface="微软雅黑" panose="020B0503020204020204" pitchFamily="34" charset="-122"/>
                          </a:rPr>
                          <m:t>=</m:t>
                        </m:r>
                        <m:r>
                          <m:rPr>
                            <m:brk m:alnAt="23"/>
                          </m:rPr>
                          <a:rPr lang="en-US" altLang="zh-CN" sz="1800">
                            <a:latin typeface="Cambria Math" panose="02040503050406030204" pitchFamily="18" charset="0"/>
                            <a:ea typeface="微软雅黑" panose="020B0503020204020204" pitchFamily="34" charset="-122"/>
                          </a:rPr>
                          <m:t>1</m:t>
                        </m:r>
                      </m:sub>
                      <m:sup>
                        <m:sSup>
                          <m:sSupPr>
                            <m:ctrlPr>
                              <a:rPr lang="en-US" altLang="zh-CN" sz="1800" i="1">
                                <a:latin typeface="Cambria Math" panose="02040503050406030204" pitchFamily="18" charset="0"/>
                                <a:ea typeface="微软雅黑" panose="020B0503020204020204" pitchFamily="34" charset="-122"/>
                              </a:rPr>
                            </m:ctrlPr>
                          </m:sSupPr>
                          <m:e>
                            <m:r>
                              <a:rPr lang="en-US" altLang="zh-CN" sz="1800">
                                <a:latin typeface="Cambria Math" panose="02040503050406030204" pitchFamily="18" charset="0"/>
                                <a:ea typeface="微软雅黑" panose="020B0503020204020204" pitchFamily="34" charset="-122"/>
                              </a:rPr>
                              <m:t>2</m:t>
                            </m:r>
                          </m:e>
                          <m:sup>
                            <m:r>
                              <a:rPr lang="en-US" altLang="zh-CN" sz="1800">
                                <a:latin typeface="Cambria Math" panose="02040503050406030204" pitchFamily="18" charset="0"/>
                                <a:ea typeface="微软雅黑" panose="020B0503020204020204" pitchFamily="34" charset="-122"/>
                              </a:rPr>
                              <m:t>𝑚</m:t>
                            </m:r>
                          </m:sup>
                        </m:sSup>
                      </m:sup>
                      <m:e>
                        <m:sSubSup>
                          <m:sSubSupPr>
                            <m:ctrlPr>
                              <a:rPr lang="en-US" altLang="zh-CN" sz="1800" i="1">
                                <a:latin typeface="Cambria Math" panose="02040503050406030204" pitchFamily="18" charset="0"/>
                                <a:ea typeface="微软雅黑" panose="020B0503020204020204" pitchFamily="34" charset="-122"/>
                              </a:rPr>
                            </m:ctrlPr>
                          </m:sSubSupPr>
                          <m:e>
                            <m:r>
                              <a:rPr lang="en-US" altLang="zh-CN" sz="1800">
                                <a:latin typeface="Cambria Math" panose="02040503050406030204" pitchFamily="18" charset="0"/>
                                <a:ea typeface="微软雅黑" panose="020B0503020204020204" pitchFamily="34" charset="-122"/>
                              </a:rPr>
                              <m:t>𝑛</m:t>
                            </m:r>
                          </m:e>
                          <m:sub>
                            <m:r>
                              <a:rPr lang="en-US" altLang="zh-CN" sz="1800">
                                <a:latin typeface="Cambria Math" panose="02040503050406030204" pitchFamily="18" charset="0"/>
                                <a:ea typeface="微软雅黑" panose="020B0503020204020204" pitchFamily="34" charset="-122"/>
                              </a:rPr>
                              <m:t>𝑖</m:t>
                            </m:r>
                          </m:sub>
                          <m:sup>
                            <m:r>
                              <a:rPr lang="en-US" altLang="zh-CN" sz="1800">
                                <a:latin typeface="Cambria Math" panose="02040503050406030204" pitchFamily="18" charset="0"/>
                                <a:ea typeface="微软雅黑" panose="020B0503020204020204" pitchFamily="34" charset="-122"/>
                              </a:rPr>
                              <m:t>2</m:t>
                            </m:r>
                          </m:sup>
                        </m:sSubSup>
                        <m:r>
                          <a:rPr lang="en-US" altLang="zh-CN" sz="1800" b="0" i="0" smtClean="0">
                            <a:latin typeface="Cambria Math" panose="02040503050406030204" pitchFamily="18" charset="0"/>
                            <a:ea typeface="微软雅黑" panose="020B0503020204020204" pitchFamily="34" charset="-122"/>
                          </a:rPr>
                          <m:t>)</m:t>
                        </m:r>
                        <m:r>
                          <a:rPr lang="en-US" altLang="zh-CN" sz="1800">
                            <a:latin typeface="Cambria Math" panose="02040503050406030204" pitchFamily="18" charset="0"/>
                            <a:ea typeface="微软雅黑" panose="020B0503020204020204" pitchFamily="34" charset="-122"/>
                          </a:rPr>
                          <m:t>−</m:t>
                        </m:r>
                        <m:r>
                          <a:rPr lang="en-US" altLang="zh-CN" sz="1800">
                            <a:latin typeface="Cambria Math" panose="02040503050406030204" pitchFamily="18" charset="0"/>
                            <a:ea typeface="微软雅黑" panose="020B0503020204020204" pitchFamily="34" charset="-122"/>
                          </a:rPr>
                          <m:t>𝑁</m:t>
                        </m:r>
                      </m:e>
                    </m:nary>
                  </m:oMath>
                </a14:m>
                <a:endParaRPr lang="en-US" altLang="zh-CN" sz="1800"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计算</a:t>
                </a:r>
                <a14:m>
                  <m:oMath xmlns:m="http://schemas.openxmlformats.org/officeDocument/2006/math">
                    <m:sSub>
                      <m:sSubPr>
                        <m:ctrlPr>
                          <a:rPr lang="en-US" altLang="zh-CN" sz="1800" i="1">
                            <a:latin typeface="Cambria Math" panose="02040503050406030204" pitchFamily="18" charset="0"/>
                            <a:ea typeface="微软雅黑" panose="020B0503020204020204" pitchFamily="34" charset="-122"/>
                          </a:rPr>
                        </m:ctrlPr>
                      </m:sSubPr>
                      <m:e>
                        <m:r>
                          <a:rPr lang="en-US" altLang="zh-CN" sz="1800">
                            <a:latin typeface="Cambria Math" panose="02040503050406030204" pitchFamily="18" charset="0"/>
                            <a:ea typeface="微软雅黑" panose="020B0503020204020204" pitchFamily="34" charset="-122"/>
                          </a:rPr>
                          <m:t>𝑃</m:t>
                        </m:r>
                      </m:e>
                      <m:sub>
                        <m:r>
                          <a:rPr lang="en-US" altLang="zh-CN" sz="1800">
                            <a:latin typeface="Cambria Math" panose="02040503050406030204" pitchFamily="18" charset="0"/>
                            <a:ea typeface="微软雅黑" panose="020B0503020204020204" pitchFamily="34" charset="-122"/>
                          </a:rPr>
                          <m:t>𝑣𝑎𝑙𝑢𝑒</m:t>
                        </m:r>
                      </m:sub>
                    </m:sSub>
                    <m:r>
                      <a:rPr lang="en-US" altLang="zh-CN" sz="1800">
                        <a:latin typeface="Cambria Math" panose="02040503050406030204" pitchFamily="18" charset="0"/>
                        <a:ea typeface="微软雅黑" panose="020B0503020204020204" pitchFamily="34" charset="-122"/>
                      </a:rPr>
                      <m:t>=</m:t>
                    </m:r>
                    <m:r>
                      <a:rPr lang="en-US" altLang="zh-CN" sz="1800">
                        <a:latin typeface="Cambria Math" panose="02040503050406030204" pitchFamily="18" charset="0"/>
                        <a:ea typeface="微软雅黑" panose="020B0503020204020204" pitchFamily="34" charset="-122"/>
                      </a:rPr>
                      <m:t>𝑖𝑔𝑎𝑚𝑐</m:t>
                    </m:r>
                    <m:r>
                      <a:rPr lang="en-US" altLang="zh-CN" sz="1800">
                        <a:latin typeface="Cambria Math" panose="02040503050406030204" pitchFamily="18" charset="0"/>
                        <a:ea typeface="微软雅黑" panose="020B0503020204020204" pitchFamily="34" charset="-122"/>
                      </a:rPr>
                      <m:t>(</m:t>
                    </m:r>
                    <m:f>
                      <m:fPr>
                        <m:ctrlPr>
                          <a:rPr lang="en-US" altLang="zh-CN" sz="1800" i="1">
                            <a:latin typeface="Cambria Math" panose="02040503050406030204" pitchFamily="18" charset="0"/>
                            <a:ea typeface="微软雅黑" panose="020B0503020204020204" pitchFamily="34" charset="-122"/>
                          </a:rPr>
                        </m:ctrlPr>
                      </m:fPr>
                      <m:num>
                        <m:sSup>
                          <m:sSupPr>
                            <m:ctrlPr>
                              <a:rPr lang="en-US" altLang="zh-CN" sz="1800" i="1">
                                <a:latin typeface="Cambria Math" panose="02040503050406030204" pitchFamily="18" charset="0"/>
                                <a:ea typeface="微软雅黑" panose="020B0503020204020204" pitchFamily="34" charset="-122"/>
                              </a:rPr>
                            </m:ctrlPr>
                          </m:sSupPr>
                          <m:e>
                            <m:r>
                              <a:rPr lang="en-US" altLang="zh-CN" sz="1800">
                                <a:latin typeface="Cambria Math" panose="02040503050406030204" pitchFamily="18" charset="0"/>
                                <a:ea typeface="微软雅黑" panose="020B0503020204020204" pitchFamily="34" charset="-122"/>
                              </a:rPr>
                              <m:t>2</m:t>
                            </m:r>
                          </m:e>
                          <m:sup>
                            <m:r>
                              <a:rPr lang="en-US" altLang="zh-CN" sz="1800">
                                <a:latin typeface="Cambria Math" panose="02040503050406030204" pitchFamily="18" charset="0"/>
                                <a:ea typeface="微软雅黑" panose="020B0503020204020204" pitchFamily="34" charset="-122"/>
                              </a:rPr>
                              <m:t>𝑚</m:t>
                            </m:r>
                          </m:sup>
                        </m:sSup>
                        <m:r>
                          <a:rPr lang="en-US" altLang="zh-CN" sz="1800">
                            <a:latin typeface="Cambria Math" panose="02040503050406030204" pitchFamily="18" charset="0"/>
                            <a:ea typeface="微软雅黑" panose="020B0503020204020204" pitchFamily="34" charset="-122"/>
                          </a:rPr>
                          <m:t>−1</m:t>
                        </m:r>
                      </m:num>
                      <m:den>
                        <m:r>
                          <a:rPr lang="en-US" altLang="zh-CN" sz="1800">
                            <a:latin typeface="Cambria Math" panose="02040503050406030204" pitchFamily="18" charset="0"/>
                            <a:ea typeface="微软雅黑" panose="020B0503020204020204" pitchFamily="34" charset="-122"/>
                          </a:rPr>
                          <m:t>2</m:t>
                        </m:r>
                      </m:den>
                    </m:f>
                    <m:r>
                      <a:rPr lang="en-US" altLang="zh-CN" sz="1800">
                        <a:latin typeface="Cambria Math" panose="02040503050406030204" pitchFamily="18" charset="0"/>
                        <a:ea typeface="微软雅黑" panose="020B0503020204020204" pitchFamily="34" charset="-122"/>
                      </a:rPr>
                      <m:t>,</m:t>
                    </m:r>
                    <m:f>
                      <m:fPr>
                        <m:ctrlPr>
                          <a:rPr lang="en-US" altLang="zh-CN" sz="1800" i="1">
                            <a:latin typeface="Cambria Math" panose="02040503050406030204" pitchFamily="18" charset="0"/>
                            <a:ea typeface="微软雅黑" panose="020B0503020204020204" pitchFamily="34" charset="-122"/>
                          </a:rPr>
                        </m:ctrlPr>
                      </m:fPr>
                      <m:num>
                        <m:r>
                          <a:rPr lang="en-US" altLang="zh-CN" sz="1800">
                            <a:latin typeface="Cambria Math" panose="02040503050406030204" pitchFamily="18" charset="0"/>
                            <a:ea typeface="微软雅黑" panose="020B0503020204020204" pitchFamily="34" charset="-122"/>
                          </a:rPr>
                          <m:t>𝑉</m:t>
                        </m:r>
                      </m:num>
                      <m:den>
                        <m:r>
                          <a:rPr lang="en-US" altLang="zh-CN" sz="1800">
                            <a:latin typeface="Cambria Math" panose="02040503050406030204" pitchFamily="18" charset="0"/>
                            <a:ea typeface="微软雅黑" panose="020B0503020204020204" pitchFamily="34" charset="-122"/>
                          </a:rPr>
                          <m:t>2</m:t>
                        </m:r>
                      </m:den>
                    </m:f>
                    <m:r>
                      <a:rPr lang="en-US" altLang="zh-CN" sz="1800">
                        <a:latin typeface="Cambria Math" panose="02040503050406030204" pitchFamily="18" charset="0"/>
                        <a:ea typeface="微软雅黑" panose="020B0503020204020204" pitchFamily="34" charset="-122"/>
                      </a:rPr>
                      <m:t>)</m:t>
                    </m:r>
                  </m:oMath>
                </a14:m>
                <a:endParaRPr lang="en-US" altLang="zh-CN" sz="1800"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如果</a:t>
                </a:r>
                <a14:m>
                  <m:oMath xmlns:m="http://schemas.openxmlformats.org/officeDocument/2006/math">
                    <m:sSub>
                      <m:sSubPr>
                        <m:ctrlPr>
                          <a:rPr lang="en-US" altLang="zh-CN" sz="1800" i="1">
                            <a:latin typeface="Cambria Math" panose="02040503050406030204" pitchFamily="18" charset="0"/>
                            <a:ea typeface="微软雅黑" panose="020B0503020204020204" pitchFamily="34" charset="-122"/>
                          </a:rPr>
                        </m:ctrlPr>
                      </m:sSubPr>
                      <m:e>
                        <m:r>
                          <a:rPr lang="en-US" altLang="zh-CN" sz="1800">
                            <a:latin typeface="Cambria Math" panose="02040503050406030204" pitchFamily="18" charset="0"/>
                            <a:ea typeface="微软雅黑" panose="020B0503020204020204" pitchFamily="34" charset="-122"/>
                          </a:rPr>
                          <m:t>𝑃</m:t>
                        </m:r>
                      </m:e>
                      <m:sub>
                        <m:r>
                          <a:rPr lang="en-US" altLang="zh-CN" sz="1800">
                            <a:latin typeface="Cambria Math" panose="02040503050406030204" pitchFamily="18" charset="0"/>
                            <a:ea typeface="微软雅黑" panose="020B0503020204020204" pitchFamily="34" charset="-122"/>
                          </a:rPr>
                          <m:t>𝑣𝑎𝑙𝑢𝑒</m:t>
                        </m:r>
                      </m:sub>
                    </m:sSub>
                    <m:r>
                      <a:rPr lang="en-US" altLang="zh-CN" sz="1800">
                        <a:latin typeface="Cambria Math" panose="02040503050406030204" pitchFamily="18" charset="0"/>
                        <a:ea typeface="微软雅黑" panose="020B0503020204020204" pitchFamily="34" charset="-122"/>
                      </a:rPr>
                      <m:t>≥</m:t>
                    </m:r>
                    <m:r>
                      <a:rPr lang="zh-CN" altLang="en-US" sz="1800">
                        <a:latin typeface="Cambria Math" panose="02040503050406030204" pitchFamily="18" charset="0"/>
                        <a:ea typeface="微软雅黑" panose="020B0503020204020204" pitchFamily="34" charset="-122"/>
                      </a:rPr>
                      <m:t>𝛼</m:t>
                    </m:r>
                  </m:oMath>
                </a14:m>
                <a:r>
                  <a:rPr lang="zh-CN" altLang="en-US" sz="1800" dirty="0">
                    <a:latin typeface="Times New Roman" panose="02020603050405020304" pitchFamily="18" charset="0"/>
                    <a:ea typeface="微软雅黑" panose="020B0503020204020204" pitchFamily="34" charset="-122"/>
                  </a:rPr>
                  <a:t>，则认为通过扑克检测</a:t>
                </a:r>
                <a:endParaRPr lang="en-US" altLang="zh-CN" sz="2000" dirty="0"/>
              </a:p>
            </p:txBody>
          </p:sp>
        </mc:Choice>
        <mc:Fallback xmlns="">
          <p:sp>
            <p:nvSpPr>
              <p:cNvPr id="5" name="内容占位符 1">
                <a:extLst>
                  <a:ext uri="{FF2B5EF4-FFF2-40B4-BE49-F238E27FC236}">
                    <a16:creationId xmlns:a16="http://schemas.microsoft.com/office/drawing/2014/main" id="{6A93B01C-EFAC-4BD4-8B6D-1876A1BB1537}"/>
                  </a:ext>
                </a:extLst>
              </p:cNvPr>
              <p:cNvSpPr>
                <a:spLocks noGrp="1" noRot="1" noChangeAspect="1" noMove="1" noResize="1" noEditPoints="1" noAdjustHandles="1" noChangeArrowheads="1" noChangeShapeType="1" noTextEdit="1"/>
              </p:cNvSpPr>
              <p:nvPr>
                <p:ph idx="4294967295"/>
              </p:nvPr>
            </p:nvSpPr>
            <p:spPr>
              <a:xfrm>
                <a:off x="577849" y="1076080"/>
                <a:ext cx="11107219" cy="4454525"/>
              </a:xfrm>
              <a:blipFill>
                <a:blip r:embed="rId3"/>
                <a:stretch>
                  <a:fillRect l="-494" r="-439" b="-1644"/>
                </a:stretch>
              </a:blipFill>
            </p:spPr>
            <p:txBody>
              <a:bodyPr/>
              <a:lstStyle/>
              <a:p>
                <a:r>
                  <a:rPr lang="zh-CN" altLang="en-US">
                    <a:noFill/>
                  </a:rPr>
                  <a:t> </a:t>
                </a:r>
              </a:p>
            </p:txBody>
          </p:sp>
        </mc:Fallback>
      </mc:AlternateContent>
      <p:sp>
        <p:nvSpPr>
          <p:cNvPr id="3" name="动作按钮: 后退或前一项 2">
            <a:hlinkClick r:id="rId4" action="ppaction://hlinksldjump" highlightClick="1"/>
            <a:extLst>
              <a:ext uri="{FF2B5EF4-FFF2-40B4-BE49-F238E27FC236}">
                <a16:creationId xmlns:a16="http://schemas.microsoft.com/office/drawing/2014/main" id="{663FBAD8-12C7-4858-A294-CC4BCD601731}"/>
              </a:ext>
            </a:extLst>
          </p:cNvPr>
          <p:cNvSpPr/>
          <p:nvPr/>
        </p:nvSpPr>
        <p:spPr>
          <a:xfrm>
            <a:off x="10919861" y="5885848"/>
            <a:ext cx="822960" cy="582329"/>
          </a:xfrm>
          <a:prstGeom prst="actionButtonBackPrevious">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1160629086"/>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7412C51-F691-43D7-B0A2-3EE74BE65B57}"/>
              </a:ext>
            </a:extLst>
          </p:cNvPr>
          <p:cNvSpPr>
            <a:spLocks noGrp="1"/>
          </p:cNvSpPr>
          <p:nvPr>
            <p:ph type="title"/>
          </p:nvPr>
        </p:nvSpPr>
        <p:spPr/>
        <p:txBody>
          <a:bodyPr/>
          <a:lstStyle/>
          <a:p>
            <a:r>
              <a:rPr lang="zh-CN" altLang="en-US" dirty="0"/>
              <a:t>熵评估</a:t>
            </a:r>
          </a:p>
        </p:txBody>
      </p:sp>
      <p:sp>
        <p:nvSpPr>
          <p:cNvPr id="2" name="内容占位符 1">
            <a:extLst>
              <a:ext uri="{FF2B5EF4-FFF2-40B4-BE49-F238E27FC236}">
                <a16:creationId xmlns:a16="http://schemas.microsoft.com/office/drawing/2014/main" id="{6A93B01C-EFAC-4BD4-8B6D-1876A1BB1537}"/>
              </a:ext>
            </a:extLst>
          </p:cNvPr>
          <p:cNvSpPr>
            <a:spLocks noGrp="1"/>
          </p:cNvSpPr>
          <p:nvPr>
            <p:ph idx="4294967295"/>
          </p:nvPr>
        </p:nvSpPr>
        <p:spPr>
          <a:xfrm>
            <a:off x="399448" y="985587"/>
            <a:ext cx="11314497" cy="4661404"/>
          </a:xfrm>
        </p:spPr>
        <p:txBody>
          <a:bodyPr>
            <a:spAutoFit/>
          </a:bodyPr>
          <a:lstStyle/>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理想情况下，</a:t>
            </a:r>
            <a:r>
              <a:rPr lang="en-US" altLang="zh-CN" sz="2000" b="1" dirty="0">
                <a:latin typeface="Times New Roman" panose="02020603050405020304" pitchFamily="18" charset="0"/>
                <a:ea typeface="微软雅黑" panose="020B0503020204020204" pitchFamily="34" charset="-122"/>
              </a:rPr>
              <a:t>RNG</a:t>
            </a:r>
            <a:r>
              <a:rPr lang="zh-CN" altLang="en-US" sz="2000" b="1" dirty="0">
                <a:latin typeface="Times New Roman" panose="02020603050405020304" pitchFamily="18" charset="0"/>
                <a:ea typeface="微软雅黑" panose="020B0503020204020204" pitchFamily="34" charset="-122"/>
              </a:rPr>
              <a:t>产生的随机序列应具备</a:t>
            </a:r>
            <a:r>
              <a:rPr lang="zh-CN" altLang="en-US" sz="2000" b="1" dirty="0">
                <a:solidFill>
                  <a:schemeClr val="accent4">
                    <a:lumMod val="60000"/>
                    <a:lumOff val="40000"/>
                  </a:schemeClr>
                </a:solidFill>
                <a:latin typeface="Times New Roman" panose="02020603050405020304" pitchFamily="18" charset="0"/>
                <a:ea typeface="微软雅黑" panose="020B0503020204020204" pitchFamily="34" charset="-122"/>
              </a:rPr>
              <a:t>均匀性、独立性和不可预测性</a:t>
            </a:r>
            <a:endParaRPr lang="en-US" altLang="zh-CN" sz="2000" b="1" dirty="0">
              <a:solidFill>
                <a:schemeClr val="accent4">
                  <a:lumMod val="60000"/>
                  <a:lumOff val="40000"/>
                </a:schemeClr>
              </a:solidFill>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均匀性和独立性</a:t>
            </a:r>
            <a:r>
              <a:rPr lang="zh-CN" altLang="en-US" sz="1800" dirty="0">
                <a:latin typeface="Times New Roman" panose="02020603050405020304" pitchFamily="18" charset="0"/>
                <a:ea typeface="微软雅黑" panose="020B0503020204020204" pitchFamily="34" charset="-122"/>
              </a:rPr>
              <a:t>可借助随机性统计测试完成，如</a:t>
            </a:r>
            <a:r>
              <a:rPr lang="en-US" altLang="zh-CN" sz="1800" dirty="0">
                <a:latin typeface="Times New Roman" panose="02020603050405020304" pitchFamily="18" charset="0"/>
                <a:ea typeface="微软雅黑" panose="020B0503020204020204" pitchFamily="34" charset="-122"/>
              </a:rPr>
              <a:t>SP 800-22</a:t>
            </a:r>
            <a:r>
              <a:rPr lang="zh-CN" altLang="en-US" sz="1800" dirty="0">
                <a:latin typeface="Times New Roman" panose="02020603050405020304" pitchFamily="18" charset="0"/>
                <a:ea typeface="微软雅黑" panose="020B0503020204020204" pitchFamily="34" charset="-122"/>
              </a:rPr>
              <a:t>和我国</a:t>
            </a:r>
            <a:r>
              <a:rPr lang="en-US" altLang="zh-CN" sz="1800" dirty="0">
                <a:latin typeface="Times New Roman" panose="02020603050405020304" pitchFamily="18" charset="0"/>
                <a:ea typeface="微软雅黑" panose="020B0503020204020204" pitchFamily="34" charset="-122"/>
              </a:rPr>
              <a:t>《</a:t>
            </a:r>
            <a:r>
              <a:rPr lang="zh-CN" altLang="en-US" sz="1800" dirty="0">
                <a:latin typeface="Times New Roman" panose="02020603050405020304" pitchFamily="18" charset="0"/>
                <a:ea typeface="微软雅黑" panose="020B0503020204020204" pitchFamily="34" charset="-122"/>
              </a:rPr>
              <a:t>随机性检测规范</a:t>
            </a:r>
            <a:r>
              <a:rPr lang="en-US" altLang="zh-CN" sz="1800" dirty="0">
                <a:latin typeface="Times New Roman" panose="02020603050405020304" pitchFamily="18" charset="0"/>
                <a:ea typeface="微软雅黑" panose="020B0503020204020204" pitchFamily="34" charset="-122"/>
              </a:rPr>
              <a:t>》</a:t>
            </a: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但“黑盒”的</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统计测试无法</a:t>
            </a:r>
            <a:r>
              <a:rPr lang="zh-CN" altLang="en-US" sz="1800" dirty="0">
                <a:latin typeface="Times New Roman" panose="02020603050405020304" pitchFamily="18" charset="0"/>
                <a:ea typeface="微软雅黑" panose="020B0503020204020204" pitchFamily="34" charset="-122"/>
              </a:rPr>
              <a:t>对序列的</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不可预测性</a:t>
            </a:r>
            <a:r>
              <a:rPr lang="zh-CN" altLang="en-US" sz="1800" dirty="0">
                <a:latin typeface="Times New Roman" panose="02020603050405020304" pitchFamily="18" charset="0"/>
                <a:ea typeface="微软雅黑" panose="020B0503020204020204" pitchFamily="34" charset="-122"/>
              </a:rPr>
              <a:t>进行检测，因为具备良好统计性质的确定性序列也能通过统计测试</a:t>
            </a:r>
            <a:endParaRPr lang="en-US" altLang="zh-CN" sz="1800" dirty="0">
              <a:latin typeface="Times New Roman" panose="02020603050405020304" pitchFamily="18" charset="0"/>
              <a:ea typeface="微软雅黑" panose="020B0503020204020204" pitchFamily="34" charset="-122"/>
            </a:endParaRPr>
          </a:p>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采用“熵”的概念对</a:t>
            </a:r>
            <a:r>
              <a:rPr lang="en-US" altLang="zh-CN" sz="2000" b="1" dirty="0">
                <a:latin typeface="Times New Roman" panose="02020603050405020304" pitchFamily="18" charset="0"/>
                <a:ea typeface="微软雅黑" panose="020B0503020204020204" pitchFamily="34" charset="-122"/>
              </a:rPr>
              <a:t>TRNG</a:t>
            </a:r>
            <a:r>
              <a:rPr lang="zh-CN" altLang="en-US" sz="2000" b="1" dirty="0">
                <a:latin typeface="Times New Roman" panose="02020603050405020304" pitchFamily="18" charset="0"/>
                <a:ea typeface="微软雅黑" panose="020B0503020204020204" pitchFamily="34" charset="-122"/>
              </a:rPr>
              <a:t>的</a:t>
            </a:r>
            <a:r>
              <a:rPr lang="zh-CN" altLang="en-US" sz="2000" b="1" dirty="0">
                <a:solidFill>
                  <a:schemeClr val="accent4">
                    <a:lumMod val="60000"/>
                    <a:lumOff val="40000"/>
                  </a:schemeClr>
                </a:solidFill>
                <a:latin typeface="Times New Roman" panose="02020603050405020304" pitchFamily="18" charset="0"/>
                <a:ea typeface="微软雅黑" panose="020B0503020204020204" pitchFamily="34" charset="-122"/>
              </a:rPr>
              <a:t>本质随机性</a:t>
            </a:r>
            <a:r>
              <a:rPr lang="zh-CN" altLang="en-US" sz="2000" b="1" dirty="0">
                <a:latin typeface="Times New Roman" panose="02020603050405020304" pitchFamily="18" charset="0"/>
                <a:ea typeface="微软雅黑" panose="020B0503020204020204" pitchFamily="34" charset="-122"/>
              </a:rPr>
              <a:t>进行刻画</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现代</a:t>
            </a:r>
            <a:r>
              <a:rPr lang="en-US" altLang="zh-CN" sz="1800" dirty="0">
                <a:latin typeface="Times New Roman" panose="02020603050405020304" pitchFamily="18" charset="0"/>
                <a:ea typeface="微软雅黑" panose="020B0503020204020204" pitchFamily="34" charset="-122"/>
              </a:rPr>
              <a:t>TRNG</a:t>
            </a:r>
            <a:r>
              <a:rPr lang="zh-CN" altLang="en-US" sz="1800" dirty="0">
                <a:latin typeface="Times New Roman" panose="02020603050405020304" pitchFamily="18" charset="0"/>
                <a:ea typeface="微软雅黑" panose="020B0503020204020204" pitchFamily="34" charset="-122"/>
              </a:rPr>
              <a:t>评价准则中，越来越重视采用“熵”的概念对</a:t>
            </a:r>
            <a:r>
              <a:rPr lang="en-US" altLang="zh-CN" sz="1800" dirty="0">
                <a:latin typeface="Times New Roman" panose="02020603050405020304" pitchFamily="18" charset="0"/>
                <a:ea typeface="微软雅黑" panose="020B0503020204020204" pitchFamily="34" charset="-122"/>
              </a:rPr>
              <a:t>TRNG</a:t>
            </a:r>
            <a:r>
              <a:rPr lang="zh-CN" altLang="en-US" sz="1800" dirty="0">
                <a:latin typeface="Times New Roman" panose="02020603050405020304" pitchFamily="18" charset="0"/>
                <a:ea typeface="微软雅黑" panose="020B0503020204020204" pitchFamily="34" charset="-122"/>
              </a:rPr>
              <a:t>的本质随机性进行刻画，进而</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在根本上</a:t>
            </a:r>
            <a:r>
              <a:rPr lang="zh-CN" altLang="en-US" sz="1800" dirty="0">
                <a:latin typeface="Times New Roman" panose="02020603050405020304" pitchFamily="18" charset="0"/>
                <a:ea typeface="微软雅黑" panose="020B0503020204020204" pitchFamily="34" charset="-122"/>
              </a:rPr>
              <a:t>评估</a:t>
            </a:r>
            <a:r>
              <a:rPr lang="en-US" altLang="zh-CN" sz="1800" dirty="0">
                <a:latin typeface="Times New Roman" panose="02020603050405020304" pitchFamily="18" charset="0"/>
                <a:ea typeface="微软雅黑" panose="020B0503020204020204" pitchFamily="34" charset="-122"/>
              </a:rPr>
              <a:t>TRNG</a:t>
            </a:r>
            <a:r>
              <a:rPr lang="zh-CN" altLang="en-US" sz="1800" dirty="0">
                <a:latin typeface="Times New Roman" panose="02020603050405020304" pitchFamily="18" charset="0"/>
                <a:ea typeface="微软雅黑" panose="020B0503020204020204" pitchFamily="34" charset="-122"/>
              </a:rPr>
              <a:t>的安全性</a:t>
            </a:r>
            <a:endParaRPr lang="en-US" altLang="zh-CN" sz="1800"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熵是对均匀性、独立性和不可预测性的</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统一评价指标</a:t>
            </a:r>
            <a:r>
              <a:rPr lang="zh-CN" altLang="en-US" sz="1800" dirty="0">
                <a:latin typeface="Times New Roman" panose="02020603050405020304" pitchFamily="18" charset="0"/>
                <a:ea typeface="微软雅黑" panose="020B0503020204020204" pitchFamily="34" charset="-122"/>
              </a:rPr>
              <a:t>，因为</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任何一项性质不满足</a:t>
            </a:r>
            <a:r>
              <a:rPr lang="zh-CN" altLang="en-US" sz="1800" dirty="0">
                <a:latin typeface="Times New Roman" panose="02020603050405020304" pitchFamily="18" charset="0"/>
                <a:ea typeface="微软雅黑" panose="020B0503020204020204" pitchFamily="34" charset="-122"/>
              </a:rPr>
              <a:t>都会导致</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熵值变低</a:t>
            </a:r>
            <a:endParaRPr lang="en-US" altLang="zh-CN" sz="1800" dirty="0">
              <a:solidFill>
                <a:schemeClr val="accent4">
                  <a:lumMod val="60000"/>
                  <a:lumOff val="40000"/>
                </a:schemeClr>
              </a:solidFill>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zh-CN" sz="1800" dirty="0">
                <a:latin typeface="Times New Roman" panose="02020603050405020304" pitchFamily="18" charset="0"/>
                <a:ea typeface="微软雅黑" panose="020B0503020204020204" pitchFamily="34" charset="-122"/>
              </a:rPr>
              <a:t>相比于传统黑盒统计检测技术，熵检测技术</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更加贴近于</a:t>
            </a:r>
            <a:r>
              <a:rPr lang="en-US"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RNG</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的设计</a:t>
            </a:r>
            <a:r>
              <a:rPr lang="zh-CN" altLang="zh-CN" sz="1800" dirty="0">
                <a:latin typeface="Times New Roman" panose="02020603050405020304" pitchFamily="18" charset="0"/>
                <a:ea typeface="微软雅黑" panose="020B0503020204020204" pitchFamily="34" charset="-122"/>
              </a:rPr>
              <a:t>，也能够对随机数的质量</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给出一个量化</a:t>
            </a:r>
            <a:r>
              <a:rPr lang="zh-CN" altLang="zh-CN" sz="1800" dirty="0">
                <a:latin typeface="Times New Roman" panose="02020603050405020304" pitchFamily="18" charset="0"/>
                <a:ea typeface="微软雅黑" panose="020B0503020204020204" pitchFamily="34" charset="-122"/>
              </a:rPr>
              <a:t>的评价结果</a:t>
            </a:r>
            <a:endParaRPr lang="en-US" altLang="zh-CN" sz="1800" dirty="0">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6722280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fade">
                                      <p:cBhvr>
                                        <p:cTn id="1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6491738-B7F8-4109-BB3C-57F6086FB9E0}"/>
              </a:ext>
            </a:extLst>
          </p:cNvPr>
          <p:cNvSpPr>
            <a:spLocks noGrp="1"/>
          </p:cNvSpPr>
          <p:nvPr>
            <p:ph type="title"/>
          </p:nvPr>
        </p:nvSpPr>
        <p:spPr>
          <a:xfrm>
            <a:off x="577850" y="249067"/>
            <a:ext cx="8643848" cy="480131"/>
          </a:xfrm>
        </p:spPr>
        <p:txBody>
          <a:bodyPr/>
          <a:lstStyle/>
          <a:p>
            <a:r>
              <a:rPr lang="zh-CN" altLang="en-US" dirty="0"/>
              <a:t>不同熵的概念</a:t>
            </a:r>
          </a:p>
        </p:txBody>
      </p:sp>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6A93B01C-EFAC-4BD4-8B6D-1876A1BB1537}"/>
                  </a:ext>
                </a:extLst>
              </p:cNvPr>
              <p:cNvSpPr>
                <a:spLocks noGrp="1"/>
              </p:cNvSpPr>
              <p:nvPr>
                <p:ph idx="4294967295"/>
              </p:nvPr>
            </p:nvSpPr>
            <p:spPr>
              <a:xfrm>
                <a:off x="522514" y="907261"/>
                <a:ext cx="10998926" cy="4893904"/>
              </a:xfrm>
            </p:spPr>
            <p:txBody>
              <a:bodyPr>
                <a:spAutoFit/>
              </a:bodyPr>
              <a:lstStyle/>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比特熵</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平均</a:t>
                </a:r>
                <a:r>
                  <a:rPr lang="zh-CN" altLang="en-US" sz="1800" dirty="0">
                    <a:latin typeface="Times New Roman" panose="02020603050405020304" pitchFamily="18" charset="0"/>
                    <a:ea typeface="微软雅黑" panose="020B0503020204020204" pitchFamily="34" charset="-122"/>
                  </a:rPr>
                  <a:t>猜测工作的难度</a:t>
                </a:r>
                <a:endParaRPr lang="en-US" altLang="zh-CN" sz="1800" dirty="0">
                  <a:latin typeface="Times New Roman" panose="02020603050405020304" pitchFamily="18" charset="0"/>
                  <a:ea typeface="微软雅黑" panose="020B0503020204020204" pitchFamily="34" charset="-122"/>
                </a:endParaRPr>
              </a:p>
              <a:p>
                <a:pPr marL="799200" lvl="1" indent="-342000">
                  <a:lnSpc>
                    <a:spcPct val="130000"/>
                  </a:lnSpc>
                  <a:spcBef>
                    <a:spcPts val="600"/>
                  </a:spcBef>
                  <a:spcAft>
                    <a:spcPts val="600"/>
                  </a:spcAft>
                  <a:buClr>
                    <a:schemeClr val="accent1"/>
                  </a:buClr>
                  <a:buFont typeface="Wingdings" panose="05000000000000000000" pitchFamily="2" charset="2"/>
                  <a:buChar char="ü"/>
                </a:pP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𝐻</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nary>
                      <m:naryPr>
                        <m:chr m:val="∑"/>
                        <m:limLoc m:val="undOvr"/>
                        <m:supHide m:val="on"/>
                        <m:ctrlPr>
                          <a:rPr lang="zh-CN" altLang="zh-CN" sz="1800" i="1">
                            <a:latin typeface="Cambria Math" panose="02040503050406030204" pitchFamily="18" charset="0"/>
                          </a:rPr>
                        </m:ctrlPr>
                      </m:naryPr>
                      <m:sub>
                        <m:r>
                          <a:rPr lang="en-US" altLang="zh-CN" sz="1800" b="1" i="1">
                            <a:latin typeface="Cambria Math" panose="02040503050406030204" pitchFamily="18" charset="0"/>
                          </a:rPr>
                          <m:t>𝑩</m:t>
                        </m:r>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0,1}</m:t>
                            </m:r>
                          </m:e>
                          <m:sup>
                            <m:r>
                              <a:rPr lang="en-US" altLang="zh-CN" sz="1800" i="1">
                                <a:latin typeface="Cambria Math" panose="02040503050406030204" pitchFamily="18" charset="0"/>
                              </a:rPr>
                              <m:t>𝑛</m:t>
                            </m:r>
                          </m:sup>
                        </m:sSup>
                      </m:sub>
                      <m:sup/>
                      <m:e>
                        <m:r>
                          <a:rPr lang="en-US" altLang="zh-CN" sz="1800" i="1">
                            <a:latin typeface="Cambria Math" panose="02040503050406030204" pitchFamily="18" charset="0"/>
                          </a:rPr>
                          <m:t>−</m:t>
                        </m:r>
                        <m:r>
                          <a:rPr lang="en-US" altLang="zh-CN" sz="1800" i="1">
                            <a:latin typeface="Cambria Math" panose="02040503050406030204" pitchFamily="18" charset="0"/>
                          </a:rPr>
                          <m:t>𝑝</m:t>
                        </m:r>
                        <m:d>
                          <m:dPr>
                            <m:ctrlPr>
                              <a:rPr lang="zh-CN" altLang="zh-CN" sz="1800" i="1">
                                <a:latin typeface="Cambria Math" panose="02040503050406030204" pitchFamily="18" charset="0"/>
                              </a:rPr>
                            </m:ctrlPr>
                          </m:dPr>
                          <m:e>
                            <m:r>
                              <a:rPr lang="en-US" altLang="zh-CN" sz="1800" b="1" i="1">
                                <a:latin typeface="Cambria Math" panose="02040503050406030204" pitchFamily="18" charset="0"/>
                              </a:rPr>
                              <m:t>𝑩</m:t>
                            </m:r>
                          </m:e>
                        </m:d>
                        <m:func>
                          <m:funcPr>
                            <m:ctrlPr>
                              <a:rPr lang="zh-CN" altLang="zh-CN" sz="1800" i="1">
                                <a:latin typeface="Cambria Math" panose="02040503050406030204" pitchFamily="18" charset="0"/>
                              </a:rPr>
                            </m:ctrlPr>
                          </m:funcPr>
                          <m:fName>
                            <m:r>
                              <m:rPr>
                                <m:sty m:val="p"/>
                              </m:rPr>
                              <a:rPr lang="en-US" altLang="zh-CN" sz="1800">
                                <a:latin typeface="Cambria Math" panose="02040503050406030204" pitchFamily="18" charset="0"/>
                              </a:rPr>
                              <m:t>log</m:t>
                            </m:r>
                          </m:fName>
                          <m:e>
                            <m:d>
                              <m:dPr>
                                <m:ctrlPr>
                                  <a:rPr lang="zh-CN" altLang="zh-CN" sz="1800" i="1">
                                    <a:latin typeface="Cambria Math" panose="02040503050406030204" pitchFamily="18" charset="0"/>
                                  </a:rPr>
                                </m:ctrlPr>
                              </m:dPr>
                              <m:e>
                                <m:r>
                                  <a:rPr lang="en-US" altLang="zh-CN" sz="1800" i="1">
                                    <a:latin typeface="Cambria Math" panose="02040503050406030204" pitchFamily="18" charset="0"/>
                                  </a:rPr>
                                  <m:t>𝑝</m:t>
                                </m:r>
                                <m:d>
                                  <m:dPr>
                                    <m:ctrlPr>
                                      <a:rPr lang="zh-CN" altLang="zh-CN" sz="1800" i="1">
                                        <a:latin typeface="Cambria Math" panose="02040503050406030204" pitchFamily="18" charset="0"/>
                                      </a:rPr>
                                    </m:ctrlPr>
                                  </m:dPr>
                                  <m:e>
                                    <m:r>
                                      <a:rPr lang="en-US" altLang="zh-CN" sz="1800" b="1" i="1">
                                        <a:latin typeface="Cambria Math" panose="02040503050406030204" pitchFamily="18" charset="0"/>
                                      </a:rPr>
                                      <m:t>𝑩</m:t>
                                    </m:r>
                                  </m:e>
                                </m:d>
                              </m:e>
                            </m:d>
                            <m:r>
                              <a:rPr lang="en-US" altLang="zh-CN" sz="1800" b="1" i="1">
                                <a:latin typeface="Cambria Math" panose="02040503050406030204" pitchFamily="18" charset="0"/>
                              </a:rPr>
                              <m:t>/</m:t>
                            </m:r>
                            <m:r>
                              <a:rPr lang="en-US" altLang="zh-CN" sz="1800" i="1">
                                <a:latin typeface="Cambria Math" panose="02040503050406030204" pitchFamily="18" charset="0"/>
                              </a:rPr>
                              <m:t>𝑛</m:t>
                            </m:r>
                          </m:e>
                        </m:func>
                      </m:e>
                    </m:nary>
                  </m:oMath>
                </a14:m>
                <a:endParaRPr lang="en-US" altLang="zh-CN" sz="2000" dirty="0"/>
              </a:p>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最小熵</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猜测出</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概率最大的样本值</a:t>
                </a:r>
                <a:r>
                  <a:rPr lang="zh-CN" altLang="en-US" sz="1800" dirty="0">
                    <a:latin typeface="Times New Roman" panose="02020603050405020304" pitchFamily="18" charset="0"/>
                    <a:ea typeface="微软雅黑" panose="020B0503020204020204" pitchFamily="34" charset="-122"/>
                  </a:rPr>
                  <a:t>的难度</a:t>
                </a:r>
                <a:endParaRPr lang="en-US" altLang="zh-CN" sz="1800" dirty="0">
                  <a:latin typeface="Times New Roman" panose="02020603050405020304" pitchFamily="18" charset="0"/>
                  <a:ea typeface="微软雅黑" panose="020B0503020204020204" pitchFamily="34" charset="-122"/>
                </a:endParaRPr>
              </a:p>
              <a:p>
                <a:pPr marL="799200" lvl="1" indent="-342000">
                  <a:lnSpc>
                    <a:spcPct val="130000"/>
                  </a:lnSpc>
                  <a:spcBef>
                    <a:spcPts val="600"/>
                  </a:spcBef>
                  <a:spcAft>
                    <a:spcPts val="600"/>
                  </a:spcAft>
                  <a:buClr>
                    <a:schemeClr val="accent1"/>
                  </a:buClr>
                  <a:buFont typeface="Wingdings" panose="05000000000000000000" pitchFamily="2" charset="2"/>
                  <a:buChar char="ü"/>
                </a:pP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𝐻</m:t>
                        </m:r>
                      </m:e>
                      <m:sub>
                        <m:r>
                          <a:rPr lang="en-US" altLang="zh-CN" sz="1800" i="1">
                            <a:latin typeface="Cambria Math" panose="02040503050406030204" pitchFamily="18" charset="0"/>
                          </a:rPr>
                          <m:t>𝑚𝑖𝑛</m:t>
                        </m:r>
                      </m:sub>
                    </m:sSub>
                    <m:r>
                      <a:rPr lang="zh-CN" altLang="en-US" sz="1800">
                        <a:latin typeface="Cambria Math" panose="02040503050406030204" pitchFamily="18" charset="0"/>
                      </a:rPr>
                      <m:t>=</m:t>
                    </m:r>
                    <m:r>
                      <a:rPr lang="zh-CN" altLang="en-US" sz="1800" i="1">
                        <a:latin typeface="Cambria Math" panose="02040503050406030204" pitchFamily="18" charset="0"/>
                      </a:rPr>
                      <m:t> </m:t>
                    </m:r>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m:rPr>
                            <m:sty m:val="p"/>
                          </m:rPr>
                          <a:rPr lang="zh-CN" altLang="en-US" sz="1800">
                            <a:latin typeface="Cambria Math" panose="02040503050406030204" pitchFamily="18" charset="0"/>
                          </a:rPr>
                          <m:t>log</m:t>
                        </m:r>
                      </m:e>
                      <m:sub>
                        <m:r>
                          <a:rPr lang="zh-CN" altLang="en-US" sz="1800">
                            <a:latin typeface="Cambria Math" panose="02040503050406030204" pitchFamily="18" charset="0"/>
                          </a:rPr>
                          <m:t>2</m:t>
                        </m:r>
                      </m:sub>
                    </m:sSub>
                    <m:sSub>
                      <m:sSubPr>
                        <m:ctrlPr>
                          <a:rPr lang="zh-CN" altLang="en-US" sz="1800" i="1">
                            <a:latin typeface="Cambria Math" panose="02040503050406030204" pitchFamily="18" charset="0"/>
                          </a:rPr>
                        </m:ctrlPr>
                      </m:sSubPr>
                      <m:e>
                        <m:limLow>
                          <m:limLowPr>
                            <m:ctrlPr>
                              <a:rPr lang="zh-CN" altLang="en-US" sz="1800" i="1">
                                <a:latin typeface="Cambria Math" panose="02040503050406030204" pitchFamily="18" charset="0"/>
                              </a:rPr>
                            </m:ctrlPr>
                          </m:limLowPr>
                          <m:e>
                            <m:r>
                              <m:rPr>
                                <m:sty m:val="p"/>
                              </m:rPr>
                              <a:rPr lang="en-US" altLang="zh-CN" sz="1800" i="1">
                                <a:latin typeface="Cambria Math" panose="02040503050406030204" pitchFamily="18" charset="0"/>
                              </a:rPr>
                              <m:t>max</m:t>
                            </m:r>
                          </m:e>
                          <m:lim>
                            <m:r>
                              <a:rPr lang="zh-CN" altLang="en-US" sz="1800">
                                <a:latin typeface="Cambria Math" panose="02040503050406030204" pitchFamily="18" charset="0"/>
                              </a:rPr>
                              <m:t>1≤</m:t>
                            </m:r>
                            <m:r>
                              <a:rPr lang="zh-CN" altLang="en-US" sz="1800" i="1">
                                <a:latin typeface="Cambria Math" panose="02040503050406030204" pitchFamily="18" charset="0"/>
                              </a:rPr>
                              <m:t>𝑖</m:t>
                            </m:r>
                            <m:r>
                              <a:rPr lang="zh-CN" altLang="en-US" sz="1800">
                                <a:latin typeface="Cambria Math" panose="02040503050406030204" pitchFamily="18" charset="0"/>
                              </a:rPr>
                              <m:t>≤</m:t>
                            </m:r>
                            <m:r>
                              <a:rPr lang="zh-CN" altLang="en-US" sz="1800" i="1">
                                <a:latin typeface="Cambria Math" panose="02040503050406030204" pitchFamily="18" charset="0"/>
                              </a:rPr>
                              <m:t>𝑘</m:t>
                            </m:r>
                          </m:lim>
                        </m:limLow>
                        <m:r>
                          <a:rPr lang="en-US" altLang="zh-CN" sz="1800" i="1">
                            <a:latin typeface="Cambria Math" panose="02040503050406030204" pitchFamily="18" charset="0"/>
                          </a:rPr>
                          <m:t>{</m:t>
                        </m:r>
                        <m:r>
                          <a:rPr lang="zh-CN" altLang="en-US" sz="1800" i="1">
                            <a:latin typeface="Cambria Math" panose="02040503050406030204" pitchFamily="18" charset="0"/>
                          </a:rPr>
                          <m:t>𝑝</m:t>
                        </m:r>
                      </m:e>
                      <m:sub>
                        <m:r>
                          <a:rPr lang="zh-CN" altLang="en-US" sz="1800" i="1">
                            <a:latin typeface="Cambria Math" panose="02040503050406030204" pitchFamily="18" charset="0"/>
                          </a:rPr>
                          <m:t>𝑖</m:t>
                        </m:r>
                      </m:sub>
                    </m:sSub>
                    <m:r>
                      <a:rPr lang="en-US" altLang="zh-CN" sz="1800" i="1">
                        <a:latin typeface="Cambria Math" panose="02040503050406030204" pitchFamily="18" charset="0"/>
                      </a:rPr>
                      <m:t>}</m:t>
                    </m:r>
                  </m:oMath>
                </a14:m>
                <a:r>
                  <a:rPr lang="zh-CN" altLang="en-US" sz="1800" dirty="0"/>
                  <a:t>，其中</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𝑖</m:t>
                        </m:r>
                      </m:sub>
                    </m:sSub>
                  </m:oMath>
                </a14:m>
                <a:r>
                  <a:rPr lang="zh-CN" altLang="en-US" sz="1800" dirty="0"/>
                  <a:t>为出现第</a:t>
                </a:r>
                <a14:m>
                  <m:oMath xmlns:m="http://schemas.openxmlformats.org/officeDocument/2006/math">
                    <m:r>
                      <a:rPr lang="en-US" altLang="zh-CN" sz="1800" i="1" dirty="0">
                        <a:latin typeface="Cambria Math" panose="02040503050406030204" pitchFamily="18" charset="0"/>
                      </a:rPr>
                      <m:t>𝑖</m:t>
                    </m:r>
                  </m:oMath>
                </a14:m>
                <a:r>
                  <a:rPr lang="zh-CN" altLang="en-US" sz="1800" dirty="0"/>
                  <a:t>个样本的概率</a:t>
                </a:r>
                <a:endParaRPr lang="en-US" altLang="zh-CN" sz="2000" dirty="0"/>
              </a:p>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条件熵</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已知之前所有的输出</a:t>
                </a:r>
                <a:r>
                  <a:rPr lang="zh-CN" altLang="en-US" sz="1800" dirty="0">
                    <a:latin typeface="Times New Roman" panose="02020603050405020304" pitchFamily="18" charset="0"/>
                    <a:ea typeface="微软雅黑" panose="020B0503020204020204" pitchFamily="34" charset="-122"/>
                  </a:rPr>
                  <a:t>，猜测下一个输出的难度</a:t>
                </a:r>
                <a:endParaRPr lang="en-US" altLang="zh-CN" sz="1800" dirty="0">
                  <a:latin typeface="Times New Roman" panose="02020603050405020304" pitchFamily="18" charset="0"/>
                  <a:ea typeface="微软雅黑" panose="020B0503020204020204" pitchFamily="34" charset="-122"/>
                </a:endParaRPr>
              </a:p>
              <a:p>
                <a:pPr marL="799200" lvl="1" indent="-342000">
                  <a:lnSpc>
                    <a:spcPct val="130000"/>
                  </a:lnSpc>
                  <a:spcBef>
                    <a:spcPts val="600"/>
                  </a:spcBef>
                  <a:spcAft>
                    <a:spcPts val="600"/>
                  </a:spcAft>
                  <a:buClr>
                    <a:schemeClr val="accent1"/>
                  </a:buClr>
                  <a:buFont typeface="Wingdings" panose="05000000000000000000" pitchFamily="2" charset="2"/>
                  <a:buChar char="ü"/>
                </a:pP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𝐻</m:t>
                        </m:r>
                      </m:e>
                      <m:sub>
                        <m:r>
                          <a:rPr lang="en-US" altLang="zh-CN" sz="1800" i="1">
                            <a:latin typeface="Cambria Math" panose="02040503050406030204" pitchFamily="18" charset="0"/>
                          </a:rPr>
                          <m:t>𝑐𝑜𝑛𝑑𝑖𝑡𝑖𝑜𝑛𝑎𝑙</m:t>
                        </m:r>
                      </m:sub>
                    </m:sSub>
                    <m:r>
                      <a:rPr lang="zh-CN" altLang="en-US" sz="1800" i="1">
                        <a:latin typeface="Cambria Math" panose="02040503050406030204" pitchFamily="18" charset="0"/>
                      </a:rPr>
                      <m:t>= </m:t>
                    </m:r>
                    <m:nary>
                      <m:naryPr>
                        <m:chr m:val="∑"/>
                        <m:limLoc m:val="subSup"/>
                        <m:supHide m:val="on"/>
                        <m:ctrlPr>
                          <a:rPr lang="zh-CN" altLang="en-US" sz="1800" i="1">
                            <a:latin typeface="Cambria Math" panose="02040503050406030204" pitchFamily="18" charset="0"/>
                          </a:rPr>
                        </m:ctrlPr>
                      </m:naryPr>
                      <m: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𝜀</m:t>
                            </m:r>
                          </m:e>
                          <m:sub>
                            <m:r>
                              <a:rPr lang="en-US" altLang="zh-CN" sz="1800" i="1">
                                <a:latin typeface="Cambria Math" panose="02040503050406030204" pitchFamily="18" charset="0"/>
                              </a:rPr>
                              <m:t>𝑛</m:t>
                            </m:r>
                          </m:sub>
                        </m:sSub>
                        <m:r>
                          <m:rPr>
                            <m:brk m:alnAt="9"/>
                          </m:rPr>
                          <a:rPr lang="en-US" altLang="zh-CN" sz="1800" i="1">
                            <a:latin typeface="Cambria Math" panose="02040503050406030204" pitchFamily="18" charset="0"/>
                          </a:rPr>
                          <m:t>∈</m:t>
                        </m:r>
                        <m:r>
                          <a:rPr lang="en-US" altLang="zh-CN" sz="1800" i="1">
                            <a:latin typeface="Cambria Math" panose="02040503050406030204" pitchFamily="18" charset="0"/>
                          </a:rPr>
                          <m:t>{0,1}</m:t>
                        </m:r>
                      </m:sub>
                      <m:sup/>
                      <m:e>
                        <m:nary>
                          <m:naryPr>
                            <m:chr m:val="∑"/>
                            <m:limLoc m:val="subSup"/>
                            <m:supHide m:val="on"/>
                            <m:ctrlPr>
                              <a:rPr lang="en-US" altLang="zh-CN" sz="1800" i="1">
                                <a:latin typeface="Cambria Math" panose="02040503050406030204" pitchFamily="18" charset="0"/>
                              </a:rPr>
                            </m:ctrlPr>
                          </m:naryPr>
                          <m:sub>
                            <m:r>
                              <m:rPr>
                                <m:brk m:alnAt="9"/>
                              </m:rPr>
                              <a:rPr lang="zh-CN" altLang="en-US" sz="1800" i="1">
                                <a:latin typeface="Cambria Math" panose="02040503050406030204" pitchFamily="18" charset="0"/>
                              </a:rPr>
                              <m:t>𝜺</m:t>
                            </m:r>
                            <m:r>
                              <a:rPr lang="zh-CN" altLang="en-US"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{0,1}</m:t>
                                </m:r>
                              </m:e>
                              <m:sup>
                                <m:r>
                                  <a:rPr lang="en-US" altLang="zh-CN" sz="1800" i="1">
                                    <a:latin typeface="Cambria Math" panose="02040503050406030204" pitchFamily="18" charset="0"/>
                                  </a:rPr>
                                  <m:t>𝑛</m:t>
                                </m:r>
                              </m:sup>
                            </m:sSup>
                          </m:sub>
                          <m:sup/>
                          <m:e>
                            <m:r>
                              <a:rPr lang="en-US" altLang="zh-CN" sz="1800" i="1">
                                <a:latin typeface="Cambria Math" panose="02040503050406030204" pitchFamily="18" charset="0"/>
                              </a:rPr>
                              <m:t>−</m:t>
                            </m:r>
                            <m:r>
                              <a:rPr lang="en-US" altLang="zh-CN" sz="1800" i="1">
                                <a:latin typeface="Cambria Math" panose="02040503050406030204" pitchFamily="18" charset="0"/>
                              </a:rPr>
                              <m:t>𝑝</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𝜀</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r>
                              <m:rPr>
                                <m:brk m:alnAt="9"/>
                              </m:rPr>
                              <a:rPr lang="zh-CN" altLang="en-US" sz="1800" i="1">
                                <a:latin typeface="Cambria Math" panose="02040503050406030204" pitchFamily="18" charset="0"/>
                              </a:rPr>
                              <m:t>𝜺</m:t>
                            </m:r>
                            <m:r>
                              <a:rPr lang="en-US" altLang="zh-CN" sz="1800" i="1">
                                <a:latin typeface="Cambria Math" panose="02040503050406030204" pitchFamily="18" charset="0"/>
                              </a:rPr>
                              <m:t>)</m:t>
                            </m:r>
                          </m:e>
                        </m:nary>
                      </m:e>
                    </m:nary>
                    <m:r>
                      <m:rPr>
                        <m:sty m:val="p"/>
                      </m:rPr>
                      <a:rPr lang="en-US" altLang="zh-CN" sz="1800" i="1">
                        <a:latin typeface="Cambria Math" panose="02040503050406030204" pitchFamily="18" charset="0"/>
                      </a:rPr>
                      <m:t>log</m:t>
                    </m:r>
                    <m:r>
                      <a:rPr lang="en-US" altLang="zh-CN" sz="1800" i="1">
                        <a:latin typeface="Cambria Math" panose="02040503050406030204" pitchFamily="18" charset="0"/>
                      </a:rPr>
                      <m:t>⁡(</m:t>
                    </m:r>
                    <m:r>
                      <a:rPr lang="en-US" altLang="zh-CN" sz="1800" i="1">
                        <a:latin typeface="Cambria Math" panose="02040503050406030204" pitchFamily="18" charset="0"/>
                      </a:rPr>
                      <m:t>𝑝</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𝜀</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r>
                      <m:rPr>
                        <m:brk m:alnAt="9"/>
                      </m:rPr>
                      <a:rPr lang="zh-CN" altLang="en-US" sz="1800" i="1">
                        <a:latin typeface="Cambria Math" panose="02040503050406030204" pitchFamily="18" charset="0"/>
                      </a:rPr>
                      <m:t>𝜺</m:t>
                    </m:r>
                    <m:r>
                      <a:rPr lang="en-US" altLang="zh-CN" sz="1800" i="1">
                        <a:latin typeface="Cambria Math" panose="02040503050406030204" pitchFamily="18" charset="0"/>
                      </a:rPr>
                      <m:t>)</m:t>
                    </m:r>
                  </m:oMath>
                </a14:m>
                <a:endParaRPr lang="en-US" altLang="zh-CN" sz="1800" i="1" dirty="0">
                  <a:latin typeface="Cambria Math" panose="02040503050406030204" pitchFamily="18" charset="0"/>
                </a:endParaRPr>
              </a:p>
            </p:txBody>
          </p:sp>
        </mc:Choice>
        <mc:Fallback xmlns="">
          <p:sp>
            <p:nvSpPr>
              <p:cNvPr id="2" name="内容占位符 1">
                <a:extLst>
                  <a:ext uri="{FF2B5EF4-FFF2-40B4-BE49-F238E27FC236}">
                    <a16:creationId xmlns:a16="http://schemas.microsoft.com/office/drawing/2014/main" id="{6A93B01C-EFAC-4BD4-8B6D-1876A1BB1537}"/>
                  </a:ext>
                </a:extLst>
              </p:cNvPr>
              <p:cNvSpPr>
                <a:spLocks noGrp="1" noRot="1" noChangeAspect="1" noMove="1" noResize="1" noEditPoints="1" noAdjustHandles="1" noChangeArrowheads="1" noChangeShapeType="1" noTextEdit="1"/>
              </p:cNvSpPr>
              <p:nvPr>
                <p:ph idx="4294967295"/>
              </p:nvPr>
            </p:nvSpPr>
            <p:spPr>
              <a:xfrm>
                <a:off x="522514" y="907261"/>
                <a:ext cx="10998926" cy="4893904"/>
              </a:xfrm>
              <a:blipFill>
                <a:blip r:embed="rId2"/>
                <a:stretch>
                  <a:fillRect l="-499" b="-124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132413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365A7AF2-DB59-42C0-A971-9795BB689D14}"/>
              </a:ext>
            </a:extLst>
          </p:cNvPr>
          <p:cNvSpPr>
            <a:spLocks noGrp="1"/>
          </p:cNvSpPr>
          <p:nvPr>
            <p:ph type="title"/>
          </p:nvPr>
        </p:nvSpPr>
        <p:spPr/>
        <p:txBody>
          <a:bodyPr/>
          <a:lstStyle/>
          <a:p>
            <a:r>
              <a:rPr lang="zh-CN" altLang="en-US" dirty="0"/>
              <a:t>熵评估的不同技术路线</a:t>
            </a:r>
          </a:p>
        </p:txBody>
      </p:sp>
      <p:sp>
        <p:nvSpPr>
          <p:cNvPr id="2" name="内容占位符 1">
            <a:extLst>
              <a:ext uri="{FF2B5EF4-FFF2-40B4-BE49-F238E27FC236}">
                <a16:creationId xmlns:a16="http://schemas.microsoft.com/office/drawing/2014/main" id="{6A93B01C-EFAC-4BD4-8B6D-1876A1BB1537}"/>
              </a:ext>
            </a:extLst>
          </p:cNvPr>
          <p:cNvSpPr>
            <a:spLocks noGrp="1"/>
          </p:cNvSpPr>
          <p:nvPr>
            <p:ph idx="4294967295"/>
          </p:nvPr>
        </p:nvSpPr>
        <p:spPr>
          <a:xfrm>
            <a:off x="435685" y="1065974"/>
            <a:ext cx="11216803" cy="1331262"/>
          </a:xfrm>
        </p:spPr>
        <p:txBody>
          <a:bodyPr>
            <a:spAutoFit/>
          </a:bodyPr>
          <a:lstStyle/>
          <a:p>
            <a:pPr marL="342000" lvl="1" indent="-342000">
              <a:lnSpc>
                <a:spcPct val="130000"/>
              </a:lnSpc>
              <a:spcBef>
                <a:spcPts val="600"/>
              </a:spcBef>
              <a:spcAft>
                <a:spcPts val="600"/>
              </a:spcAft>
              <a:buClr>
                <a:schemeClr val="accent1"/>
              </a:buClr>
              <a:buFont typeface="Wingdings" panose="05000000000000000000" pitchFamily="2" charset="2"/>
              <a:buChar char="n"/>
            </a:pPr>
            <a:r>
              <a:rPr lang="zh-CN" altLang="zh-CN" sz="2000" b="1" dirty="0">
                <a:latin typeface="Times New Roman" panose="02020603050405020304" pitchFamily="18" charset="0"/>
                <a:ea typeface="微软雅黑" panose="020B0503020204020204" pitchFamily="34" charset="-122"/>
              </a:rPr>
              <a:t>分别从</a:t>
            </a:r>
            <a:r>
              <a:rPr lang="zh-CN" altLang="zh-CN" sz="2000" b="1" dirty="0">
                <a:solidFill>
                  <a:schemeClr val="accent4">
                    <a:lumMod val="60000"/>
                    <a:lumOff val="40000"/>
                  </a:schemeClr>
                </a:solidFill>
                <a:latin typeface="Times New Roman" panose="02020603050405020304" pitchFamily="18" charset="0"/>
                <a:ea typeface="微软雅黑" panose="020B0503020204020204" pitchFamily="34" charset="-122"/>
              </a:rPr>
              <a:t>统计和理论</a:t>
            </a:r>
            <a:r>
              <a:rPr lang="zh-CN" altLang="zh-CN" sz="2000" b="1" dirty="0">
                <a:latin typeface="Times New Roman" panose="02020603050405020304" pitchFamily="18" charset="0"/>
                <a:ea typeface="微软雅黑" panose="020B0503020204020204" pitchFamily="34" charset="-122"/>
              </a:rPr>
              <a:t>的角度给出各自的熵估计技术</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b="1" dirty="0">
                <a:latin typeface="Times New Roman" panose="02020603050405020304" pitchFamily="18" charset="0"/>
                <a:ea typeface="微软雅黑" panose="020B0503020204020204" pitchFamily="34" charset="-122"/>
              </a:rPr>
              <a:t>美国（统计熵估计</a:t>
            </a:r>
            <a:r>
              <a:rPr lang="zh-CN" altLang="en-US" sz="1800" dirty="0">
                <a:latin typeface="Times New Roman" panose="02020603050405020304" pitchFamily="18" charset="0"/>
                <a:ea typeface="微软雅黑" panose="020B0503020204020204" pitchFamily="34" charset="-122"/>
              </a:rPr>
              <a:t>）：</a:t>
            </a:r>
            <a:r>
              <a:rPr lang="en-US" altLang="zh-CN" sz="1800" dirty="0">
                <a:latin typeface="Times New Roman" panose="02020603050405020304" pitchFamily="18" charset="0"/>
                <a:ea typeface="微软雅黑" panose="020B0503020204020204" pitchFamily="34" charset="-122"/>
              </a:rPr>
              <a:t>SP 800-90B</a:t>
            </a:r>
            <a:r>
              <a:rPr lang="zh-CN" altLang="zh-CN" sz="1800" dirty="0">
                <a:latin typeface="Times New Roman" panose="02020603050405020304" pitchFamily="18" charset="0"/>
                <a:ea typeface="微软雅黑" panose="020B0503020204020204" pitchFamily="34" charset="-122"/>
              </a:rPr>
              <a:t>规定对数字噪声源（即</a:t>
            </a:r>
            <a:r>
              <a:rPr lang="en-US" altLang="zh-CN" sz="1800" dirty="0">
                <a:latin typeface="Times New Roman" panose="02020603050405020304" pitchFamily="18" charset="0"/>
                <a:ea typeface="微软雅黑" panose="020B0503020204020204" pitchFamily="34" charset="-122"/>
              </a:rPr>
              <a:t>TRNG</a:t>
            </a:r>
            <a:r>
              <a:rPr lang="zh-CN" altLang="zh-CN" sz="1800" dirty="0">
                <a:latin typeface="Times New Roman" panose="02020603050405020304" pitchFamily="18" charset="0"/>
                <a:ea typeface="微软雅黑" panose="020B0503020204020204" pitchFamily="34" charset="-122"/>
              </a:rPr>
              <a:t>）的要求，提出了十余项熵估计器</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对</a:t>
            </a:r>
            <a:r>
              <a:rPr lang="en-US"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RNG</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输出</a:t>
            </a:r>
            <a:r>
              <a:rPr lang="zh-CN" altLang="zh-CN" sz="1800" dirty="0">
                <a:latin typeface="Times New Roman" panose="02020603050405020304" pitchFamily="18" charset="0"/>
                <a:ea typeface="微软雅黑" panose="020B0503020204020204" pitchFamily="34" charset="-122"/>
              </a:rPr>
              <a:t>的熵进行估计，选取其中的</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最小估计值作为发生器的熵</a:t>
            </a:r>
            <a:endParaRPr lang="en-US" altLang="zh-CN" sz="1800" dirty="0">
              <a:solidFill>
                <a:schemeClr val="bg2">
                  <a:lumMod val="75000"/>
                </a:schemeClr>
              </a:solidFill>
            </a:endParaRPr>
          </a:p>
        </p:txBody>
      </p:sp>
      <p:cxnSp>
        <p:nvCxnSpPr>
          <p:cNvPr id="14" name="直接箭头连接符 13">
            <a:extLst>
              <a:ext uri="{FF2B5EF4-FFF2-40B4-BE49-F238E27FC236}">
                <a16:creationId xmlns:a16="http://schemas.microsoft.com/office/drawing/2014/main" id="{03B053DC-6EE8-407C-9AED-0632C9639196}"/>
              </a:ext>
            </a:extLst>
          </p:cNvPr>
          <p:cNvCxnSpPr>
            <a:cxnSpLocks/>
            <a:stCxn id="27" idx="6"/>
            <a:endCxn id="15" idx="1"/>
          </p:cNvCxnSpPr>
          <p:nvPr/>
        </p:nvCxnSpPr>
        <p:spPr>
          <a:xfrm flipV="1">
            <a:off x="3449171" y="5607454"/>
            <a:ext cx="1003821" cy="2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EF488219-45DC-4676-9CF0-94B98E5803DD}"/>
              </a:ext>
            </a:extLst>
          </p:cNvPr>
          <p:cNvSpPr/>
          <p:nvPr/>
        </p:nvSpPr>
        <p:spPr>
          <a:xfrm>
            <a:off x="4452992" y="5338992"/>
            <a:ext cx="1440160" cy="5369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4">
                    <a:lumMod val="60000"/>
                    <a:lumOff val="40000"/>
                  </a:schemeClr>
                </a:solidFill>
              </a:rPr>
              <a:t>随机模型</a:t>
            </a:r>
          </a:p>
        </p:txBody>
      </p:sp>
      <p:cxnSp>
        <p:nvCxnSpPr>
          <p:cNvPr id="16" name="直接箭头连接符 15">
            <a:extLst>
              <a:ext uri="{FF2B5EF4-FFF2-40B4-BE49-F238E27FC236}">
                <a16:creationId xmlns:a16="http://schemas.microsoft.com/office/drawing/2014/main" id="{3C406B05-862E-475B-BB79-5385C25E8CA4}"/>
              </a:ext>
            </a:extLst>
          </p:cNvPr>
          <p:cNvCxnSpPr>
            <a:cxnSpLocks/>
            <a:stCxn id="15" idx="3"/>
            <a:endCxn id="17" idx="1"/>
          </p:cNvCxnSpPr>
          <p:nvPr/>
        </p:nvCxnSpPr>
        <p:spPr>
          <a:xfrm>
            <a:off x="5893152" y="5607454"/>
            <a:ext cx="9427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AAAED8B-8F2C-444D-B0EE-11B131A4E126}"/>
              </a:ext>
            </a:extLst>
          </p:cNvPr>
          <p:cNvSpPr/>
          <p:nvPr/>
        </p:nvSpPr>
        <p:spPr>
          <a:xfrm>
            <a:off x="6835878" y="5338992"/>
            <a:ext cx="1370416" cy="5369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熵估计</a:t>
            </a:r>
          </a:p>
        </p:txBody>
      </p:sp>
      <p:sp>
        <p:nvSpPr>
          <p:cNvPr id="19" name="椭圆 18">
            <a:extLst>
              <a:ext uri="{FF2B5EF4-FFF2-40B4-BE49-F238E27FC236}">
                <a16:creationId xmlns:a16="http://schemas.microsoft.com/office/drawing/2014/main" id="{4380F8B2-574E-43C0-9F61-7A05089F0798}"/>
              </a:ext>
            </a:extLst>
          </p:cNvPr>
          <p:cNvSpPr/>
          <p:nvPr/>
        </p:nvSpPr>
        <p:spPr>
          <a:xfrm>
            <a:off x="1776695" y="2812671"/>
            <a:ext cx="1672477" cy="536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熵源</a:t>
            </a:r>
          </a:p>
        </p:txBody>
      </p:sp>
      <p:cxnSp>
        <p:nvCxnSpPr>
          <p:cNvPr id="20" name="直接箭头连接符 19">
            <a:extLst>
              <a:ext uri="{FF2B5EF4-FFF2-40B4-BE49-F238E27FC236}">
                <a16:creationId xmlns:a16="http://schemas.microsoft.com/office/drawing/2014/main" id="{3AD72082-56B5-488B-8EAB-E85F86CADB2A}"/>
              </a:ext>
            </a:extLst>
          </p:cNvPr>
          <p:cNvCxnSpPr>
            <a:cxnSpLocks/>
            <a:stCxn id="19" idx="6"/>
            <a:endCxn id="21" idx="1"/>
          </p:cNvCxnSpPr>
          <p:nvPr/>
        </p:nvCxnSpPr>
        <p:spPr>
          <a:xfrm>
            <a:off x="3449172" y="3081131"/>
            <a:ext cx="686697" cy="50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135FB027-E5DC-4860-B6C8-7F3A0EAB1294}"/>
              </a:ext>
            </a:extLst>
          </p:cNvPr>
          <p:cNvSpPr/>
          <p:nvPr/>
        </p:nvSpPr>
        <p:spPr>
          <a:xfrm>
            <a:off x="4135869" y="2817692"/>
            <a:ext cx="1440160" cy="5369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输出序列</a:t>
            </a:r>
          </a:p>
        </p:txBody>
      </p:sp>
      <p:cxnSp>
        <p:nvCxnSpPr>
          <p:cNvPr id="22" name="直接箭头连接符 21">
            <a:extLst>
              <a:ext uri="{FF2B5EF4-FFF2-40B4-BE49-F238E27FC236}">
                <a16:creationId xmlns:a16="http://schemas.microsoft.com/office/drawing/2014/main" id="{3477F5E6-D29E-4A2C-9C6A-6F4BEA858E4D}"/>
              </a:ext>
            </a:extLst>
          </p:cNvPr>
          <p:cNvCxnSpPr>
            <a:stCxn id="21" idx="3"/>
            <a:endCxn id="23" idx="1"/>
          </p:cNvCxnSpPr>
          <p:nvPr/>
        </p:nvCxnSpPr>
        <p:spPr>
          <a:xfrm flipV="1">
            <a:off x="5576029" y="3081129"/>
            <a:ext cx="1256062" cy="50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944B937A-4D37-4AA6-8BC3-183056A4BBFB}"/>
              </a:ext>
            </a:extLst>
          </p:cNvPr>
          <p:cNvSpPr/>
          <p:nvPr/>
        </p:nvSpPr>
        <p:spPr>
          <a:xfrm>
            <a:off x="6832091" y="2812667"/>
            <a:ext cx="1370416" cy="5369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最小熵估计</a:t>
            </a:r>
          </a:p>
        </p:txBody>
      </p:sp>
      <p:sp>
        <p:nvSpPr>
          <p:cNvPr id="24" name="文本框 23">
            <a:extLst>
              <a:ext uri="{FF2B5EF4-FFF2-40B4-BE49-F238E27FC236}">
                <a16:creationId xmlns:a16="http://schemas.microsoft.com/office/drawing/2014/main" id="{C005D8B1-0B29-45EF-AD00-8489BADC5CCC}"/>
              </a:ext>
            </a:extLst>
          </p:cNvPr>
          <p:cNvSpPr txBox="1"/>
          <p:nvPr/>
        </p:nvSpPr>
        <p:spPr>
          <a:xfrm>
            <a:off x="5678926" y="2605058"/>
            <a:ext cx="1125367" cy="87440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lnSpc>
                <a:spcPct val="150000"/>
              </a:lnSpc>
            </a:pPr>
            <a:r>
              <a:rPr lang="zh-CN" altLang="en-US" dirty="0">
                <a:solidFill>
                  <a:schemeClr val="accent4">
                    <a:lumMod val="60000"/>
                    <a:lumOff val="40000"/>
                  </a:schemeClr>
                </a:solidFill>
              </a:rPr>
              <a:t>一系列熵</a:t>
            </a:r>
            <a:endParaRPr lang="en-US" altLang="zh-CN" dirty="0">
              <a:solidFill>
                <a:schemeClr val="accent4">
                  <a:lumMod val="60000"/>
                  <a:lumOff val="40000"/>
                </a:schemeClr>
              </a:solidFill>
            </a:endParaRPr>
          </a:p>
          <a:p>
            <a:pPr algn="ctr">
              <a:lnSpc>
                <a:spcPct val="150000"/>
              </a:lnSpc>
            </a:pPr>
            <a:r>
              <a:rPr lang="zh-CN" altLang="en-US" dirty="0">
                <a:solidFill>
                  <a:schemeClr val="accent4">
                    <a:lumMod val="60000"/>
                    <a:lumOff val="40000"/>
                  </a:schemeClr>
                </a:solidFill>
              </a:rPr>
              <a:t>估计器</a:t>
            </a:r>
          </a:p>
        </p:txBody>
      </p:sp>
      <p:sp>
        <p:nvSpPr>
          <p:cNvPr id="25" name="内容占位符 1">
            <a:extLst>
              <a:ext uri="{FF2B5EF4-FFF2-40B4-BE49-F238E27FC236}">
                <a16:creationId xmlns:a16="http://schemas.microsoft.com/office/drawing/2014/main" id="{1CF26DF1-264F-4D40-B298-E68710A6E263}"/>
              </a:ext>
            </a:extLst>
          </p:cNvPr>
          <p:cNvSpPr txBox="1">
            <a:spLocks/>
          </p:cNvSpPr>
          <p:nvPr/>
        </p:nvSpPr>
        <p:spPr bwMode="auto">
          <a:xfrm>
            <a:off x="435684" y="4104485"/>
            <a:ext cx="11216803" cy="77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2" indent="-342900" algn="just" hangingPunct="0">
              <a:lnSpc>
                <a:spcPct val="130000"/>
              </a:lnSpc>
              <a:spcBef>
                <a:spcPts val="600"/>
              </a:spcBef>
              <a:spcAft>
                <a:spcPts val="600"/>
              </a:spcAft>
              <a:buClr>
                <a:schemeClr val="tx2"/>
              </a:buClr>
              <a:buFont typeface="Wingdings" panose="05000000000000000000" pitchFamily="2" charset="2"/>
              <a:buChar char="ü"/>
            </a:pPr>
            <a:r>
              <a:rPr lang="zh-CN" altLang="en-US" sz="1800" b="1" dirty="0">
                <a:latin typeface="Times New Roman" panose="02020603050405020304" pitchFamily="18" charset="0"/>
                <a:ea typeface="微软雅黑" panose="020B0503020204020204" pitchFamily="34" charset="-122"/>
              </a:rPr>
              <a:t>欧洲（理论熵估计）</a:t>
            </a:r>
            <a:r>
              <a:rPr lang="zh-CN" altLang="en-US" sz="1800" dirty="0">
                <a:latin typeface="Times New Roman" panose="02020603050405020304" pitchFamily="18" charset="0"/>
                <a:ea typeface="微软雅黑" panose="020B0503020204020204" pitchFamily="34" charset="-122"/>
              </a:rPr>
              <a:t>：</a:t>
            </a:r>
            <a:r>
              <a:rPr lang="zh-CN" altLang="zh-CN" sz="1800" dirty="0">
                <a:latin typeface="Times New Roman" panose="02020603050405020304" pitchFamily="18" charset="0"/>
                <a:ea typeface="微软雅黑" panose="020B0503020204020204" pitchFamily="34" charset="-122"/>
              </a:rPr>
              <a:t>德国</a:t>
            </a:r>
            <a:r>
              <a:rPr lang="en-US" altLang="zh-CN" sz="1800" dirty="0">
                <a:latin typeface="Times New Roman" panose="02020603050405020304" pitchFamily="18" charset="0"/>
                <a:ea typeface="微软雅黑" panose="020B0503020204020204" pitchFamily="34" charset="-122"/>
              </a:rPr>
              <a:t>AIS 31</a:t>
            </a:r>
            <a:r>
              <a:rPr lang="zh-CN" altLang="zh-CN" sz="1800" dirty="0">
                <a:latin typeface="Times New Roman" panose="02020603050405020304" pitchFamily="18" charset="0"/>
                <a:ea typeface="微软雅黑" panose="020B0503020204020204" pitchFamily="34" charset="-122"/>
              </a:rPr>
              <a:t>与</a:t>
            </a:r>
            <a:r>
              <a:rPr lang="en-US" altLang="zh-CN" sz="1800" dirty="0">
                <a:latin typeface="Times New Roman" panose="02020603050405020304" pitchFamily="18" charset="0"/>
                <a:ea typeface="微软雅黑" panose="020B0503020204020204" pitchFamily="34" charset="-122"/>
              </a:rPr>
              <a:t>ISO/IEC 18031</a:t>
            </a:r>
            <a:r>
              <a:rPr lang="zh-CN" altLang="zh-CN" sz="1800" dirty="0">
                <a:latin typeface="Times New Roman" panose="02020603050405020304" pitchFamily="18" charset="0"/>
                <a:ea typeface="微软雅黑" panose="020B0503020204020204" pitchFamily="34" charset="-122"/>
              </a:rPr>
              <a:t>采用</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理论建模</a:t>
            </a:r>
            <a:r>
              <a:rPr lang="zh-CN" altLang="zh-CN" sz="1800" dirty="0">
                <a:latin typeface="Times New Roman" panose="02020603050405020304" pitchFamily="18" charset="0"/>
                <a:ea typeface="微软雅黑" panose="020B0503020204020204" pitchFamily="34" charset="-122"/>
              </a:rPr>
              <a:t>方法对</a:t>
            </a:r>
            <a:r>
              <a:rPr lang="en-US" altLang="zh-CN" sz="1800" dirty="0">
                <a:latin typeface="Times New Roman" panose="02020603050405020304" pitchFamily="18" charset="0"/>
                <a:ea typeface="微软雅黑" panose="020B0503020204020204" pitchFamily="34" charset="-122"/>
              </a:rPr>
              <a:t>RNG</a:t>
            </a:r>
            <a:r>
              <a:rPr lang="zh-CN" altLang="zh-CN" sz="1800" dirty="0">
                <a:latin typeface="Times New Roman" panose="02020603050405020304" pitchFamily="18" charset="0"/>
                <a:ea typeface="微软雅黑" panose="020B0503020204020204" pitchFamily="34" charset="-122"/>
              </a:rPr>
              <a:t>的熵进行估计，达到</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一定阈值</a:t>
            </a:r>
            <a:r>
              <a:rPr lang="zh-CN" altLang="zh-CN" sz="1800" dirty="0">
                <a:latin typeface="Times New Roman" panose="02020603050405020304" pitchFamily="18" charset="0"/>
                <a:ea typeface="微软雅黑" panose="020B0503020204020204" pitchFamily="34" charset="-122"/>
              </a:rPr>
              <a:t>才认为是安全的</a:t>
            </a:r>
            <a:r>
              <a:rPr lang="zh-CN" altLang="en-US" sz="1800" dirty="0">
                <a:latin typeface="Times New Roman" panose="02020603050405020304" pitchFamily="18" charset="0"/>
                <a:ea typeface="微软雅黑" panose="020B0503020204020204" pitchFamily="34" charset="-122"/>
              </a:rPr>
              <a:t>。测试前提是：已知噪声源的</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设计原理</a:t>
            </a:r>
            <a:r>
              <a:rPr lang="zh-CN" altLang="en-US" sz="1800" dirty="0">
                <a:latin typeface="Times New Roman" panose="02020603050405020304" pitchFamily="18" charset="0"/>
                <a:ea typeface="微软雅黑" panose="020B0503020204020204" pitchFamily="34" charset="-122"/>
              </a:rPr>
              <a:t>，基于</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合理的假设</a:t>
            </a:r>
            <a:endParaRPr lang="en-US" altLang="zh-CN" sz="1700" dirty="0"/>
          </a:p>
        </p:txBody>
      </p:sp>
      <p:sp>
        <p:nvSpPr>
          <p:cNvPr id="27" name="椭圆 26">
            <a:extLst>
              <a:ext uri="{FF2B5EF4-FFF2-40B4-BE49-F238E27FC236}">
                <a16:creationId xmlns:a16="http://schemas.microsoft.com/office/drawing/2014/main" id="{08D21447-5E6B-420F-97DA-9FF850D509D0}"/>
              </a:ext>
            </a:extLst>
          </p:cNvPr>
          <p:cNvSpPr/>
          <p:nvPr/>
        </p:nvSpPr>
        <p:spPr>
          <a:xfrm>
            <a:off x="1776694" y="5341180"/>
            <a:ext cx="1672477" cy="536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熵源</a:t>
            </a:r>
          </a:p>
        </p:txBody>
      </p:sp>
    </p:spTree>
    <p:extLst>
      <p:ext uri="{BB962C8B-B14F-4D97-AF65-F5344CB8AC3E}">
        <p14:creationId xmlns:p14="http://schemas.microsoft.com/office/powerpoint/2010/main" val="415380340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F1FF252-ED9B-4251-9BF3-6AB7262F21E7}"/>
              </a:ext>
            </a:extLst>
          </p:cNvPr>
          <p:cNvPicPr>
            <a:picLocks noChangeAspect="1"/>
          </p:cNvPicPr>
          <p:nvPr/>
        </p:nvPicPr>
        <p:blipFill>
          <a:blip r:embed="rId2"/>
          <a:stretch>
            <a:fillRect/>
          </a:stretch>
        </p:blipFill>
        <p:spPr>
          <a:xfrm>
            <a:off x="6979635" y="1496459"/>
            <a:ext cx="4676775" cy="4600575"/>
          </a:xfrm>
          <a:prstGeom prst="rect">
            <a:avLst/>
          </a:prstGeom>
          <a:ln>
            <a:noFill/>
          </a:ln>
          <a:effectLst>
            <a:outerShdw blurRad="292100" dist="139700" dir="2700000" algn="tl" rotWithShape="0">
              <a:srgbClr val="333333">
                <a:alpha val="65000"/>
              </a:srgbClr>
            </a:outerShdw>
          </a:effectLst>
        </p:spPr>
      </p:pic>
      <p:sp>
        <p:nvSpPr>
          <p:cNvPr id="7" name="标题 6">
            <a:extLst>
              <a:ext uri="{FF2B5EF4-FFF2-40B4-BE49-F238E27FC236}">
                <a16:creationId xmlns:a16="http://schemas.microsoft.com/office/drawing/2014/main" id="{6484A14A-0DC1-4571-A6E5-A55B240ED4FE}"/>
              </a:ext>
            </a:extLst>
          </p:cNvPr>
          <p:cNvSpPr>
            <a:spLocks noGrp="1"/>
          </p:cNvSpPr>
          <p:nvPr>
            <p:ph type="title"/>
          </p:nvPr>
        </p:nvSpPr>
        <p:spPr>
          <a:xfrm>
            <a:off x="563412" y="253880"/>
            <a:ext cx="8643848" cy="480131"/>
          </a:xfrm>
        </p:spPr>
        <p:txBody>
          <a:bodyPr/>
          <a:lstStyle/>
          <a:p>
            <a:r>
              <a:rPr lang="zh-CN" altLang="en-US" dirty="0"/>
              <a:t>事件缘由</a:t>
            </a:r>
          </a:p>
        </p:txBody>
      </p:sp>
      <p:sp>
        <p:nvSpPr>
          <p:cNvPr id="2" name="内容占位符 1">
            <a:extLst>
              <a:ext uri="{FF2B5EF4-FFF2-40B4-BE49-F238E27FC236}">
                <a16:creationId xmlns:a16="http://schemas.microsoft.com/office/drawing/2014/main" id="{958B1E4D-7418-4DC5-8250-21729E76E219}"/>
              </a:ext>
            </a:extLst>
          </p:cNvPr>
          <p:cNvSpPr>
            <a:spLocks noGrp="1"/>
          </p:cNvSpPr>
          <p:nvPr>
            <p:ph idx="4294967295"/>
          </p:nvPr>
        </p:nvSpPr>
        <p:spPr>
          <a:xfrm>
            <a:off x="1061854" y="1432167"/>
            <a:ext cx="5462003" cy="912528"/>
          </a:xfrm>
        </p:spPr>
        <p:txBody>
          <a:bodyPr/>
          <a:lstStyle/>
          <a:p>
            <a:pPr marL="284400" lvl="1" indent="-284400">
              <a:lnSpc>
                <a:spcPct val="150000"/>
              </a:lnSpc>
              <a:spcBef>
                <a:spcPts val="0"/>
              </a:spcBef>
              <a:buFont typeface="Wingdings" panose="05000000000000000000" pitchFamily="2" charset="2"/>
              <a:buChar char="Ø"/>
            </a:pPr>
            <a:r>
              <a:rPr lang="en-US" altLang="zh-CN" sz="1800" dirty="0">
                <a:latin typeface="Century Gothic" panose="020B0502020202020204" pitchFamily="34" charset="0"/>
              </a:rPr>
              <a:t>184</a:t>
            </a:r>
            <a:r>
              <a:rPr lang="zh-CN" altLang="en-US" sz="1800" dirty="0">
                <a:latin typeface="Century Gothic" panose="020B0502020202020204" pitchFamily="34" charset="0"/>
              </a:rPr>
              <a:t>对密钥由于</a:t>
            </a:r>
            <a:r>
              <a:rPr lang="zh-CN" altLang="en-US" sz="1800" dirty="0">
                <a:solidFill>
                  <a:schemeClr val="accent4">
                    <a:lumMod val="60000"/>
                    <a:lumOff val="40000"/>
                  </a:schemeClr>
                </a:solidFill>
                <a:latin typeface="Century Gothic" panose="020B0502020202020204" pitchFamily="34" charset="0"/>
              </a:rPr>
              <a:t>共用素数</a:t>
            </a:r>
            <a:r>
              <a:rPr lang="zh-CN" altLang="en-US" sz="1800" dirty="0">
                <a:latin typeface="Century Gothic" panose="020B0502020202020204" pitchFamily="34" charset="0"/>
              </a:rPr>
              <a:t>，</a:t>
            </a:r>
            <a:r>
              <a:rPr lang="en-US" altLang="zh-CN" sz="1800" dirty="0">
                <a:latin typeface="Century Gothic" panose="020B0502020202020204" pitchFamily="34" charset="0"/>
              </a:rPr>
              <a:t>103</a:t>
            </a:r>
            <a:r>
              <a:rPr lang="zh-CN" altLang="en-US" sz="1800" dirty="0">
                <a:latin typeface="Century Gothic" panose="020B0502020202020204" pitchFamily="34" charset="0"/>
              </a:rPr>
              <a:t>对可以被快速分解！</a:t>
            </a:r>
            <a:endParaRPr lang="en-US" altLang="zh-CN" sz="1800" dirty="0">
              <a:latin typeface="Century Gothic" panose="020B0502020202020204" pitchFamily="34" charset="0"/>
            </a:endParaRPr>
          </a:p>
          <a:p>
            <a:pPr marL="284400" lvl="1"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一个参数（</a:t>
            </a:r>
            <a:r>
              <a:rPr lang="en-US" altLang="zh-CN" sz="1800" dirty="0">
                <a:latin typeface="Century Gothic" panose="020B0502020202020204" pitchFamily="34" charset="0"/>
              </a:rPr>
              <a:t>p110</a:t>
            </a:r>
            <a:r>
              <a:rPr lang="zh-CN" altLang="en-US" sz="1800" dirty="0">
                <a:latin typeface="Century Gothic" panose="020B0502020202020204" pitchFamily="34" charset="0"/>
              </a:rPr>
              <a:t>）竟重复出现了</a:t>
            </a:r>
            <a:r>
              <a:rPr lang="en-US" altLang="zh-CN" sz="1800" dirty="0">
                <a:solidFill>
                  <a:schemeClr val="accent4">
                    <a:lumMod val="60000"/>
                    <a:lumOff val="40000"/>
                  </a:schemeClr>
                </a:solidFill>
                <a:latin typeface="Century Gothic" panose="020B0502020202020204" pitchFamily="34" charset="0"/>
              </a:rPr>
              <a:t>46</a:t>
            </a:r>
            <a:r>
              <a:rPr lang="zh-CN" altLang="en-US" sz="1800" dirty="0">
                <a:latin typeface="Century Gothic" panose="020B0502020202020204" pitchFamily="34" charset="0"/>
              </a:rPr>
              <a:t>次</a:t>
            </a:r>
            <a:endParaRPr lang="en-US" altLang="zh-CN" sz="1800" dirty="0">
              <a:latin typeface="Century Gothic" panose="020B0502020202020204" pitchFamily="34" charset="0"/>
            </a:endParaRPr>
          </a:p>
        </p:txBody>
      </p:sp>
      <p:grpSp>
        <p:nvGrpSpPr>
          <p:cNvPr id="25" name="组合 24">
            <a:extLst>
              <a:ext uri="{FF2B5EF4-FFF2-40B4-BE49-F238E27FC236}">
                <a16:creationId xmlns:a16="http://schemas.microsoft.com/office/drawing/2014/main" id="{FC015EB5-A7F3-49A7-9046-394296733A67}"/>
              </a:ext>
            </a:extLst>
          </p:cNvPr>
          <p:cNvGrpSpPr/>
          <p:nvPr/>
        </p:nvGrpSpPr>
        <p:grpSpPr>
          <a:xfrm>
            <a:off x="2816565" y="2237335"/>
            <a:ext cx="5756477" cy="1209499"/>
            <a:chOff x="2467315" y="2031060"/>
            <a:chExt cx="5756477" cy="1209499"/>
          </a:xfrm>
        </p:grpSpPr>
        <p:sp>
          <p:nvSpPr>
            <p:cNvPr id="14" name="椭圆 13">
              <a:extLst>
                <a:ext uri="{FF2B5EF4-FFF2-40B4-BE49-F238E27FC236}">
                  <a16:creationId xmlns:a16="http://schemas.microsoft.com/office/drawing/2014/main" id="{9DF1A9D2-3D98-45CD-9FE2-28CC6AAFB119}"/>
                </a:ext>
              </a:extLst>
            </p:cNvPr>
            <p:cNvSpPr/>
            <p:nvPr/>
          </p:nvSpPr>
          <p:spPr>
            <a:xfrm>
              <a:off x="2467315" y="2031060"/>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23F05F7-6E02-4A65-95B5-701594C36EAB}"/>
                </a:ext>
              </a:extLst>
            </p:cNvPr>
            <p:cNvSpPr/>
            <p:nvPr/>
          </p:nvSpPr>
          <p:spPr>
            <a:xfrm>
              <a:off x="8147050" y="3163817"/>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EEC0C4A3-71C5-4EBC-949B-71B904BC6783}"/>
                </a:ext>
              </a:extLst>
            </p:cNvPr>
            <p:cNvCxnSpPr>
              <a:cxnSpLocks/>
              <a:stCxn id="14" idx="6"/>
            </p:cNvCxnSpPr>
            <p:nvPr/>
          </p:nvCxnSpPr>
          <p:spPr>
            <a:xfrm>
              <a:off x="2544057" y="2069431"/>
              <a:ext cx="3460503" cy="0"/>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BAD6B0F-ECEE-4323-9640-A2AE1250EDAE}"/>
                </a:ext>
              </a:extLst>
            </p:cNvPr>
            <p:cNvCxnSpPr>
              <a:cxnSpLocks/>
            </p:cNvCxnSpPr>
            <p:nvPr/>
          </p:nvCxnSpPr>
          <p:spPr>
            <a:xfrm flipV="1">
              <a:off x="6466263" y="3202188"/>
              <a:ext cx="1680787" cy="1"/>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133FA82-15A7-4A9C-9075-8665F089A921}"/>
                </a:ext>
              </a:extLst>
            </p:cNvPr>
            <p:cNvCxnSpPr>
              <a:cxnSpLocks/>
            </p:cNvCxnSpPr>
            <p:nvPr/>
          </p:nvCxnSpPr>
          <p:spPr>
            <a:xfrm>
              <a:off x="6004560" y="2069431"/>
              <a:ext cx="461703" cy="1132757"/>
            </a:xfrm>
            <a:prstGeom prst="line">
              <a:avLst/>
            </a:prstGeom>
            <a:solidFill>
              <a:schemeClr val="accent4"/>
            </a:solidFill>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7BBACAEA-887C-4088-887A-ED423314C0FA}"/>
              </a:ext>
            </a:extLst>
          </p:cNvPr>
          <p:cNvGrpSpPr/>
          <p:nvPr/>
        </p:nvGrpSpPr>
        <p:grpSpPr>
          <a:xfrm>
            <a:off x="695756" y="1047816"/>
            <a:ext cx="3389230" cy="503451"/>
            <a:chOff x="346506" y="831916"/>
            <a:chExt cx="3389230" cy="503451"/>
          </a:xfrm>
        </p:grpSpPr>
        <p:sp>
          <p:nvSpPr>
            <p:cNvPr id="31" name="îṣlîḍe">
              <a:hlinkClick r:id="" action="ppaction://noaction"/>
              <a:extLst>
                <a:ext uri="{FF2B5EF4-FFF2-40B4-BE49-F238E27FC236}">
                  <a16:creationId xmlns:a16="http://schemas.microsoft.com/office/drawing/2014/main" id="{92124372-18BE-4481-BBF9-151464D96236}"/>
                </a:ext>
              </a:extLst>
            </p:cNvPr>
            <p:cNvSpPr/>
            <p:nvPr/>
          </p:nvSpPr>
          <p:spPr>
            <a:xfrm>
              <a:off x="733107" y="888604"/>
              <a:ext cx="3002629" cy="446763"/>
            </a:xfrm>
            <a:prstGeom prst="rect">
              <a:avLst/>
            </a:prstGeom>
          </p:spPr>
          <p:txBody>
            <a:bodyPr wrap="square" anchor="ctr" anchorCtr="0">
              <a:normAutofit/>
            </a:bodyPr>
            <a:lstStyle/>
            <a:p>
              <a:pPr lvl="0"/>
              <a:r>
                <a:rPr lang="zh-CN" altLang="en-US" sz="2000" b="1" spc="100" dirty="0">
                  <a:solidFill>
                    <a:schemeClr val="accent4"/>
                  </a:solidFill>
                </a:rPr>
                <a:t>事件</a:t>
              </a:r>
            </a:p>
          </p:txBody>
        </p:sp>
        <p:grpSp>
          <p:nvGrpSpPr>
            <p:cNvPr id="32" name="组合 31">
              <a:extLst>
                <a:ext uri="{FF2B5EF4-FFF2-40B4-BE49-F238E27FC236}">
                  <a16:creationId xmlns:a16="http://schemas.microsoft.com/office/drawing/2014/main" id="{7795B147-BC76-4C3A-9E3B-E6DEB42A942A}"/>
                </a:ext>
              </a:extLst>
            </p:cNvPr>
            <p:cNvGrpSpPr>
              <a:grpSpLocks noChangeAspect="1"/>
            </p:cNvGrpSpPr>
            <p:nvPr/>
          </p:nvGrpSpPr>
          <p:grpSpPr>
            <a:xfrm>
              <a:off x="346506" y="831916"/>
              <a:ext cx="366098" cy="417404"/>
              <a:chOff x="23262261" y="4356954"/>
              <a:chExt cx="470694" cy="536659"/>
            </a:xfrm>
            <a:solidFill>
              <a:schemeClr val="accent1"/>
            </a:solidFill>
          </p:grpSpPr>
          <p:sp>
            <p:nvSpPr>
              <p:cNvPr id="33" name="任意多边形: 形状 32">
                <a:extLst>
                  <a:ext uri="{FF2B5EF4-FFF2-40B4-BE49-F238E27FC236}">
                    <a16:creationId xmlns:a16="http://schemas.microsoft.com/office/drawing/2014/main" id="{A599D9C3-3DC3-443A-8398-4A2AAD6CFE8D}"/>
                  </a:ext>
                </a:extLst>
              </p:cNvPr>
              <p:cNvSpPr/>
              <p:nvPr/>
            </p:nvSpPr>
            <p:spPr>
              <a:xfrm>
                <a:off x="23306524" y="4356954"/>
                <a:ext cx="388125" cy="236250"/>
              </a:xfrm>
              <a:custGeom>
                <a:avLst/>
                <a:gdLst>
                  <a:gd name="connsiteX0" fmla="*/ 45529 w 388125"/>
                  <a:gd name="connsiteY0" fmla="*/ 78806 h 236250"/>
                  <a:gd name="connsiteX1" fmla="*/ 79363 w 388125"/>
                  <a:gd name="connsiteY1" fmla="*/ 44246 h 236250"/>
                  <a:gd name="connsiteX2" fmla="*/ 320456 w 388125"/>
                  <a:gd name="connsiteY2" fmla="*/ 44246 h 236250"/>
                  <a:gd name="connsiteX3" fmla="*/ 355354 w 388125"/>
                  <a:gd name="connsiteY3" fmla="*/ 78806 h 236250"/>
                  <a:gd name="connsiteX4" fmla="*/ 355354 w 388125"/>
                  <a:gd name="connsiteY4" fmla="*/ 245869 h 236250"/>
                  <a:gd name="connsiteX5" fmla="*/ 399566 w 388125"/>
                  <a:gd name="connsiteY5" fmla="*/ 213823 h 236250"/>
                  <a:gd name="connsiteX6" fmla="*/ 399566 w 388125"/>
                  <a:gd name="connsiteY6" fmla="*/ 45731 h 236250"/>
                  <a:gd name="connsiteX7" fmla="*/ 354729 w 388125"/>
                  <a:gd name="connsiteY7" fmla="*/ 0 h 236250"/>
                  <a:gd name="connsiteX8" fmla="*/ 43284 w 388125"/>
                  <a:gd name="connsiteY8" fmla="*/ 0 h 236250"/>
                  <a:gd name="connsiteX9" fmla="*/ 0 w 388125"/>
                  <a:gd name="connsiteY9" fmla="*/ 43909 h 236250"/>
                  <a:gd name="connsiteX10" fmla="*/ 0 w 388125"/>
                  <a:gd name="connsiteY10" fmla="*/ 215528 h 236250"/>
                  <a:gd name="connsiteX11" fmla="*/ 45546 w 388125"/>
                  <a:gd name="connsiteY11" fmla="*/ 248451 h 236250"/>
                  <a:gd name="connsiteX12" fmla="*/ 45529 w 388125"/>
                  <a:gd name="connsiteY12" fmla="*/ 78806 h 236250"/>
                  <a:gd name="connsiteX13" fmla="*/ 45529 w 388125"/>
                  <a:gd name="connsiteY13" fmla="*/ 78806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125" h="236250">
                    <a:moveTo>
                      <a:pt x="45529" y="78806"/>
                    </a:moveTo>
                    <a:cubicBezTo>
                      <a:pt x="45529" y="59788"/>
                      <a:pt x="60345" y="44246"/>
                      <a:pt x="79363" y="44246"/>
                    </a:cubicBezTo>
                    <a:lnTo>
                      <a:pt x="320456" y="44246"/>
                    </a:lnTo>
                    <a:cubicBezTo>
                      <a:pt x="339474" y="44246"/>
                      <a:pt x="355354" y="59754"/>
                      <a:pt x="355354" y="78806"/>
                    </a:cubicBezTo>
                    <a:lnTo>
                      <a:pt x="355354" y="245869"/>
                    </a:lnTo>
                    <a:lnTo>
                      <a:pt x="399566" y="213823"/>
                    </a:lnTo>
                    <a:lnTo>
                      <a:pt x="399566" y="45731"/>
                    </a:lnTo>
                    <a:cubicBezTo>
                      <a:pt x="399566" y="20739"/>
                      <a:pt x="379704" y="0"/>
                      <a:pt x="354729" y="0"/>
                    </a:cubicBezTo>
                    <a:lnTo>
                      <a:pt x="43284" y="0"/>
                    </a:lnTo>
                    <a:cubicBezTo>
                      <a:pt x="19271" y="0"/>
                      <a:pt x="0" y="19913"/>
                      <a:pt x="0" y="43909"/>
                    </a:cubicBezTo>
                    <a:lnTo>
                      <a:pt x="0" y="215528"/>
                    </a:lnTo>
                    <a:lnTo>
                      <a:pt x="45546" y="248451"/>
                    </a:lnTo>
                    <a:lnTo>
                      <a:pt x="45529" y="78806"/>
                    </a:lnTo>
                    <a:lnTo>
                      <a:pt x="45529" y="7880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4" name="任意多边形: 形状 33">
                <a:extLst>
                  <a:ext uri="{FF2B5EF4-FFF2-40B4-BE49-F238E27FC236}">
                    <a16:creationId xmlns:a16="http://schemas.microsoft.com/office/drawing/2014/main" id="{DC69D5F0-065E-4087-B78E-DB9746D19F84}"/>
                  </a:ext>
                </a:extLst>
              </p:cNvPr>
              <p:cNvSpPr/>
              <p:nvPr/>
            </p:nvSpPr>
            <p:spPr>
              <a:xfrm>
                <a:off x="23386275" y="4459386"/>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63 h 33750"/>
                  <a:gd name="connsiteX4" fmla="*/ 222126 w 236250"/>
                  <a:gd name="connsiteY4" fmla="*/ 44263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91"/>
                      <a:pt x="9922" y="44263"/>
                      <a:pt x="22224" y="44263"/>
                    </a:cubicBezTo>
                    <a:lnTo>
                      <a:pt x="222126" y="44263"/>
                    </a:lnTo>
                    <a:cubicBezTo>
                      <a:pt x="234427" y="44263"/>
                      <a:pt x="244316" y="34391"/>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5" name="任意多边形: 形状 34">
                <a:extLst>
                  <a:ext uri="{FF2B5EF4-FFF2-40B4-BE49-F238E27FC236}">
                    <a16:creationId xmlns:a16="http://schemas.microsoft.com/office/drawing/2014/main" id="{B235D954-C123-4CBC-8DDC-24C1F8A89C60}"/>
                  </a:ext>
                </a:extLst>
              </p:cNvPr>
              <p:cNvSpPr/>
              <p:nvPr/>
            </p:nvSpPr>
            <p:spPr>
              <a:xfrm>
                <a:off x="23386275" y="4532724"/>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80 h 33750"/>
                  <a:gd name="connsiteX4" fmla="*/ 222126 w 236250"/>
                  <a:gd name="connsiteY4" fmla="*/ 44280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74"/>
                      <a:pt x="9922" y="44280"/>
                      <a:pt x="22224" y="44280"/>
                    </a:cubicBezTo>
                    <a:lnTo>
                      <a:pt x="222126" y="44280"/>
                    </a:lnTo>
                    <a:cubicBezTo>
                      <a:pt x="234427" y="44280"/>
                      <a:pt x="244316" y="34357"/>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6" name="任意多边形: 形状 35">
                <a:extLst>
                  <a:ext uri="{FF2B5EF4-FFF2-40B4-BE49-F238E27FC236}">
                    <a16:creationId xmlns:a16="http://schemas.microsoft.com/office/drawing/2014/main" id="{06D9A7A2-1750-45DC-AB14-CC0555EB1285}"/>
                  </a:ext>
                </a:extLst>
              </p:cNvPr>
              <p:cNvSpPr/>
              <p:nvPr/>
            </p:nvSpPr>
            <p:spPr>
              <a:xfrm>
                <a:off x="23386275" y="4607362"/>
                <a:ext cx="236250" cy="33750"/>
              </a:xfrm>
              <a:custGeom>
                <a:avLst/>
                <a:gdLst>
                  <a:gd name="connsiteX0" fmla="*/ 243979 w 236250"/>
                  <a:gd name="connsiteY0" fmla="*/ 17685 h 33750"/>
                  <a:gd name="connsiteX1" fmla="*/ 222126 w 236250"/>
                  <a:gd name="connsiteY1" fmla="*/ 0 h 33750"/>
                  <a:gd name="connsiteX2" fmla="*/ 22224 w 236250"/>
                  <a:gd name="connsiteY2" fmla="*/ 0 h 33750"/>
                  <a:gd name="connsiteX3" fmla="*/ 0 w 236250"/>
                  <a:gd name="connsiteY3" fmla="*/ 21701 h 33750"/>
                  <a:gd name="connsiteX4" fmla="*/ 101 w 236250"/>
                  <a:gd name="connsiteY4" fmla="*/ 23473 h 33750"/>
                  <a:gd name="connsiteX5" fmla="*/ 27304 w 236250"/>
                  <a:gd name="connsiteY5" fmla="*/ 42998 h 33750"/>
                  <a:gd name="connsiteX6" fmla="*/ 207765 w 236250"/>
                  <a:gd name="connsiteY6" fmla="*/ 42998 h 33750"/>
                  <a:gd name="connsiteX7" fmla="*/ 243979 w 236250"/>
                  <a:gd name="connsiteY7" fmla="*/ 1768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0" h="33750">
                    <a:moveTo>
                      <a:pt x="243979" y="17685"/>
                    </a:moveTo>
                    <a:cubicBezTo>
                      <a:pt x="242224" y="7273"/>
                      <a:pt x="233094" y="0"/>
                      <a:pt x="222126" y="0"/>
                    </a:cubicBezTo>
                    <a:lnTo>
                      <a:pt x="22224" y="0"/>
                    </a:lnTo>
                    <a:cubicBezTo>
                      <a:pt x="9922" y="0"/>
                      <a:pt x="0" y="9433"/>
                      <a:pt x="0" y="21701"/>
                    </a:cubicBezTo>
                    <a:cubicBezTo>
                      <a:pt x="0" y="22410"/>
                      <a:pt x="34" y="22764"/>
                      <a:pt x="101" y="23473"/>
                    </a:cubicBezTo>
                    <a:lnTo>
                      <a:pt x="27304" y="42998"/>
                    </a:lnTo>
                    <a:lnTo>
                      <a:pt x="207765" y="42998"/>
                    </a:lnTo>
                    <a:lnTo>
                      <a:pt x="243979" y="1768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任意多边形: 形状 36">
                <a:extLst>
                  <a:ext uri="{FF2B5EF4-FFF2-40B4-BE49-F238E27FC236}">
                    <a16:creationId xmlns:a16="http://schemas.microsoft.com/office/drawing/2014/main" id="{CE6400D5-EF3F-44F1-BDD7-4054ACA69849}"/>
                  </a:ext>
                </a:extLst>
              </p:cNvPr>
              <p:cNvSpPr/>
              <p:nvPr/>
            </p:nvSpPr>
            <p:spPr>
              <a:xfrm>
                <a:off x="23451007" y="4678153"/>
                <a:ext cx="101250" cy="16875"/>
              </a:xfrm>
              <a:custGeom>
                <a:avLst/>
                <a:gdLst>
                  <a:gd name="connsiteX0" fmla="*/ 43132 w 101250"/>
                  <a:gd name="connsiteY0" fmla="*/ 29312 h 16875"/>
                  <a:gd name="connsiteX1" fmla="*/ 62033 w 101250"/>
                  <a:gd name="connsiteY1" fmla="*/ 29261 h 16875"/>
                  <a:gd name="connsiteX2" fmla="*/ 104558 w 101250"/>
                  <a:gd name="connsiteY2" fmla="*/ 0 h 16875"/>
                  <a:gd name="connsiteX3" fmla="*/ 0 w 101250"/>
                  <a:gd name="connsiteY3" fmla="*/ 0 h 16875"/>
                  <a:gd name="connsiteX4" fmla="*/ 43132 w 101250"/>
                  <a:gd name="connsiteY4" fmla="*/ 29312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0" h="16875">
                    <a:moveTo>
                      <a:pt x="43132" y="29312"/>
                    </a:moveTo>
                    <a:cubicBezTo>
                      <a:pt x="48853" y="33176"/>
                      <a:pt x="56329" y="33159"/>
                      <a:pt x="62033" y="29261"/>
                    </a:cubicBezTo>
                    <a:lnTo>
                      <a:pt x="104558" y="0"/>
                    </a:lnTo>
                    <a:lnTo>
                      <a:pt x="0" y="0"/>
                    </a:lnTo>
                    <a:lnTo>
                      <a:pt x="43132" y="2931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任意多边形: 形状 37">
                <a:extLst>
                  <a:ext uri="{FF2B5EF4-FFF2-40B4-BE49-F238E27FC236}">
                    <a16:creationId xmlns:a16="http://schemas.microsoft.com/office/drawing/2014/main" id="{8FEF666F-908F-4C9C-84F7-A1C408559BDA}"/>
                  </a:ext>
                </a:extLst>
              </p:cNvPr>
              <p:cNvSpPr/>
              <p:nvPr/>
            </p:nvSpPr>
            <p:spPr>
              <a:xfrm>
                <a:off x="23262261" y="4575984"/>
                <a:ext cx="202500" cy="286875"/>
              </a:xfrm>
              <a:custGeom>
                <a:avLst/>
                <a:gdLst>
                  <a:gd name="connsiteX0" fmla="*/ 18512 w 202500"/>
                  <a:gd name="connsiteY0" fmla="*/ 2235 h 286875"/>
                  <a:gd name="connsiteX1" fmla="*/ 6362 w 202500"/>
                  <a:gd name="connsiteY1" fmla="*/ 1257 h 286875"/>
                  <a:gd name="connsiteX2" fmla="*/ 0 w 202500"/>
                  <a:gd name="connsiteY2" fmla="*/ 11652 h 286875"/>
                  <a:gd name="connsiteX3" fmla="*/ 0 w 202500"/>
                  <a:gd name="connsiteY3" fmla="*/ 278800 h 286875"/>
                  <a:gd name="connsiteX4" fmla="*/ 7965 w 202500"/>
                  <a:gd name="connsiteY4" fmla="*/ 291962 h 286875"/>
                  <a:gd name="connsiteX5" fmla="*/ 23321 w 202500"/>
                  <a:gd name="connsiteY5" fmla="*/ 290916 h 286875"/>
                  <a:gd name="connsiteX6" fmla="*/ 209048 w 202500"/>
                  <a:gd name="connsiteY6" fmla="*/ 160320 h 286875"/>
                  <a:gd name="connsiteX7" fmla="*/ 213992 w 202500"/>
                  <a:gd name="connsiteY7" fmla="*/ 150870 h 286875"/>
                  <a:gd name="connsiteX8" fmla="*/ 209216 w 202500"/>
                  <a:gd name="connsiteY8" fmla="*/ 141387 h 286875"/>
                  <a:gd name="connsiteX9" fmla="*/ 18512 w 202500"/>
                  <a:gd name="connsiteY9" fmla="*/ 2235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18512" y="2235"/>
                    </a:moveTo>
                    <a:cubicBezTo>
                      <a:pt x="14968" y="-346"/>
                      <a:pt x="10260" y="-718"/>
                      <a:pt x="6362" y="1257"/>
                    </a:cubicBezTo>
                    <a:cubicBezTo>
                      <a:pt x="2464" y="3248"/>
                      <a:pt x="0" y="7264"/>
                      <a:pt x="0" y="11652"/>
                    </a:cubicBezTo>
                    <a:lnTo>
                      <a:pt x="0" y="278800"/>
                    </a:lnTo>
                    <a:cubicBezTo>
                      <a:pt x="0" y="284335"/>
                      <a:pt x="3088" y="289414"/>
                      <a:pt x="7965" y="291962"/>
                    </a:cubicBezTo>
                    <a:cubicBezTo>
                      <a:pt x="12876" y="294494"/>
                      <a:pt x="18799" y="294122"/>
                      <a:pt x="23321" y="290916"/>
                    </a:cubicBezTo>
                    <a:lnTo>
                      <a:pt x="209048" y="160320"/>
                    </a:lnTo>
                    <a:cubicBezTo>
                      <a:pt x="212136" y="158144"/>
                      <a:pt x="213975" y="154634"/>
                      <a:pt x="213992" y="150870"/>
                    </a:cubicBezTo>
                    <a:cubicBezTo>
                      <a:pt x="214026" y="147090"/>
                      <a:pt x="212237" y="143513"/>
                      <a:pt x="209216" y="141387"/>
                    </a:cubicBezTo>
                    <a:lnTo>
                      <a:pt x="18512" y="223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任意多边形: 形状 38">
                <a:extLst>
                  <a:ext uri="{FF2B5EF4-FFF2-40B4-BE49-F238E27FC236}">
                    <a16:creationId xmlns:a16="http://schemas.microsoft.com/office/drawing/2014/main" id="{A744B46E-36AF-4A94-8132-E579AF3CB640}"/>
                  </a:ext>
                </a:extLst>
              </p:cNvPr>
              <p:cNvSpPr/>
              <p:nvPr/>
            </p:nvSpPr>
            <p:spPr>
              <a:xfrm>
                <a:off x="23298225" y="4741738"/>
                <a:ext cx="405000" cy="151875"/>
              </a:xfrm>
              <a:custGeom>
                <a:avLst/>
                <a:gdLst>
                  <a:gd name="connsiteX0" fmla="*/ 3658 w 405000"/>
                  <a:gd name="connsiteY0" fmla="*/ 138341 h 151875"/>
                  <a:gd name="connsiteX1" fmla="*/ 401 w 405000"/>
                  <a:gd name="connsiteY1" fmla="*/ 147909 h 151875"/>
                  <a:gd name="connsiteX2" fmla="*/ 8568 w 405000"/>
                  <a:gd name="connsiteY2" fmla="*/ 153883 h 151875"/>
                  <a:gd name="connsiteX3" fmla="*/ 396120 w 405000"/>
                  <a:gd name="connsiteY3" fmla="*/ 153883 h 151875"/>
                  <a:gd name="connsiteX4" fmla="*/ 407257 w 405000"/>
                  <a:gd name="connsiteY4" fmla="*/ 145716 h 151875"/>
                  <a:gd name="connsiteX5" fmla="*/ 402718 w 405000"/>
                  <a:gd name="connsiteY5" fmla="*/ 132705 h 151875"/>
                  <a:gd name="connsiteX6" fmla="*/ 215051 w 405000"/>
                  <a:gd name="connsiteY6" fmla="*/ 2717 h 151875"/>
                  <a:gd name="connsiteX7" fmla="*/ 197602 w 405000"/>
                  <a:gd name="connsiteY7" fmla="*/ 2751 h 151875"/>
                  <a:gd name="connsiteX8" fmla="*/ 3658 w 405000"/>
                  <a:gd name="connsiteY8" fmla="*/ 13834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000" h="151875">
                    <a:moveTo>
                      <a:pt x="3658" y="138341"/>
                    </a:moveTo>
                    <a:cubicBezTo>
                      <a:pt x="586" y="140451"/>
                      <a:pt x="-730" y="144332"/>
                      <a:pt x="401" y="147909"/>
                    </a:cubicBezTo>
                    <a:cubicBezTo>
                      <a:pt x="1515" y="151453"/>
                      <a:pt x="4822" y="153883"/>
                      <a:pt x="8568" y="153883"/>
                    </a:cubicBezTo>
                    <a:lnTo>
                      <a:pt x="396120" y="153883"/>
                    </a:lnTo>
                    <a:cubicBezTo>
                      <a:pt x="401233" y="153883"/>
                      <a:pt x="405671" y="150593"/>
                      <a:pt x="407257" y="145716"/>
                    </a:cubicBezTo>
                    <a:cubicBezTo>
                      <a:pt x="408742" y="140856"/>
                      <a:pt x="406903" y="135557"/>
                      <a:pt x="402718" y="132705"/>
                    </a:cubicBezTo>
                    <a:lnTo>
                      <a:pt x="215051" y="2717"/>
                    </a:lnTo>
                    <a:cubicBezTo>
                      <a:pt x="209786" y="-911"/>
                      <a:pt x="202833" y="-911"/>
                      <a:pt x="197602" y="2751"/>
                    </a:cubicBezTo>
                    <a:lnTo>
                      <a:pt x="3658" y="13834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任意多边形: 形状 39">
                <a:extLst>
                  <a:ext uri="{FF2B5EF4-FFF2-40B4-BE49-F238E27FC236}">
                    <a16:creationId xmlns:a16="http://schemas.microsoft.com/office/drawing/2014/main" id="{0610239F-F96E-488A-9820-44223B696A4F}"/>
                  </a:ext>
                </a:extLst>
              </p:cNvPr>
              <p:cNvSpPr/>
              <p:nvPr/>
            </p:nvSpPr>
            <p:spPr>
              <a:xfrm>
                <a:off x="23530455" y="4575602"/>
                <a:ext cx="202500" cy="286875"/>
              </a:xfrm>
              <a:custGeom>
                <a:avLst/>
                <a:gdLst>
                  <a:gd name="connsiteX0" fmla="*/ 4911 w 202500"/>
                  <a:gd name="connsiteY0" fmla="*/ 140959 h 286875"/>
                  <a:gd name="connsiteX1" fmla="*/ 0 w 202500"/>
                  <a:gd name="connsiteY1" fmla="*/ 150493 h 286875"/>
                  <a:gd name="connsiteX2" fmla="*/ 5046 w 202500"/>
                  <a:gd name="connsiteY2" fmla="*/ 159994 h 286875"/>
                  <a:gd name="connsiteX3" fmla="*/ 200391 w 202500"/>
                  <a:gd name="connsiteY3" fmla="*/ 295078 h 286875"/>
                  <a:gd name="connsiteX4" fmla="*/ 212422 w 202500"/>
                  <a:gd name="connsiteY4" fmla="*/ 295821 h 286875"/>
                  <a:gd name="connsiteX5" fmla="*/ 218649 w 202500"/>
                  <a:gd name="connsiteY5" fmla="*/ 285561 h 286875"/>
                  <a:gd name="connsiteX6" fmla="*/ 218649 w 202500"/>
                  <a:gd name="connsiteY6" fmla="*/ 11663 h 286875"/>
                  <a:gd name="connsiteX7" fmla="*/ 212355 w 202500"/>
                  <a:gd name="connsiteY7" fmla="*/ 1302 h 286875"/>
                  <a:gd name="connsiteX8" fmla="*/ 200273 w 202500"/>
                  <a:gd name="connsiteY8" fmla="*/ 2162 h 286875"/>
                  <a:gd name="connsiteX9" fmla="*/ 4911 w 202500"/>
                  <a:gd name="connsiteY9" fmla="*/ 140959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4911" y="140959"/>
                    </a:moveTo>
                    <a:cubicBezTo>
                      <a:pt x="1822" y="143187"/>
                      <a:pt x="0" y="146713"/>
                      <a:pt x="0" y="150493"/>
                    </a:cubicBezTo>
                    <a:cubicBezTo>
                      <a:pt x="34" y="154307"/>
                      <a:pt x="1890" y="157885"/>
                      <a:pt x="5046" y="159994"/>
                    </a:cubicBezTo>
                    <a:lnTo>
                      <a:pt x="200391" y="295078"/>
                    </a:lnTo>
                    <a:cubicBezTo>
                      <a:pt x="203951" y="297542"/>
                      <a:pt x="208592" y="297863"/>
                      <a:pt x="212422" y="295821"/>
                    </a:cubicBezTo>
                    <a:cubicBezTo>
                      <a:pt x="216287" y="293863"/>
                      <a:pt x="218649" y="289847"/>
                      <a:pt x="218649" y="285561"/>
                    </a:cubicBezTo>
                    <a:lnTo>
                      <a:pt x="218649" y="11663"/>
                    </a:lnTo>
                    <a:cubicBezTo>
                      <a:pt x="218649" y="7309"/>
                      <a:pt x="216219" y="3310"/>
                      <a:pt x="212355" y="1302"/>
                    </a:cubicBezTo>
                    <a:cubicBezTo>
                      <a:pt x="208491" y="-707"/>
                      <a:pt x="203816" y="-369"/>
                      <a:pt x="200273" y="2162"/>
                    </a:cubicBezTo>
                    <a:lnTo>
                      <a:pt x="4911" y="14095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4" name="组合 43">
            <a:extLst>
              <a:ext uri="{FF2B5EF4-FFF2-40B4-BE49-F238E27FC236}">
                <a16:creationId xmlns:a16="http://schemas.microsoft.com/office/drawing/2014/main" id="{FF11A249-5B2B-4D9B-8327-7283784C685A}"/>
              </a:ext>
            </a:extLst>
          </p:cNvPr>
          <p:cNvGrpSpPr/>
          <p:nvPr/>
        </p:nvGrpSpPr>
        <p:grpSpPr>
          <a:xfrm>
            <a:off x="651481" y="2654532"/>
            <a:ext cx="5827926" cy="3368382"/>
            <a:chOff x="346682" y="2195020"/>
            <a:chExt cx="5827926" cy="3368382"/>
          </a:xfrm>
        </p:grpSpPr>
        <p:sp>
          <p:nvSpPr>
            <p:cNvPr id="26" name="内容占位符 1">
              <a:extLst>
                <a:ext uri="{FF2B5EF4-FFF2-40B4-BE49-F238E27FC236}">
                  <a16:creationId xmlns:a16="http://schemas.microsoft.com/office/drawing/2014/main" id="{3CCF2EF9-ADF8-444A-A48B-35AC0A54C3F4}"/>
                </a:ext>
              </a:extLst>
            </p:cNvPr>
            <p:cNvSpPr txBox="1">
              <a:spLocks/>
            </p:cNvSpPr>
            <p:nvPr/>
          </p:nvSpPr>
          <p:spPr bwMode="auto">
            <a:xfrm>
              <a:off x="440794" y="2738744"/>
              <a:ext cx="5733814" cy="282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50000"/>
                </a:lnSpc>
                <a:spcBef>
                  <a:spcPts val="0"/>
                </a:spcBef>
                <a:buNone/>
              </a:pPr>
              <a:r>
                <a:rPr lang="zh-CN" altLang="en-US" sz="1800" dirty="0">
                  <a:latin typeface="Century Gothic" panose="020B0502020202020204" pitchFamily="34" charset="0"/>
                </a:rPr>
                <a:t>素数的生成存在明显的周期，几乎所有重复的主要因素都是通过以下过程产生的：</a:t>
              </a:r>
              <a:endParaRPr lang="en-US" altLang="zh-CN" sz="1800" dirty="0">
                <a:latin typeface="Century Gothic" panose="020B0502020202020204" pitchFamily="34" charset="0"/>
              </a:endParaRPr>
            </a:p>
            <a:p>
              <a:pPr marL="285750" lvl="1" indent="-285750" algn="just">
                <a:lnSpc>
                  <a:spcPct val="150000"/>
                </a:lnSpc>
                <a:spcBef>
                  <a:spcPts val="0"/>
                </a:spcBef>
              </a:pPr>
              <a:r>
                <a:rPr lang="zh-CN" altLang="en-US" sz="1800" dirty="0">
                  <a:latin typeface="Century Gothic" panose="020B0502020202020204" pitchFamily="34" charset="0"/>
                </a:rPr>
                <a:t>选择一个长度为</a:t>
              </a:r>
              <a:r>
                <a:rPr lang="en-US" altLang="zh-CN" sz="1800" dirty="0">
                  <a:latin typeface="Century Gothic" panose="020B0502020202020204" pitchFamily="34" charset="0"/>
                </a:rPr>
                <a:t>1</a:t>
              </a:r>
              <a:r>
                <a:rPr lang="zh-CN" altLang="en-US" sz="1800" dirty="0">
                  <a:latin typeface="Century Gothic" panose="020B0502020202020204" pitchFamily="34" charset="0"/>
                </a:rPr>
                <a:t>、</a:t>
              </a:r>
              <a:r>
                <a:rPr lang="en-US" altLang="zh-CN" sz="1800" dirty="0">
                  <a:latin typeface="Century Gothic" panose="020B0502020202020204" pitchFamily="34" charset="0"/>
                </a:rPr>
                <a:t>3</a:t>
              </a:r>
              <a:r>
                <a:rPr lang="zh-CN" altLang="en-US" sz="1800" dirty="0">
                  <a:latin typeface="Century Gothic" panose="020B0502020202020204" pitchFamily="34" charset="0"/>
                </a:rPr>
                <a:t>、</a:t>
              </a:r>
              <a:r>
                <a:rPr lang="en-US" altLang="zh-CN" sz="1800" dirty="0">
                  <a:latin typeface="Century Gothic" panose="020B0502020202020204" pitchFamily="34" charset="0"/>
                </a:rPr>
                <a:t>5</a:t>
              </a:r>
              <a:r>
                <a:rPr lang="zh-CN" altLang="en-US" sz="1800" dirty="0">
                  <a:latin typeface="Century Gothic" panose="020B0502020202020204" pitchFamily="34" charset="0"/>
                </a:rPr>
                <a:t>或</a:t>
              </a:r>
              <a:r>
                <a:rPr lang="en-US" altLang="zh-CN" sz="1800" dirty="0">
                  <a:latin typeface="Century Gothic" panose="020B0502020202020204" pitchFamily="34" charset="0"/>
                </a:rPr>
                <a:t>7</a:t>
              </a:r>
              <a:r>
                <a:rPr lang="zh-CN" altLang="en-US" sz="1800" dirty="0">
                  <a:latin typeface="Century Gothic" panose="020B0502020202020204" pitchFamily="34" charset="0"/>
                </a:rPr>
                <a:t>位的</a:t>
              </a:r>
              <a:r>
                <a:rPr lang="zh-CN" altLang="en-US" sz="1800" dirty="0">
                  <a:solidFill>
                    <a:schemeClr val="accent4">
                      <a:lumMod val="60000"/>
                      <a:lumOff val="40000"/>
                    </a:schemeClr>
                  </a:solidFill>
                  <a:latin typeface="Century Gothic" panose="020B0502020202020204" pitchFamily="34" charset="0"/>
                </a:rPr>
                <a:t>位模式</a:t>
              </a:r>
              <a:r>
                <a:rPr lang="zh-CN" altLang="en-US" sz="1800" dirty="0">
                  <a:latin typeface="Century Gothic" panose="020B0502020202020204" pitchFamily="34" charset="0"/>
                </a:rPr>
                <a:t>，重复该模式以填充</a:t>
              </a:r>
              <a:r>
                <a:rPr lang="en-US" altLang="zh-CN" sz="1800" dirty="0">
                  <a:latin typeface="Century Gothic" panose="020B0502020202020204" pitchFamily="34" charset="0"/>
                </a:rPr>
                <a:t>512</a:t>
              </a:r>
              <a:r>
                <a:rPr lang="zh-CN" altLang="en-US" sz="1800" dirty="0">
                  <a:latin typeface="Century Gothic" panose="020B0502020202020204" pitchFamily="34" charset="0"/>
                </a:rPr>
                <a:t>位以上，并</a:t>
              </a:r>
              <a:r>
                <a:rPr lang="zh-CN" altLang="en-US" sz="1800" dirty="0">
                  <a:solidFill>
                    <a:schemeClr val="accent4">
                      <a:lumMod val="60000"/>
                      <a:lumOff val="40000"/>
                    </a:schemeClr>
                  </a:solidFill>
                  <a:latin typeface="Century Gothic" panose="020B0502020202020204" pitchFamily="34" charset="0"/>
                </a:rPr>
                <a:t>截短</a:t>
              </a:r>
              <a:r>
                <a:rPr lang="zh-CN" altLang="en-US" sz="1800" dirty="0">
                  <a:latin typeface="Century Gothic" panose="020B0502020202020204" pitchFamily="34" charset="0"/>
                </a:rPr>
                <a:t>到正好</a:t>
              </a:r>
              <a:r>
                <a:rPr lang="en-US" altLang="zh-CN" sz="1800" dirty="0">
                  <a:latin typeface="Century Gothic" panose="020B0502020202020204" pitchFamily="34" charset="0"/>
                </a:rPr>
                <a:t>512</a:t>
              </a:r>
              <a:r>
                <a:rPr lang="zh-CN" altLang="en-US" sz="1800" dirty="0">
                  <a:latin typeface="Century Gothic" panose="020B0502020202020204" pitchFamily="34" charset="0"/>
                </a:rPr>
                <a:t>位</a:t>
              </a:r>
              <a:endParaRPr lang="en-US" altLang="zh-CN" sz="1800" dirty="0">
                <a:latin typeface="Century Gothic" panose="020B0502020202020204" pitchFamily="34" charset="0"/>
              </a:endParaRPr>
            </a:p>
            <a:p>
              <a:pPr marL="285750" lvl="1" indent="-285750">
                <a:lnSpc>
                  <a:spcPct val="150000"/>
                </a:lnSpc>
                <a:spcBef>
                  <a:spcPts val="0"/>
                </a:spcBef>
              </a:pPr>
              <a:r>
                <a:rPr lang="zh-CN" altLang="en-US" sz="1800" dirty="0">
                  <a:latin typeface="Century Gothic" panose="020B0502020202020204" pitchFamily="34" charset="0"/>
                </a:rPr>
                <a:t>对于每个</a:t>
              </a:r>
              <a:r>
                <a:rPr lang="en-US" altLang="zh-CN" sz="1800" dirty="0">
                  <a:latin typeface="Century Gothic" panose="020B0502020202020204" pitchFamily="34" charset="0"/>
                </a:rPr>
                <a:t>32</a:t>
              </a:r>
              <a:r>
                <a:rPr lang="zh-CN" altLang="en-US" sz="1800" dirty="0">
                  <a:latin typeface="Century Gothic" panose="020B0502020202020204" pitchFamily="34" charset="0"/>
                </a:rPr>
                <a:t>位字，交换低</a:t>
              </a:r>
              <a:r>
                <a:rPr lang="en-US" altLang="zh-CN" sz="1800" dirty="0">
                  <a:latin typeface="Century Gothic" panose="020B0502020202020204" pitchFamily="34" charset="0"/>
                </a:rPr>
                <a:t>16</a:t>
              </a:r>
              <a:r>
                <a:rPr lang="zh-CN" altLang="en-US" sz="1800" dirty="0">
                  <a:latin typeface="Century Gothic" panose="020B0502020202020204" pitchFamily="34" charset="0"/>
                </a:rPr>
                <a:t>位和高</a:t>
              </a:r>
              <a:r>
                <a:rPr lang="en-US" altLang="zh-CN" sz="1800" dirty="0">
                  <a:latin typeface="Century Gothic" panose="020B0502020202020204" pitchFamily="34" charset="0"/>
                </a:rPr>
                <a:t>16</a:t>
              </a:r>
              <a:r>
                <a:rPr lang="zh-CN" altLang="en-US" sz="1800" dirty="0">
                  <a:latin typeface="Century Gothic" panose="020B0502020202020204" pitchFamily="34" charset="0"/>
                </a:rPr>
                <a:t>位</a:t>
              </a:r>
              <a:endParaRPr lang="en-US" altLang="zh-CN" sz="1800" dirty="0">
                <a:latin typeface="Century Gothic" panose="020B0502020202020204" pitchFamily="34" charset="0"/>
              </a:endParaRPr>
            </a:p>
            <a:p>
              <a:pPr marL="285750" lvl="1" indent="-285750">
                <a:lnSpc>
                  <a:spcPct val="150000"/>
                </a:lnSpc>
                <a:spcBef>
                  <a:spcPts val="0"/>
                </a:spcBef>
              </a:pPr>
              <a:r>
                <a:rPr lang="zh-CN" altLang="en-US" sz="1800" dirty="0">
                  <a:latin typeface="Century Gothic" panose="020B0502020202020204" pitchFamily="34" charset="0"/>
                </a:rPr>
                <a:t>将最高有效的两位</a:t>
              </a:r>
              <a:r>
                <a:rPr lang="zh-CN" altLang="en-US" sz="1800" dirty="0">
                  <a:solidFill>
                    <a:schemeClr val="accent4">
                      <a:lumMod val="60000"/>
                      <a:lumOff val="40000"/>
                    </a:schemeClr>
                  </a:solidFill>
                  <a:latin typeface="Century Gothic" panose="020B0502020202020204" pitchFamily="34" charset="0"/>
                </a:rPr>
                <a:t>固定为</a:t>
              </a:r>
              <a:r>
                <a:rPr lang="en-US" altLang="zh-CN" sz="1800" dirty="0">
                  <a:solidFill>
                    <a:schemeClr val="accent4">
                      <a:lumMod val="60000"/>
                      <a:lumOff val="40000"/>
                    </a:schemeClr>
                  </a:solidFill>
                  <a:latin typeface="Century Gothic" panose="020B0502020202020204" pitchFamily="34" charset="0"/>
                </a:rPr>
                <a:t>11</a:t>
              </a:r>
            </a:p>
            <a:p>
              <a:pPr marL="285750" lvl="1" indent="-285750">
                <a:lnSpc>
                  <a:spcPct val="150000"/>
                </a:lnSpc>
                <a:spcBef>
                  <a:spcPts val="0"/>
                </a:spcBef>
              </a:pPr>
              <a:r>
                <a:rPr lang="zh-CN" altLang="en-US" sz="1800" dirty="0">
                  <a:latin typeface="Century Gothic" panose="020B0502020202020204" pitchFamily="34" charset="0"/>
                </a:rPr>
                <a:t>查找下一个</a:t>
              </a:r>
              <a:r>
                <a:rPr lang="zh-CN" altLang="en-US" sz="1800" dirty="0">
                  <a:solidFill>
                    <a:schemeClr val="accent4">
                      <a:lumMod val="60000"/>
                      <a:lumOff val="40000"/>
                    </a:schemeClr>
                  </a:solidFill>
                  <a:latin typeface="Century Gothic" panose="020B0502020202020204" pitchFamily="34" charset="0"/>
                </a:rPr>
                <a:t>大于或等于此数的素数</a:t>
              </a:r>
              <a:endParaRPr lang="en-US" altLang="zh-CN" sz="2000" dirty="0">
                <a:solidFill>
                  <a:schemeClr val="accent4">
                    <a:lumMod val="60000"/>
                    <a:lumOff val="40000"/>
                  </a:schemeClr>
                </a:solidFill>
                <a:latin typeface="Century Gothic" panose="020B0502020202020204" pitchFamily="34" charset="0"/>
              </a:endParaRPr>
            </a:p>
          </p:txBody>
        </p:sp>
        <p:grpSp>
          <p:nvGrpSpPr>
            <p:cNvPr id="43" name="组合 42">
              <a:extLst>
                <a:ext uri="{FF2B5EF4-FFF2-40B4-BE49-F238E27FC236}">
                  <a16:creationId xmlns:a16="http://schemas.microsoft.com/office/drawing/2014/main" id="{EF1904B7-EC3F-4446-8C8D-1C340BAD26C0}"/>
                </a:ext>
              </a:extLst>
            </p:cNvPr>
            <p:cNvGrpSpPr/>
            <p:nvPr/>
          </p:nvGrpSpPr>
          <p:grpSpPr>
            <a:xfrm>
              <a:off x="346682" y="2195020"/>
              <a:ext cx="3396854" cy="462130"/>
              <a:chOff x="346682" y="2195020"/>
              <a:chExt cx="3396854" cy="462130"/>
            </a:xfrm>
          </p:grpSpPr>
          <p:sp>
            <p:nvSpPr>
              <p:cNvPr id="41" name="îṣlîḍe">
                <a:hlinkClick r:id="" action="ppaction://noaction"/>
                <a:extLst>
                  <a:ext uri="{FF2B5EF4-FFF2-40B4-BE49-F238E27FC236}">
                    <a16:creationId xmlns:a16="http://schemas.microsoft.com/office/drawing/2014/main" id="{F99338F8-EE85-4E8E-8C07-A3F4817C00E7}"/>
                  </a:ext>
                </a:extLst>
              </p:cNvPr>
              <p:cNvSpPr/>
              <p:nvPr/>
            </p:nvSpPr>
            <p:spPr>
              <a:xfrm>
                <a:off x="740907" y="2210387"/>
                <a:ext cx="3002629" cy="446763"/>
              </a:xfrm>
              <a:prstGeom prst="rect">
                <a:avLst/>
              </a:prstGeom>
            </p:spPr>
            <p:txBody>
              <a:bodyPr wrap="square" anchor="ctr" anchorCtr="0">
                <a:normAutofit/>
              </a:bodyPr>
              <a:lstStyle/>
              <a:p>
                <a:pPr lvl="0"/>
                <a:r>
                  <a:rPr lang="zh-CN" altLang="en-US" sz="2000" b="1" spc="100" dirty="0">
                    <a:solidFill>
                      <a:schemeClr val="accent4"/>
                    </a:solidFill>
                  </a:rPr>
                  <a:t>缘由</a:t>
                </a:r>
              </a:p>
            </p:txBody>
          </p:sp>
          <p:pic>
            <p:nvPicPr>
              <p:cNvPr id="42" name="图片 41">
                <a:extLst>
                  <a:ext uri="{FF2B5EF4-FFF2-40B4-BE49-F238E27FC236}">
                    <a16:creationId xmlns:a16="http://schemas.microsoft.com/office/drawing/2014/main" id="{53D0D35B-C928-4C60-9B36-4B26608DF0B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3390559">
                <a:off x="346682" y="2195020"/>
                <a:ext cx="434613" cy="434613"/>
              </a:xfrm>
              <a:prstGeom prst="rect">
                <a:avLst/>
              </a:prstGeom>
            </p:spPr>
          </p:pic>
        </p:grpSp>
      </p:grpSp>
    </p:spTree>
    <p:extLst>
      <p:ext uri="{BB962C8B-B14F-4D97-AF65-F5344CB8AC3E}">
        <p14:creationId xmlns:p14="http://schemas.microsoft.com/office/powerpoint/2010/main" val="1190167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9C4D8-636F-456E-9F43-A5226ABE2FCB}"/>
              </a:ext>
            </a:extLst>
          </p:cNvPr>
          <p:cNvSpPr>
            <a:spLocks noGrp="1"/>
          </p:cNvSpPr>
          <p:nvPr>
            <p:ph type="title"/>
          </p:nvPr>
        </p:nvSpPr>
        <p:spPr/>
        <p:txBody>
          <a:bodyPr/>
          <a:lstStyle/>
          <a:p>
            <a:r>
              <a:rPr lang="zh-CN" altLang="en-US" dirty="0"/>
              <a:t>理论熵估计举例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16E10B0-635A-4C97-BD15-63127F48E71C}"/>
                  </a:ext>
                </a:extLst>
              </p:cNvPr>
              <p:cNvSpPr>
                <a:spLocks noGrp="1"/>
              </p:cNvSpPr>
              <p:nvPr>
                <p:ph idx="4294967295"/>
              </p:nvPr>
            </p:nvSpPr>
            <p:spPr>
              <a:xfrm>
                <a:off x="694943" y="930075"/>
                <a:ext cx="6338098" cy="5165068"/>
              </a:xfrm>
            </p:spPr>
            <p:txBody>
              <a:bodyPr>
                <a:spAutoFit/>
              </a:bodyPr>
              <a:lstStyle/>
              <a:p>
                <a:pPr marL="342000"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熵源</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Aft>
                    <a:spcPts val="5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是一个有噪声的二极管，当环境温度在标称范围内时，该二极管</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电压服从正态分布</a:t>
                </a:r>
                <a:r>
                  <a:rPr lang="en-US" altLang="zh-CN" sz="1800" i="1" dirty="0">
                    <a:latin typeface="Times New Roman" panose="02020603050405020304" pitchFamily="18" charset="0"/>
                    <a:ea typeface="微软雅黑" panose="020B0503020204020204" pitchFamily="34" charset="-122"/>
                  </a:rPr>
                  <a:t>N</a:t>
                </a:r>
                <a:r>
                  <a:rPr lang="en-US" altLang="zh-CN" sz="1800" dirty="0">
                    <a:latin typeface="Times New Roman" panose="02020603050405020304" pitchFamily="18" charset="0"/>
                    <a:ea typeface="微软雅黑" panose="020B0503020204020204" pitchFamily="34" charset="-122"/>
                  </a:rPr>
                  <a:t>(6,1)</a:t>
                </a:r>
              </a:p>
              <a:p>
                <a:pPr marL="342000"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采样</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Aft>
                    <a:spcPts val="5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在每个采样间隔，二极管的输出电压被数字化并转换为</a:t>
                </a:r>
                <a:r>
                  <a:rPr lang="en-US"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4</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位值</a:t>
                </a:r>
                <a:endParaRPr lang="en-US" altLang="zh-CN" sz="1800" dirty="0">
                  <a:solidFill>
                    <a:schemeClr val="accent4">
                      <a:lumMod val="60000"/>
                      <a:lumOff val="40000"/>
                    </a:schemeClr>
                  </a:solidFill>
                  <a:latin typeface="Times New Roman" panose="02020603050405020304" pitchFamily="18" charset="0"/>
                  <a:ea typeface="微软雅黑" panose="020B0503020204020204" pitchFamily="34" charset="-122"/>
                </a:endParaRPr>
              </a:p>
              <a:p>
                <a:pPr marL="342000" lvl="2" indent="-342000">
                  <a:lnSpc>
                    <a:spcPct val="130000"/>
                  </a:lnSpc>
                  <a:spcBef>
                    <a:spcPts val="600"/>
                  </a:spcBef>
                  <a:spcAft>
                    <a:spcPts val="600"/>
                  </a:spcAft>
                  <a:buClr>
                    <a:schemeClr val="accent1"/>
                  </a:buClr>
                  <a:buFont typeface="Wingdings" panose="05000000000000000000" pitchFamily="2" charset="2"/>
                  <a:buChar char="n"/>
                </a:pPr>
                <a:r>
                  <a:rPr lang="zh-CN" altLang="en-US" b="1" dirty="0">
                    <a:latin typeface="Times New Roman" panose="02020603050405020304" pitchFamily="18" charset="0"/>
                    <a:ea typeface="微软雅黑" panose="020B0503020204020204" pitchFamily="34" charset="-122"/>
                  </a:rPr>
                  <a:t>计算</a:t>
                </a:r>
                <a:endParaRPr lang="en-US" altLang="zh-CN" b="1" dirty="0">
                  <a:latin typeface="Times New Roman" panose="02020603050405020304" pitchFamily="18" charset="0"/>
                  <a:ea typeface="微软雅黑" panose="020B0503020204020204" pitchFamily="34" charset="-122"/>
                </a:endParaRPr>
              </a:p>
              <a:p>
                <a:pPr marL="800100" lvl="2" indent="-342900" algn="just" hangingPunct="0">
                  <a:lnSpc>
                    <a:spcPct val="130000"/>
                  </a:lnSpc>
                  <a:spcBef>
                    <a:spcPts val="400"/>
                  </a:spcBef>
                  <a:spcAft>
                    <a:spcPts val="4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根据熵源输出元素的概率分布计算最小熵</a:t>
                </a:r>
                <a14:m>
                  <m:oMath xmlns:m="http://schemas.openxmlformats.org/officeDocument/2006/math">
                    <m:r>
                      <a:rPr lang="en-US" altLang="zh-CN" sz="1800">
                        <a:latin typeface="Cambria Math" panose="02040503050406030204" pitchFamily="18" charset="0"/>
                        <a:ea typeface="微软雅黑" panose="020B0503020204020204" pitchFamily="34" charset="-122"/>
                      </a:rPr>
                      <m:t>:</m:t>
                    </m:r>
                  </m:oMath>
                </a14:m>
                <a:endParaRPr lang="en-US" altLang="zh-CN" sz="1800" dirty="0">
                  <a:latin typeface="Times New Roman" panose="02020603050405020304" pitchFamily="18" charset="0"/>
                  <a:ea typeface="微软雅黑" panose="020B0503020204020204" pitchFamily="34" charset="-122"/>
                </a:endParaRPr>
              </a:p>
              <a:p>
                <a:pPr marL="457200" lvl="2" indent="0" algn="just" hangingPunct="0">
                  <a:lnSpc>
                    <a:spcPct val="130000"/>
                  </a:lnSpc>
                  <a:spcBef>
                    <a:spcPts val="400"/>
                  </a:spcBef>
                  <a:spcAft>
                    <a:spcPts val="400"/>
                  </a:spcAft>
                  <a:buClr>
                    <a:schemeClr val="tx2"/>
                  </a:buClr>
                  <a:buNone/>
                </a:pPr>
                <a14:m>
                  <m:oMathPara xmlns:m="http://schemas.openxmlformats.org/officeDocument/2006/math">
                    <m:oMathParaPr>
                      <m:jc m:val="center"/>
                    </m:oMathParaPr>
                    <m:oMath xmlns:m="http://schemas.openxmlformats.org/officeDocument/2006/math">
                      <m:r>
                        <a:rPr lang="en-US" altLang="zh-CN" sz="1800">
                          <a:latin typeface="Cambria Math" panose="02040503050406030204" pitchFamily="18" charset="0"/>
                          <a:ea typeface="Cambria Math" panose="02040503050406030204" pitchFamily="18" charset="0"/>
                        </a:rPr>
                        <m:t> </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𝐻</m:t>
                          </m:r>
                        </m:e>
                        <m:sub>
                          <m:r>
                            <a:rPr lang="en-US" altLang="zh-CN" sz="1800" i="1">
                              <a:latin typeface="Cambria Math" panose="02040503050406030204" pitchFamily="18" charset="0"/>
                              <a:ea typeface="Cambria Math" panose="02040503050406030204" pitchFamily="18" charset="0"/>
                            </a:rPr>
                            <m:t>𝑚𝑖𝑛</m:t>
                          </m:r>
                        </m:sub>
                      </m:sSub>
                      <m:r>
                        <a:rPr lang="en-US" altLang="zh-CN" sz="1800" i="1">
                          <a:latin typeface="Cambria Math" panose="02040503050406030204" pitchFamily="18" charset="0"/>
                          <a:ea typeface="Cambria Math" panose="02040503050406030204" pitchFamily="18" charset="0"/>
                        </a:rPr>
                        <m:t>= </m:t>
                      </m:r>
                      <m:r>
                        <a:rPr lang="zh-CN" altLang="en-US" sz="1800" i="1">
                          <a:latin typeface="Cambria Math" panose="02040503050406030204" pitchFamily="18" charset="0"/>
                          <a:ea typeface="Cambria Math" panose="02040503050406030204" pitchFamily="18" charset="0"/>
                        </a:rPr>
                        <m:t>−</m:t>
                      </m:r>
                      <m:sSub>
                        <m:sSubPr>
                          <m:ctrlPr>
                            <a:rPr lang="zh-CN" altLang="zh-CN" sz="1800" i="1">
                              <a:latin typeface="Cambria Math" panose="02040503050406030204" pitchFamily="18" charset="0"/>
                              <a:ea typeface="Cambria Math" panose="02040503050406030204" pitchFamily="18" charset="0"/>
                            </a:rPr>
                          </m:ctrlPr>
                        </m:sSubPr>
                        <m:e>
                          <m:r>
                            <a:rPr lang="zh-CN" altLang="en-US" sz="1800" i="1">
                              <a:latin typeface="Cambria Math" panose="02040503050406030204" pitchFamily="18" charset="0"/>
                              <a:ea typeface="Cambria Math" panose="02040503050406030204" pitchFamily="18" charset="0"/>
                            </a:rPr>
                            <m:t>𝑙𝑜𝑔</m:t>
                          </m:r>
                        </m:e>
                        <m:sub>
                          <m:r>
                            <a:rPr lang="zh-CN" altLang="zh-CN" sz="1800">
                              <a:latin typeface="Cambria Math" panose="02040503050406030204" pitchFamily="18" charset="0"/>
                              <a:ea typeface="Cambria Math" panose="02040503050406030204" pitchFamily="18" charset="0"/>
                            </a:rPr>
                            <m:t>2</m:t>
                          </m:r>
                        </m:sub>
                      </m:sSub>
                      <m:func>
                        <m:funcPr>
                          <m:ctrlPr>
                            <a:rPr lang="zh-CN" altLang="zh-CN" sz="1800" i="1">
                              <a:latin typeface="Cambria Math" panose="02040503050406030204" pitchFamily="18" charset="0"/>
                              <a:ea typeface="Cambria Math" panose="02040503050406030204" pitchFamily="18" charset="0"/>
                            </a:rPr>
                          </m:ctrlPr>
                        </m:funcPr>
                        <m:fName>
                          <m:r>
                            <a:rPr lang="en-US" altLang="zh-CN" sz="1800" i="1">
                              <a:latin typeface="Cambria Math" panose="02040503050406030204" pitchFamily="18" charset="0"/>
                              <a:ea typeface="Cambria Math" panose="02040503050406030204" pitchFamily="18" charset="0"/>
                            </a:rPr>
                            <m:t>(</m:t>
                          </m:r>
                          <m:r>
                            <m:rPr>
                              <m:sty m:val="p"/>
                            </m:rPr>
                            <a:rPr lang="en-US" altLang="zh-CN" sz="1800">
                              <a:latin typeface="Cambria Math" panose="02040503050406030204" pitchFamily="18" charset="0"/>
                              <a:ea typeface="Cambria Math" panose="02040503050406030204" pitchFamily="18" charset="0"/>
                            </a:rPr>
                            <m:t>max</m:t>
                          </m:r>
                          <m:r>
                            <a:rPr lang="en-US" altLang="zh-CN" sz="1800">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m:t>
                          </m:r>
                        </m:fName>
                        <m:e>
                          <m:sSub>
                            <m:sSubPr>
                              <m:ctrlPr>
                                <a:rPr lang="zh-CN" altLang="zh-CN" sz="1800" i="1">
                                  <a:latin typeface="Cambria Math" panose="02040503050406030204" pitchFamily="18" charset="0"/>
                                  <a:ea typeface="Cambria Math" panose="02040503050406030204" pitchFamily="18" charset="0"/>
                                </a:rPr>
                              </m:ctrlPr>
                            </m:sSubPr>
                            <m:e>
                              <m:r>
                                <a:rPr lang="zh-CN" altLang="en-US" sz="1800" i="1">
                                  <a:latin typeface="Cambria Math" panose="02040503050406030204" pitchFamily="18" charset="0"/>
                                  <a:ea typeface="Cambria Math" panose="02040503050406030204" pitchFamily="18" charset="0"/>
                                </a:rPr>
                                <m:t>𝑝</m:t>
                              </m:r>
                            </m:e>
                            <m:sub>
                              <m:r>
                                <a:rPr lang="zh-CN" altLang="en-US" sz="1800" i="1">
                                  <a:latin typeface="Cambria Math" panose="02040503050406030204" pitchFamily="18" charset="0"/>
                                  <a:ea typeface="Cambria Math" panose="02040503050406030204" pitchFamily="18" charset="0"/>
                                </a:rPr>
                                <m:t>𝑖</m:t>
                              </m:r>
                            </m:sub>
                          </m:sSub>
                        </m:e>
                      </m:func>
                      <m:r>
                        <a:rPr lang="en-US" altLang="zh-CN" sz="1800" i="1">
                          <a:latin typeface="Cambria Math" panose="02040503050406030204" pitchFamily="18" charset="0"/>
                          <a:ea typeface="Cambria Math" panose="02040503050406030204" pitchFamily="18" charset="0"/>
                        </a:rPr>
                        <m:t>})=</m:t>
                      </m:r>
                      <m:r>
                        <a:rPr lang="zh-CN" altLang="en-US" sz="1800" i="1">
                          <a:latin typeface="Cambria Math" panose="02040503050406030204" pitchFamily="18" charset="0"/>
                          <a:ea typeface="Cambria Math" panose="02040503050406030204" pitchFamily="18" charset="0"/>
                        </a:rPr>
                        <m:t>−</m:t>
                      </m:r>
                      <m:sSub>
                        <m:sSubPr>
                          <m:ctrlPr>
                            <a:rPr lang="zh-CN" altLang="zh-CN" sz="1800" i="1">
                              <a:latin typeface="Cambria Math" panose="02040503050406030204" pitchFamily="18" charset="0"/>
                              <a:ea typeface="Cambria Math" panose="02040503050406030204" pitchFamily="18" charset="0"/>
                            </a:rPr>
                          </m:ctrlPr>
                        </m:sSubPr>
                        <m:e>
                          <m:r>
                            <a:rPr lang="zh-CN" altLang="en-US" sz="1800" i="1">
                              <a:latin typeface="Cambria Math" panose="02040503050406030204" pitchFamily="18" charset="0"/>
                              <a:ea typeface="Cambria Math" panose="02040503050406030204" pitchFamily="18" charset="0"/>
                            </a:rPr>
                            <m:t>𝑙𝑜𝑔</m:t>
                          </m:r>
                        </m:e>
                        <m:sub>
                          <m:r>
                            <a:rPr lang="zh-CN" altLang="zh-CN" sz="1800">
                              <a:latin typeface="Cambria Math" panose="02040503050406030204" pitchFamily="18" charset="0"/>
                              <a:ea typeface="Cambria Math" panose="02040503050406030204" pitchFamily="18" charset="0"/>
                            </a:rPr>
                            <m:t>2</m:t>
                          </m:r>
                        </m:sub>
                      </m:sSub>
                      <m:r>
                        <a:rPr lang="en-US" altLang="zh-CN" sz="1800" b="0" i="1" smtClean="0">
                          <a:latin typeface="Cambria Math" panose="02040503050406030204" pitchFamily="18" charset="0"/>
                          <a:ea typeface="Cambria Math" panose="02040503050406030204" pitchFamily="18" charset="0"/>
                        </a:rPr>
                        <m:t>(</m:t>
                      </m:r>
                      <m:r>
                        <a:rPr lang="en-US" altLang="zh-CN" sz="1800">
                          <a:latin typeface="Cambria Math" panose="02040503050406030204" pitchFamily="18" charset="0"/>
                          <a:ea typeface="Cambria Math" panose="02040503050406030204" pitchFamily="18" charset="0"/>
                        </a:rPr>
                        <m:t>0.191462</m:t>
                      </m:r>
                      <m:r>
                        <a:rPr lang="en-US" altLang="zh-CN" sz="1800" b="0" i="0" smtClean="0">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=2.38487</m:t>
                      </m:r>
                    </m:oMath>
                  </m:oMathPara>
                </a14:m>
                <a:endParaRPr lang="en-US" altLang="zh-CN" sz="1800" dirty="0">
                  <a:latin typeface="Times New Roman" panose="02020603050405020304" pitchFamily="18" charset="0"/>
                  <a:ea typeface="宋体" panose="02010600030101010101" pitchFamily="2" charset="-122"/>
                </a:endParaRPr>
              </a:p>
              <a:p>
                <a:pPr marL="800100" lvl="2" indent="-342900" algn="just" hangingPunct="0">
                  <a:lnSpc>
                    <a:spcPct val="130000"/>
                  </a:lnSpc>
                  <a:spcBef>
                    <a:spcPts val="400"/>
                  </a:spcBef>
                  <a:spcAft>
                    <a:spcPts val="4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二极管每一次的输出（</a:t>
                </a:r>
                <a:r>
                  <a:rPr lang="en-US" altLang="zh-CN" sz="1800" dirty="0">
                    <a:latin typeface="Times New Roman" panose="02020603050405020304" pitchFamily="18" charset="0"/>
                    <a:ea typeface="微软雅黑" panose="020B0503020204020204" pitchFamily="34" charset="-122"/>
                  </a:rPr>
                  <a:t>4bit</a:t>
                </a:r>
                <a:r>
                  <a:rPr lang="zh-CN" altLang="en-US" sz="1800" dirty="0">
                    <a:latin typeface="Times New Roman" panose="02020603050405020304" pitchFamily="18" charset="0"/>
                    <a:ea typeface="微软雅黑" panose="020B0503020204020204" pitchFamily="34" charset="-122"/>
                  </a:rPr>
                  <a:t>）包含</a:t>
                </a:r>
                <a:r>
                  <a:rPr lang="en-US" altLang="zh-CN" sz="1800" dirty="0">
                    <a:latin typeface="Times New Roman" panose="02020603050405020304" pitchFamily="18" charset="0"/>
                    <a:ea typeface="微软雅黑" panose="020B0503020204020204" pitchFamily="34" charset="-122"/>
                  </a:rPr>
                  <a:t>2.38487bit</a:t>
                </a:r>
                <a:r>
                  <a:rPr lang="zh-CN" altLang="en-US" sz="1800" dirty="0">
                    <a:latin typeface="Times New Roman" panose="02020603050405020304" pitchFamily="18" charset="0"/>
                    <a:ea typeface="微软雅黑" panose="020B0503020204020204" pitchFamily="34" charset="-122"/>
                  </a:rPr>
                  <a:t>熵，</a:t>
                </a:r>
                <a:r>
                  <a:rPr lang="en-US" altLang="zh-CN" sz="1800" dirty="0">
                    <a:latin typeface="Times New Roman" panose="02020603050405020304" pitchFamily="18" charset="0"/>
                    <a:ea typeface="微软雅黑" panose="020B0503020204020204" pitchFamily="34" charset="-122"/>
                  </a:rPr>
                  <a:t>160bit</a:t>
                </a:r>
                <a:r>
                  <a:rPr lang="zh-CN" altLang="en-US" sz="1800" dirty="0">
                    <a:latin typeface="Times New Roman" panose="02020603050405020304" pitchFamily="18" charset="0"/>
                    <a:ea typeface="微软雅黑" panose="020B0503020204020204" pitchFamily="34" charset="-122"/>
                  </a:rPr>
                  <a:t>熵需要至少</a:t>
                </a:r>
                <a14:m>
                  <m:oMath xmlns:m="http://schemas.openxmlformats.org/officeDocument/2006/math">
                    <m:d>
                      <m:dPr>
                        <m:begChr m:val="⌈"/>
                        <m:endChr m:val="⌉"/>
                        <m:ctrlPr>
                          <a:rPr lang="zh-CN" altLang="en-US" sz="1800" i="1">
                            <a:latin typeface="Cambria Math" panose="02040503050406030204" pitchFamily="18" charset="0"/>
                            <a:ea typeface="微软雅黑" panose="020B0503020204020204" pitchFamily="34" charset="-122"/>
                          </a:rPr>
                        </m:ctrlPr>
                      </m:dPr>
                      <m:e>
                        <m:f>
                          <m:fPr>
                            <m:ctrlPr>
                              <a:rPr lang="en-US" altLang="zh-CN" sz="1800" i="1">
                                <a:latin typeface="Cambria Math" panose="02040503050406030204" pitchFamily="18" charset="0"/>
                                <a:ea typeface="微软雅黑" panose="020B0503020204020204" pitchFamily="34" charset="-122"/>
                              </a:rPr>
                            </m:ctrlPr>
                          </m:fPr>
                          <m:num>
                            <m:r>
                              <a:rPr lang="en-US" altLang="zh-CN" sz="1800">
                                <a:latin typeface="Cambria Math" panose="02040503050406030204" pitchFamily="18" charset="0"/>
                                <a:ea typeface="微软雅黑" panose="020B0503020204020204" pitchFamily="34" charset="-122"/>
                              </a:rPr>
                              <m:t>160</m:t>
                            </m:r>
                          </m:num>
                          <m:den>
                            <m:r>
                              <a:rPr lang="en-US" altLang="zh-CN" sz="1800">
                                <a:latin typeface="Cambria Math" panose="02040503050406030204" pitchFamily="18" charset="0"/>
                                <a:ea typeface="微软雅黑" panose="020B0503020204020204" pitchFamily="34" charset="-122"/>
                              </a:rPr>
                              <m:t>2.38487</m:t>
                            </m:r>
                          </m:den>
                        </m:f>
                      </m:e>
                    </m:d>
                  </m:oMath>
                </a14:m>
                <a:r>
                  <a:rPr lang="en-US" altLang="zh-CN" sz="1800" dirty="0">
                    <a:latin typeface="Times New Roman" panose="02020603050405020304" pitchFamily="18" charset="0"/>
                    <a:ea typeface="微软雅黑" panose="020B0503020204020204" pitchFamily="34" charset="-122"/>
                  </a:rPr>
                  <a:t>=68</a:t>
                </a:r>
                <a:r>
                  <a:rPr lang="zh-CN" altLang="en-US" sz="1800" dirty="0">
                    <a:latin typeface="Times New Roman" panose="02020603050405020304" pitchFamily="18" charset="0"/>
                    <a:ea typeface="微软雅黑" panose="020B0503020204020204" pitchFamily="34" charset="-122"/>
                  </a:rPr>
                  <a:t>个样本</a:t>
                </a:r>
                <a:endParaRPr lang="en-US" altLang="zh-CN" sz="1800" dirty="0">
                  <a:latin typeface="Times New Roman" panose="02020603050405020304" pitchFamily="18" charset="0"/>
                  <a:ea typeface="微软雅黑" panose="020B0503020204020204" pitchFamily="34" charset="-122"/>
                </a:endParaRPr>
              </a:p>
            </p:txBody>
          </p:sp>
        </mc:Choice>
        <mc:Fallback xmlns="">
          <p:sp>
            <p:nvSpPr>
              <p:cNvPr id="3" name="内容占位符 2">
                <a:extLst>
                  <a:ext uri="{FF2B5EF4-FFF2-40B4-BE49-F238E27FC236}">
                    <a16:creationId xmlns:a16="http://schemas.microsoft.com/office/drawing/2014/main" id="{116E10B0-635A-4C97-BD15-63127F48E71C}"/>
                  </a:ext>
                </a:extLst>
              </p:cNvPr>
              <p:cNvSpPr>
                <a:spLocks noGrp="1" noRot="1" noChangeAspect="1" noMove="1" noResize="1" noEditPoints="1" noAdjustHandles="1" noChangeArrowheads="1" noChangeShapeType="1" noTextEdit="1"/>
              </p:cNvSpPr>
              <p:nvPr>
                <p:ph idx="4294967295"/>
              </p:nvPr>
            </p:nvSpPr>
            <p:spPr>
              <a:xfrm>
                <a:off x="694943" y="930075"/>
                <a:ext cx="6338098" cy="5165068"/>
              </a:xfrm>
              <a:blipFill>
                <a:blip r:embed="rId2"/>
                <a:stretch>
                  <a:fillRect l="-865" r="-76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527B6FB-34A5-47D8-AFA4-20B4573DEB2B}"/>
              </a:ext>
            </a:extLst>
          </p:cNvPr>
          <p:cNvPicPr>
            <a:picLocks noChangeAspect="1"/>
          </p:cNvPicPr>
          <p:nvPr/>
        </p:nvPicPr>
        <p:blipFill>
          <a:blip r:embed="rId3"/>
          <a:stretch>
            <a:fillRect/>
          </a:stretch>
        </p:blipFill>
        <p:spPr>
          <a:xfrm>
            <a:off x="7484643" y="851697"/>
            <a:ext cx="3351036" cy="5839097"/>
          </a:xfrm>
          <a:prstGeom prst="rect">
            <a:avLst/>
          </a:prstGeom>
        </p:spPr>
      </p:pic>
    </p:spTree>
    <p:extLst>
      <p:ext uri="{BB962C8B-B14F-4D97-AF65-F5344CB8AC3E}">
        <p14:creationId xmlns:p14="http://schemas.microsoft.com/office/powerpoint/2010/main" val="422118053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3140A6-C156-469F-9D77-8C9FA5346D44}"/>
              </a:ext>
            </a:extLst>
          </p:cNvPr>
          <p:cNvSpPr>
            <a:spLocks noGrp="1"/>
          </p:cNvSpPr>
          <p:nvPr>
            <p:ph type="title"/>
          </p:nvPr>
        </p:nvSpPr>
        <p:spPr/>
        <p:txBody>
          <a:bodyPr/>
          <a:lstStyle/>
          <a:p>
            <a:r>
              <a:rPr lang="zh-CN" altLang="en-US" dirty="0"/>
              <a:t>统计熵估计</a:t>
            </a:r>
          </a:p>
        </p:txBody>
      </p:sp>
      <p:sp>
        <p:nvSpPr>
          <p:cNvPr id="2" name="内容占位符 1">
            <a:extLst>
              <a:ext uri="{FF2B5EF4-FFF2-40B4-BE49-F238E27FC236}">
                <a16:creationId xmlns:a16="http://schemas.microsoft.com/office/drawing/2014/main" id="{6A93B01C-EFAC-4BD4-8B6D-1876A1BB1537}"/>
              </a:ext>
            </a:extLst>
          </p:cNvPr>
          <p:cNvSpPr>
            <a:spLocks noGrp="1"/>
          </p:cNvSpPr>
          <p:nvPr>
            <p:ph idx="4294967295"/>
          </p:nvPr>
        </p:nvSpPr>
        <p:spPr>
          <a:xfrm>
            <a:off x="532965" y="807067"/>
            <a:ext cx="11312434" cy="1656864"/>
          </a:xfrm>
        </p:spPr>
        <p:txBody>
          <a:bodyPr wrap="square">
            <a:spAutoFit/>
          </a:bodyPr>
          <a:lstStyle/>
          <a:p>
            <a:pPr marL="342000" indent="-342000">
              <a:lnSpc>
                <a:spcPct val="130000"/>
              </a:lnSpc>
              <a:spcBef>
                <a:spcPts val="600"/>
              </a:spcBef>
              <a:spcAft>
                <a:spcPts val="600"/>
              </a:spcAft>
              <a:buClr>
                <a:schemeClr val="accent1"/>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pitchFamily="34" charset="-122"/>
              </a:rPr>
              <a:t>基本思想</a:t>
            </a:r>
            <a:endParaRPr lang="en-US" altLang="zh-CN" sz="2000" b="1" dirty="0">
              <a:latin typeface="Times New Roman" panose="02020603050405020304" pitchFamily="18" charset="0"/>
              <a:ea typeface="微软雅黑" panose="020B0503020204020204" pitchFamily="34" charset="-122"/>
            </a:endParaRPr>
          </a:p>
          <a:p>
            <a:pPr marL="800100" lvl="2" indent="-342900" algn="just" hangingPunct="0">
              <a:lnSpc>
                <a:spcPct val="100000"/>
              </a:lnSpc>
              <a:spcBef>
                <a:spcPts val="400"/>
              </a:spcBef>
              <a:spcAft>
                <a:spcPts val="400"/>
              </a:spcAft>
              <a:buClr>
                <a:schemeClr val="tx2"/>
              </a:buClr>
              <a:buFont typeface="Wingdings" panose="05000000000000000000" pitchFamily="2" charset="2"/>
              <a:buChar char="ü"/>
            </a:pP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无需已知</a:t>
            </a:r>
            <a:r>
              <a:rPr lang="zh-CN" altLang="en-US" sz="1800" dirty="0">
                <a:latin typeface="Times New Roman" panose="02020603050405020304" pitchFamily="18" charset="0"/>
                <a:ea typeface="微软雅黑" panose="020B0503020204020204" pitchFamily="34" charset="-122"/>
              </a:rPr>
              <a:t>发生器</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内部结构</a:t>
            </a:r>
            <a:r>
              <a:rPr lang="zh-CN" altLang="en-US" sz="1800" dirty="0">
                <a:latin typeface="Times New Roman" panose="02020603050405020304" pitchFamily="18" charset="0"/>
                <a:ea typeface="微软雅黑" panose="020B0503020204020204" pitchFamily="34" charset="-122"/>
              </a:rPr>
              <a:t>及</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产生原理，</a:t>
            </a:r>
            <a:r>
              <a:rPr lang="zh-CN" altLang="zh-CN" sz="1800" dirty="0">
                <a:latin typeface="Times New Roman" panose="02020603050405020304" pitchFamily="18" charset="0"/>
                <a:ea typeface="微软雅黑" panose="020B0503020204020204" pitchFamily="34" charset="-122"/>
              </a:rPr>
              <a:t>在</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随机数统计检测</a:t>
            </a:r>
            <a:r>
              <a:rPr lang="zh-CN" altLang="zh-CN" sz="1800" dirty="0">
                <a:latin typeface="Times New Roman" panose="02020603050405020304" pitchFamily="18" charset="0"/>
                <a:ea typeface="微软雅黑" panose="020B0503020204020204" pitchFamily="34" charset="-122"/>
              </a:rPr>
              <a:t>的基础上，从</a:t>
            </a:r>
            <a:r>
              <a:rPr lang="zh-CN" altLang="zh-CN" sz="1800" dirty="0">
                <a:solidFill>
                  <a:schemeClr val="accent4">
                    <a:lumMod val="60000"/>
                    <a:lumOff val="40000"/>
                  </a:schemeClr>
                </a:solidFill>
                <a:latin typeface="Times New Roman" panose="02020603050405020304" pitchFamily="18" charset="0"/>
                <a:ea typeface="微软雅黑" panose="020B0503020204020204" pitchFamily="34" charset="-122"/>
              </a:rPr>
              <a:t>“熵”的角度</a:t>
            </a:r>
            <a:r>
              <a:rPr lang="zh-CN" altLang="zh-CN" sz="1800" dirty="0">
                <a:latin typeface="Times New Roman" panose="02020603050405020304" pitchFamily="18" charset="0"/>
                <a:ea typeface="微软雅黑" panose="020B0503020204020204" pitchFamily="34" charset="-122"/>
              </a:rPr>
              <a:t>评估</a:t>
            </a:r>
            <a:r>
              <a:rPr lang="en-US" altLang="zh-CN" sz="1800" dirty="0">
                <a:latin typeface="Times New Roman" panose="02020603050405020304" pitchFamily="18" charset="0"/>
                <a:ea typeface="微软雅黑" panose="020B0503020204020204" pitchFamily="34" charset="-122"/>
              </a:rPr>
              <a:t>RNG</a:t>
            </a:r>
            <a:r>
              <a:rPr lang="zh-CN" altLang="en-US" sz="1800" dirty="0">
                <a:latin typeface="Times New Roman" panose="02020603050405020304" pitchFamily="18" charset="0"/>
                <a:ea typeface="微软雅黑" panose="020B0503020204020204" pitchFamily="34" charset="-122"/>
              </a:rPr>
              <a:t>的安全性</a:t>
            </a:r>
            <a:endParaRPr lang="en-US" altLang="zh-CN" sz="1800" dirty="0">
              <a:latin typeface="Times New Roman" panose="02020603050405020304" pitchFamily="18" charset="0"/>
              <a:ea typeface="微软雅黑" panose="020B0503020204020204" pitchFamily="34" charset="-122"/>
            </a:endParaRPr>
          </a:p>
          <a:p>
            <a:pPr marL="800100" lvl="2" indent="-342900" algn="just" hangingPunct="0">
              <a:lnSpc>
                <a:spcPct val="100000"/>
              </a:lnSpc>
              <a:spcBef>
                <a:spcPts val="400"/>
              </a:spcBef>
              <a:spcAft>
                <a:spcPts val="4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介于</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黑盒统计测试</a:t>
            </a:r>
            <a:r>
              <a:rPr lang="zh-CN" altLang="en-US" sz="1800" dirty="0">
                <a:latin typeface="Times New Roman" panose="02020603050405020304" pitchFamily="18" charset="0"/>
                <a:ea typeface="微软雅黑" panose="020B0503020204020204" pitchFamily="34" charset="-122"/>
              </a:rPr>
              <a:t>和</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理论熵建模</a:t>
            </a:r>
            <a:r>
              <a:rPr lang="zh-CN" altLang="en-US" sz="1800" dirty="0">
                <a:latin typeface="Times New Roman" panose="02020603050405020304" pitchFamily="18" charset="0"/>
                <a:ea typeface="微软雅黑" panose="020B0503020204020204" pitchFamily="34" charset="-122"/>
              </a:rPr>
              <a:t>之间的一种方法</a:t>
            </a:r>
            <a:endParaRPr lang="en-US" altLang="zh-CN" sz="1800" dirty="0">
              <a:latin typeface="Times New Roman" panose="02020603050405020304" pitchFamily="18" charset="0"/>
              <a:ea typeface="微软雅黑" panose="020B0503020204020204" pitchFamily="34" charset="-122"/>
            </a:endParaRPr>
          </a:p>
          <a:p>
            <a:pPr marL="800100" lvl="2" indent="-342900" algn="just" hangingPunct="0">
              <a:lnSpc>
                <a:spcPct val="100000"/>
              </a:lnSpc>
              <a:spcBef>
                <a:spcPts val="400"/>
              </a:spcBef>
              <a:spcAft>
                <a:spcPts val="400"/>
              </a:spcAft>
              <a:buClr>
                <a:schemeClr val="tx2"/>
              </a:buClr>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rPr>
              <a:t>典型实例</a:t>
            </a:r>
            <a:r>
              <a:rPr lang="en-US" altLang="zh-CN" sz="1800" dirty="0">
                <a:latin typeface="Times New Roman" panose="02020603050405020304" pitchFamily="18" charset="0"/>
                <a:ea typeface="微软雅黑" panose="020B0503020204020204" pitchFamily="34" charset="-122"/>
              </a:rPr>
              <a:t>NIST SP 800-90B</a:t>
            </a:r>
            <a:r>
              <a:rPr lang="zh-CN" altLang="en-US" sz="1800" dirty="0">
                <a:latin typeface="Times New Roman" panose="02020603050405020304" pitchFamily="18" charset="0"/>
                <a:ea typeface="微软雅黑" panose="020B0503020204020204" pitchFamily="34" charset="-122"/>
              </a:rPr>
              <a:t>提供了</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一套通用的统计检测方法</a:t>
            </a:r>
            <a:r>
              <a:rPr lang="zh-CN" altLang="en-US" sz="1800" dirty="0">
                <a:latin typeface="Times New Roman" panose="02020603050405020304" pitchFamily="18" charset="0"/>
                <a:ea typeface="微软雅黑" panose="020B0503020204020204" pitchFamily="34" charset="-122"/>
              </a:rPr>
              <a:t>，从</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最小熵的角度</a:t>
            </a:r>
            <a:r>
              <a:rPr lang="zh-CN" altLang="en-US" sz="1800" dirty="0">
                <a:latin typeface="Times New Roman" panose="02020603050405020304" pitchFamily="18" charset="0"/>
                <a:ea typeface="微软雅黑" panose="020B0503020204020204" pitchFamily="34" charset="-122"/>
              </a:rPr>
              <a:t>评估熵源质量</a:t>
            </a:r>
            <a:endParaRPr lang="en-US" altLang="zh-CN" sz="1800" dirty="0">
              <a:latin typeface="Times New Roman" panose="02020603050405020304" pitchFamily="18" charset="0"/>
              <a:ea typeface="微软雅黑" panose="020B0503020204020204" pitchFamily="34" charset="-122"/>
            </a:endParaRPr>
          </a:p>
        </p:txBody>
      </p:sp>
      <p:graphicFrame>
        <p:nvGraphicFramePr>
          <p:cNvPr id="14" name="内容占位符 9">
            <a:extLst>
              <a:ext uri="{FF2B5EF4-FFF2-40B4-BE49-F238E27FC236}">
                <a16:creationId xmlns:a16="http://schemas.microsoft.com/office/drawing/2014/main" id="{0EB30292-8A07-440A-807B-9FA1EA763DB6}"/>
              </a:ext>
            </a:extLst>
          </p:cNvPr>
          <p:cNvGraphicFramePr>
            <a:graphicFrameLocks/>
          </p:cNvGraphicFramePr>
          <p:nvPr>
            <p:extLst>
              <p:ext uri="{D42A27DB-BD31-4B8C-83A1-F6EECF244321}">
                <p14:modId xmlns:p14="http://schemas.microsoft.com/office/powerpoint/2010/main" val="1965534962"/>
              </p:ext>
            </p:extLst>
          </p:nvPr>
        </p:nvGraphicFramePr>
        <p:xfrm>
          <a:off x="2074382" y="2626673"/>
          <a:ext cx="8229600" cy="2365214"/>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343150">
                  <a:extLst>
                    <a:ext uri="{9D8B030D-6E8A-4147-A177-3AD203B41FA5}">
                      <a16:colId xmlns:a16="http://schemas.microsoft.com/office/drawing/2014/main" val="20001"/>
                    </a:ext>
                  </a:extLst>
                </a:gridCol>
                <a:gridCol w="3143250">
                  <a:extLst>
                    <a:ext uri="{9D8B030D-6E8A-4147-A177-3AD203B41FA5}">
                      <a16:colId xmlns:a16="http://schemas.microsoft.com/office/drawing/2014/main" val="20002"/>
                    </a:ext>
                  </a:extLst>
                </a:gridCol>
              </a:tblGrid>
              <a:tr h="450276">
                <a:tc>
                  <a:txBody>
                    <a:bodyPr/>
                    <a:lstStyle/>
                    <a:p>
                      <a:pPr algn="ctr"/>
                      <a:r>
                        <a:rPr lang="zh-CN" altLang="en-US" dirty="0"/>
                        <a:t>基本类</a:t>
                      </a:r>
                    </a:p>
                  </a:txBody>
                  <a:tcPr/>
                </a:tc>
                <a:tc>
                  <a:txBody>
                    <a:bodyPr/>
                    <a:lstStyle/>
                    <a:p>
                      <a:pPr algn="ctr"/>
                      <a:r>
                        <a:rPr lang="zh-CN" altLang="en-US" dirty="0"/>
                        <a:t>基于统计值类</a:t>
                      </a:r>
                    </a:p>
                  </a:txBody>
                  <a:tcPr/>
                </a:tc>
                <a:tc>
                  <a:txBody>
                    <a:bodyPr/>
                    <a:lstStyle/>
                    <a:p>
                      <a:pPr algn="ctr"/>
                      <a:r>
                        <a:rPr lang="zh-CN" altLang="en-US" dirty="0"/>
                        <a:t>基于预测模型类</a:t>
                      </a:r>
                    </a:p>
                  </a:txBody>
                  <a:tcPr/>
                </a:tc>
                <a:extLst>
                  <a:ext uri="{0D108BD9-81ED-4DB2-BD59-A6C34878D82A}">
                    <a16:rowId xmlns:a16="http://schemas.microsoft.com/office/drawing/2014/main" val="10000"/>
                  </a:ext>
                </a:extLst>
              </a:tr>
              <a:tr h="564110">
                <a:tc>
                  <a:txBody>
                    <a:bodyPr/>
                    <a:lstStyle/>
                    <a:p>
                      <a:pPr algn="l"/>
                      <a:r>
                        <a:rPr lang="zh-CN" altLang="en-US" dirty="0"/>
                        <a:t>最大频数估计器</a:t>
                      </a:r>
                    </a:p>
                  </a:txBody>
                  <a:tcPr anchor="ctr"/>
                </a:tc>
                <a:tc>
                  <a:txBody>
                    <a:bodyPr/>
                    <a:lstStyle/>
                    <a:p>
                      <a:pPr algn="ctr"/>
                      <a:r>
                        <a:rPr lang="zh-CN" altLang="en-US" dirty="0"/>
                        <a:t>碰撞估计器</a:t>
                      </a:r>
                    </a:p>
                  </a:txBody>
                  <a:tcPr anchor="ctr"/>
                </a:tc>
                <a:tc>
                  <a:txBody>
                    <a:bodyPr/>
                    <a:lstStyle/>
                    <a:p>
                      <a:pPr algn="l"/>
                      <a:r>
                        <a:rPr lang="zh-CN" altLang="en-US" dirty="0"/>
                        <a:t>窗口内最大频数预测估计器</a:t>
                      </a:r>
                    </a:p>
                  </a:txBody>
                  <a:tcPr anchor="ctr"/>
                </a:tc>
                <a:extLst>
                  <a:ext uri="{0D108BD9-81ED-4DB2-BD59-A6C34878D82A}">
                    <a16:rowId xmlns:a16="http://schemas.microsoft.com/office/drawing/2014/main" val="10001"/>
                  </a:ext>
                </a:extLst>
              </a:tr>
              <a:tr h="450276">
                <a:tc>
                  <a:txBody>
                    <a:bodyPr/>
                    <a:lstStyle/>
                    <a:p>
                      <a:pPr algn="l"/>
                      <a:r>
                        <a:rPr lang="zh-CN" altLang="en-US" dirty="0"/>
                        <a:t>重复模板估计器</a:t>
                      </a:r>
                    </a:p>
                  </a:txBody>
                  <a:tcPr anchor="ctr"/>
                </a:tc>
                <a:tc>
                  <a:txBody>
                    <a:bodyPr/>
                    <a:lstStyle/>
                    <a:p>
                      <a:pPr algn="ctr"/>
                      <a:r>
                        <a:rPr lang="zh-CN" altLang="en-US" dirty="0"/>
                        <a:t>压缩估计器</a:t>
                      </a:r>
                    </a:p>
                  </a:txBody>
                  <a:tcPr anchor="ctr"/>
                </a:tc>
                <a:tc>
                  <a:txBody>
                    <a:bodyPr/>
                    <a:lstStyle/>
                    <a:p>
                      <a:pPr algn="l"/>
                      <a:r>
                        <a:rPr lang="zh-CN" altLang="en-US" dirty="0"/>
                        <a:t>特定周期预测估计器</a:t>
                      </a:r>
                    </a:p>
                  </a:txBody>
                  <a:tcPr anchor="ctr"/>
                </a:tc>
                <a:extLst>
                  <a:ext uri="{0D108BD9-81ED-4DB2-BD59-A6C34878D82A}">
                    <a16:rowId xmlns:a16="http://schemas.microsoft.com/office/drawing/2014/main" val="10002"/>
                  </a:ext>
                </a:extLst>
              </a:tr>
              <a:tr h="450276">
                <a:tc>
                  <a:txBody>
                    <a:bodyPr/>
                    <a:lstStyle/>
                    <a:p>
                      <a:pPr algn="l"/>
                      <a:r>
                        <a:rPr lang="zh-CN" altLang="en-US" dirty="0"/>
                        <a:t>最长重复子序列估计器</a:t>
                      </a:r>
                    </a:p>
                  </a:txBody>
                  <a:tcPr anchor="ctr"/>
                </a:tc>
                <a:tc>
                  <a:txBody>
                    <a:bodyPr/>
                    <a:lstStyle/>
                    <a:p>
                      <a:pPr algn="ctr"/>
                      <a:endParaRPr lang="zh-CN" altLang="en-US"/>
                    </a:p>
                  </a:txBody>
                  <a:tcPr anchor="ctr"/>
                </a:tc>
                <a:tc>
                  <a:txBody>
                    <a:bodyPr/>
                    <a:lstStyle/>
                    <a:p>
                      <a:pPr algn="l"/>
                      <a:r>
                        <a:rPr lang="zh-CN" altLang="en-US" dirty="0"/>
                        <a:t>马尔可夫计数预测估计器</a:t>
                      </a:r>
                    </a:p>
                  </a:txBody>
                  <a:tcPr anchor="ctr"/>
                </a:tc>
                <a:extLst>
                  <a:ext uri="{0D108BD9-81ED-4DB2-BD59-A6C34878D82A}">
                    <a16:rowId xmlns:a16="http://schemas.microsoft.com/office/drawing/2014/main" val="10003"/>
                  </a:ext>
                </a:extLst>
              </a:tr>
              <a:tr h="450276">
                <a:tc>
                  <a:txBody>
                    <a:bodyPr/>
                    <a:lstStyle/>
                    <a:p>
                      <a:pPr algn="l"/>
                      <a:r>
                        <a:rPr lang="zh-CN" altLang="en-US" dirty="0"/>
                        <a:t>马尔可夫估计器</a:t>
                      </a:r>
                    </a:p>
                  </a:txBody>
                  <a:tcPr anchor="ctr"/>
                </a:tc>
                <a:tc>
                  <a:txBody>
                    <a:bodyPr/>
                    <a:lstStyle/>
                    <a:p>
                      <a:pPr algn="ctr"/>
                      <a:endParaRPr lang="zh-CN" altLang="en-US" dirty="0"/>
                    </a:p>
                  </a:txBody>
                  <a:tcPr anchor="ctr"/>
                </a:tc>
                <a:tc>
                  <a:txBody>
                    <a:bodyPr/>
                    <a:lstStyle/>
                    <a:p>
                      <a:pPr algn="l"/>
                      <a:r>
                        <a:rPr lang="en-US" altLang="zh-CN" dirty="0"/>
                        <a:t>LZ78Y</a:t>
                      </a:r>
                      <a:r>
                        <a:rPr lang="zh-CN" altLang="en-US" dirty="0"/>
                        <a:t>预测估计器</a:t>
                      </a:r>
                    </a:p>
                  </a:txBody>
                  <a:tcPr anchor="ctr"/>
                </a:tc>
                <a:extLst>
                  <a:ext uri="{0D108BD9-81ED-4DB2-BD59-A6C34878D82A}">
                    <a16:rowId xmlns:a16="http://schemas.microsoft.com/office/drawing/2014/main" val="10004"/>
                  </a:ext>
                </a:extLst>
              </a:tr>
            </a:tbl>
          </a:graphicData>
        </a:graphic>
      </p:graphicFrame>
      <p:sp>
        <p:nvSpPr>
          <p:cNvPr id="15" name="内容占位符 1">
            <a:extLst>
              <a:ext uri="{FF2B5EF4-FFF2-40B4-BE49-F238E27FC236}">
                <a16:creationId xmlns:a16="http://schemas.microsoft.com/office/drawing/2014/main" id="{63C0D155-FDFD-474E-AA73-06CC078062E2}"/>
              </a:ext>
            </a:extLst>
          </p:cNvPr>
          <p:cNvSpPr txBox="1">
            <a:spLocks/>
          </p:cNvSpPr>
          <p:nvPr/>
        </p:nvSpPr>
        <p:spPr bwMode="auto">
          <a:xfrm>
            <a:off x="1018903" y="5154629"/>
            <a:ext cx="9541111" cy="10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2" indent="-342900" algn="just" hangingPunct="0">
              <a:lnSpc>
                <a:spcPct val="100000"/>
              </a:lnSpc>
              <a:spcBef>
                <a:spcPts val="400"/>
              </a:spcBef>
              <a:spcAft>
                <a:spcPts val="400"/>
              </a:spcAft>
              <a:buClr>
                <a:schemeClr val="tx2"/>
              </a:buClr>
            </a:pPr>
            <a:r>
              <a:rPr lang="zh-CN" altLang="en-US" sz="1800" b="1" dirty="0">
                <a:latin typeface="Times New Roman" panose="02020603050405020304" pitchFamily="18" charset="0"/>
                <a:ea typeface="微软雅黑" panose="020B0503020204020204" pitchFamily="34" charset="-122"/>
              </a:rPr>
              <a:t>基本类和统计类</a:t>
            </a:r>
            <a:r>
              <a:rPr lang="zh-CN" altLang="en-US" sz="1800" dirty="0">
                <a:latin typeface="Times New Roman" panose="02020603050405020304" pitchFamily="18" charset="0"/>
                <a:ea typeface="微软雅黑" panose="020B0503020204020204" pitchFamily="34" charset="-122"/>
              </a:rPr>
              <a:t>：将待测序列当作整体来考虑，用统计方法研究熵源不同方面的性质</a:t>
            </a:r>
          </a:p>
          <a:p>
            <a:pPr marL="800100" lvl="2" indent="-342900" algn="just" hangingPunct="0">
              <a:lnSpc>
                <a:spcPct val="100000"/>
              </a:lnSpc>
              <a:spcBef>
                <a:spcPts val="400"/>
              </a:spcBef>
              <a:spcAft>
                <a:spcPts val="400"/>
              </a:spcAft>
              <a:buClr>
                <a:schemeClr val="tx2"/>
              </a:buClr>
            </a:pPr>
            <a:r>
              <a:rPr lang="zh-CN" altLang="en-US" sz="1800" b="1" dirty="0">
                <a:latin typeface="Times New Roman" panose="02020603050405020304" pitchFamily="18" charset="0"/>
                <a:ea typeface="微软雅黑" panose="020B0503020204020204" pitchFamily="34" charset="-122"/>
              </a:rPr>
              <a:t>预测器类</a:t>
            </a:r>
            <a:r>
              <a:rPr lang="zh-CN" altLang="en-US" sz="1800" dirty="0">
                <a:latin typeface="Times New Roman" panose="02020603050405020304" pitchFamily="18" charset="0"/>
                <a:ea typeface="微软雅黑" panose="020B0503020204020204" pitchFamily="34" charset="-122"/>
              </a:rPr>
              <a:t>：将先前观察的若干样本作为</a:t>
            </a:r>
            <a:r>
              <a:rPr lang="zh-CN" altLang="en-US" sz="1800" dirty="0">
                <a:solidFill>
                  <a:schemeClr val="accent4">
                    <a:lumMod val="60000"/>
                    <a:lumOff val="40000"/>
                  </a:schemeClr>
                </a:solidFill>
                <a:latin typeface="Times New Roman" panose="02020603050405020304" pitchFamily="18" charset="0"/>
                <a:ea typeface="微软雅黑" panose="020B0503020204020204" pitchFamily="34" charset="-122"/>
              </a:rPr>
              <a:t>训练集</a:t>
            </a:r>
            <a:r>
              <a:rPr lang="zh-CN" altLang="en-US" sz="1800" dirty="0">
                <a:latin typeface="Times New Roman" panose="02020603050405020304" pitchFamily="18" charset="0"/>
                <a:ea typeface="微软雅黑" panose="020B0503020204020204" pitchFamily="34" charset="-122"/>
              </a:rPr>
              <a:t>，对下一个样本进行预测，通过预测结果和实际样本比较获得预测成功率，根据成功预测的概率进行熵估计</a:t>
            </a:r>
            <a:endParaRPr lang="en-US" altLang="zh-CN" sz="1800" dirty="0">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82993447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47220" y="1381942"/>
            <a:ext cx="4425580" cy="4755333"/>
            <a:chOff x="6909170" y="1553392"/>
            <a:chExt cx="4425580" cy="4755333"/>
          </a:xfrm>
        </p:grpSpPr>
        <p:sp>
          <p:nvSpPr>
            <p:cNvPr id="34" name="文本占位符 11"/>
            <p:cNvSpPr txBox="1"/>
            <p:nvPr/>
          </p:nvSpPr>
          <p:spPr>
            <a:xfrm>
              <a:off x="6909170" y="4034115"/>
              <a:ext cx="4425580"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Summary and Homework</a:t>
              </a:r>
              <a:endParaRPr lang="zh-CN" altLang="en-US" sz="2800" dirty="0">
                <a:solidFill>
                  <a:schemeClr val="bg2">
                    <a:lumMod val="75000"/>
                  </a:schemeClr>
                </a:solidFill>
                <a:cs typeface="+mn-ea"/>
                <a:sym typeface="+mn-lt"/>
              </a:endParaRPr>
            </a:p>
          </p:txBody>
        </p:sp>
        <p:sp>
          <p:nvSpPr>
            <p:cNvPr id="37"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总结与作业</a:t>
              </a:r>
            </a:p>
          </p:txBody>
        </p:sp>
        <p:sp>
          <p:nvSpPr>
            <p:cNvPr id="38" name="books-group_25777"/>
            <p:cNvSpPr>
              <a:spLocks noChangeAspect="1"/>
            </p:cNvSpPr>
            <p:nvPr/>
          </p:nvSpPr>
          <p:spPr bwMode="auto">
            <a:xfrm>
              <a:off x="8294905" y="1553392"/>
              <a:ext cx="1419262" cy="1018642"/>
            </a:xfrm>
            <a:custGeom>
              <a:avLst/>
              <a:gdLst>
                <a:gd name="T0" fmla="*/ 520 w 3958"/>
                <a:gd name="T1" fmla="*/ 1816 h 2845"/>
                <a:gd name="T2" fmla="*/ 600 w 3958"/>
                <a:gd name="T3" fmla="*/ 1832 h 2845"/>
                <a:gd name="T4" fmla="*/ 1800 w 3958"/>
                <a:gd name="T5" fmla="*/ 1326 h 2845"/>
                <a:gd name="T6" fmla="*/ 894 w 3958"/>
                <a:gd name="T7" fmla="*/ 1890 h 2845"/>
                <a:gd name="T8" fmla="*/ 860 w 3958"/>
                <a:gd name="T9" fmla="*/ 1952 h 2845"/>
                <a:gd name="T10" fmla="*/ 860 w 3958"/>
                <a:gd name="T11" fmla="*/ 2463 h 2845"/>
                <a:gd name="T12" fmla="*/ 901 w 3958"/>
                <a:gd name="T13" fmla="*/ 2713 h 2845"/>
                <a:gd name="T14" fmla="*/ 1060 w 3958"/>
                <a:gd name="T15" fmla="*/ 2837 h 2845"/>
                <a:gd name="T16" fmla="*/ 1198 w 3958"/>
                <a:gd name="T17" fmla="*/ 2771 h 2845"/>
                <a:gd name="T18" fmla="*/ 1371 w 3958"/>
                <a:gd name="T19" fmla="*/ 2603 h 2845"/>
                <a:gd name="T20" fmla="*/ 1624 w 3958"/>
                <a:gd name="T21" fmla="*/ 2779 h 2845"/>
                <a:gd name="T22" fmla="*/ 1844 w 3958"/>
                <a:gd name="T23" fmla="*/ 2845 h 2845"/>
                <a:gd name="T24" fmla="*/ 2296 w 3958"/>
                <a:gd name="T25" fmla="*/ 2591 h 2845"/>
                <a:gd name="T26" fmla="*/ 3851 w 3958"/>
                <a:gd name="T27" fmla="*/ 396 h 2845"/>
                <a:gd name="T28" fmla="*/ 3920 w 3958"/>
                <a:gd name="T29" fmla="*/ 95 h 2845"/>
                <a:gd name="T30" fmla="*/ 3730 w 3958"/>
                <a:gd name="T31" fmla="*/ 0 h 2845"/>
                <a:gd name="T32" fmla="*/ 3592 w 3958"/>
                <a:gd name="T33" fmla="*/ 20 h 2845"/>
                <a:gd name="T34" fmla="*/ 307 w 3958"/>
                <a:gd name="T35" fmla="*/ 859 h 2845"/>
                <a:gd name="T36" fmla="*/ 31 w 3958"/>
                <a:gd name="T37" fmla="*/ 1089 h 2845"/>
                <a:gd name="T38" fmla="*/ 146 w 3958"/>
                <a:gd name="T39" fmla="*/ 1429 h 2845"/>
                <a:gd name="T40" fmla="*/ 520 w 3958"/>
                <a:gd name="T41" fmla="*/ 1816 h 2845"/>
                <a:gd name="T42" fmla="*/ 171 w 3958"/>
                <a:gd name="T43" fmla="*/ 1128 h 2845"/>
                <a:gd name="T44" fmla="*/ 343 w 3958"/>
                <a:gd name="T45" fmla="*/ 1000 h 2845"/>
                <a:gd name="T46" fmla="*/ 3628 w 3958"/>
                <a:gd name="T47" fmla="*/ 160 h 2845"/>
                <a:gd name="T48" fmla="*/ 3791 w 3958"/>
                <a:gd name="T49" fmla="*/ 162 h 2845"/>
                <a:gd name="T50" fmla="*/ 3733 w 3958"/>
                <a:gd name="T51" fmla="*/ 312 h 2845"/>
                <a:gd name="T52" fmla="*/ 2177 w 3958"/>
                <a:gd name="T53" fmla="*/ 2507 h 2845"/>
                <a:gd name="T54" fmla="*/ 1844 w 3958"/>
                <a:gd name="T55" fmla="*/ 2700 h 2845"/>
                <a:gd name="T56" fmla="*/ 1707 w 3958"/>
                <a:gd name="T57" fmla="*/ 2659 h 2845"/>
                <a:gd name="T58" fmla="*/ 1404 w 3958"/>
                <a:gd name="T59" fmla="*/ 2450 h 2845"/>
                <a:gd name="T60" fmla="*/ 1363 w 3958"/>
                <a:gd name="T61" fmla="*/ 2437 h 2845"/>
                <a:gd name="T62" fmla="*/ 1312 w 3958"/>
                <a:gd name="T63" fmla="*/ 2458 h 2845"/>
                <a:gd name="T64" fmla="*/ 1097 w 3958"/>
                <a:gd name="T65" fmla="*/ 2667 h 2845"/>
                <a:gd name="T66" fmla="*/ 1060 w 3958"/>
                <a:gd name="T67" fmla="*/ 2692 h 2845"/>
                <a:gd name="T68" fmla="*/ 1005 w 3958"/>
                <a:gd name="T69" fmla="*/ 2463 h 2845"/>
                <a:gd name="T70" fmla="*/ 1005 w 3958"/>
                <a:gd name="T71" fmla="*/ 1992 h 2845"/>
                <a:gd name="T72" fmla="*/ 2656 w 3958"/>
                <a:gd name="T73" fmla="*/ 963 h 2845"/>
                <a:gd name="T74" fmla="*/ 2682 w 3958"/>
                <a:gd name="T75" fmla="*/ 868 h 2845"/>
                <a:gd name="T76" fmla="*/ 2590 w 3958"/>
                <a:gd name="T77" fmla="*/ 835 h 2845"/>
                <a:gd name="T78" fmla="*/ 590 w 3958"/>
                <a:gd name="T79" fmla="*/ 1679 h 2845"/>
                <a:gd name="T80" fmla="*/ 250 w 3958"/>
                <a:gd name="T81" fmla="*/ 1328 h 2845"/>
                <a:gd name="T82" fmla="*/ 171 w 3958"/>
                <a:gd name="T83" fmla="*/ 1128 h 2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58" h="2845">
                  <a:moveTo>
                    <a:pt x="520" y="1816"/>
                  </a:moveTo>
                  <a:cubicBezTo>
                    <a:pt x="541" y="1837"/>
                    <a:pt x="573" y="1844"/>
                    <a:pt x="600" y="1832"/>
                  </a:cubicBezTo>
                  <a:lnTo>
                    <a:pt x="1800" y="1326"/>
                  </a:lnTo>
                  <a:lnTo>
                    <a:pt x="894" y="1890"/>
                  </a:lnTo>
                  <a:cubicBezTo>
                    <a:pt x="873" y="1903"/>
                    <a:pt x="860" y="1926"/>
                    <a:pt x="860" y="1952"/>
                  </a:cubicBezTo>
                  <a:lnTo>
                    <a:pt x="860" y="2463"/>
                  </a:lnTo>
                  <a:cubicBezTo>
                    <a:pt x="860" y="2564"/>
                    <a:pt x="874" y="2651"/>
                    <a:pt x="901" y="2713"/>
                  </a:cubicBezTo>
                  <a:cubicBezTo>
                    <a:pt x="948" y="2821"/>
                    <a:pt x="1020" y="2837"/>
                    <a:pt x="1060" y="2837"/>
                  </a:cubicBezTo>
                  <a:cubicBezTo>
                    <a:pt x="1107" y="2837"/>
                    <a:pt x="1153" y="2815"/>
                    <a:pt x="1198" y="2771"/>
                  </a:cubicBezTo>
                  <a:lnTo>
                    <a:pt x="1371" y="2603"/>
                  </a:lnTo>
                  <a:lnTo>
                    <a:pt x="1624" y="2779"/>
                  </a:lnTo>
                  <a:cubicBezTo>
                    <a:pt x="1687" y="2822"/>
                    <a:pt x="1763" y="2845"/>
                    <a:pt x="1844" y="2845"/>
                  </a:cubicBezTo>
                  <a:cubicBezTo>
                    <a:pt x="2011" y="2845"/>
                    <a:pt x="2184" y="2748"/>
                    <a:pt x="2296" y="2591"/>
                  </a:cubicBezTo>
                  <a:lnTo>
                    <a:pt x="3851" y="396"/>
                  </a:lnTo>
                  <a:cubicBezTo>
                    <a:pt x="3958" y="245"/>
                    <a:pt x="3948" y="149"/>
                    <a:pt x="3920" y="95"/>
                  </a:cubicBezTo>
                  <a:cubicBezTo>
                    <a:pt x="3901" y="60"/>
                    <a:pt x="3852" y="0"/>
                    <a:pt x="3730" y="0"/>
                  </a:cubicBezTo>
                  <a:cubicBezTo>
                    <a:pt x="3689" y="0"/>
                    <a:pt x="3643" y="7"/>
                    <a:pt x="3592" y="20"/>
                  </a:cubicBezTo>
                  <a:lnTo>
                    <a:pt x="307" y="859"/>
                  </a:lnTo>
                  <a:cubicBezTo>
                    <a:pt x="161" y="896"/>
                    <a:pt x="63" y="978"/>
                    <a:pt x="31" y="1089"/>
                  </a:cubicBezTo>
                  <a:cubicBezTo>
                    <a:pt x="0" y="1200"/>
                    <a:pt x="41" y="1320"/>
                    <a:pt x="146" y="1429"/>
                  </a:cubicBezTo>
                  <a:lnTo>
                    <a:pt x="520" y="1816"/>
                  </a:lnTo>
                  <a:close/>
                  <a:moveTo>
                    <a:pt x="171" y="1128"/>
                  </a:moveTo>
                  <a:cubicBezTo>
                    <a:pt x="188" y="1069"/>
                    <a:pt x="249" y="1024"/>
                    <a:pt x="343" y="1000"/>
                  </a:cubicBezTo>
                  <a:lnTo>
                    <a:pt x="3628" y="160"/>
                  </a:lnTo>
                  <a:cubicBezTo>
                    <a:pt x="3716" y="138"/>
                    <a:pt x="3783" y="147"/>
                    <a:pt x="3791" y="162"/>
                  </a:cubicBezTo>
                  <a:cubicBezTo>
                    <a:pt x="3798" y="175"/>
                    <a:pt x="3795" y="224"/>
                    <a:pt x="3733" y="312"/>
                  </a:cubicBezTo>
                  <a:lnTo>
                    <a:pt x="2177" y="2507"/>
                  </a:lnTo>
                  <a:cubicBezTo>
                    <a:pt x="2093" y="2626"/>
                    <a:pt x="1965" y="2700"/>
                    <a:pt x="1844" y="2700"/>
                  </a:cubicBezTo>
                  <a:cubicBezTo>
                    <a:pt x="1792" y="2700"/>
                    <a:pt x="1746" y="2687"/>
                    <a:pt x="1707" y="2659"/>
                  </a:cubicBezTo>
                  <a:lnTo>
                    <a:pt x="1404" y="2450"/>
                  </a:lnTo>
                  <a:cubicBezTo>
                    <a:pt x="1392" y="2441"/>
                    <a:pt x="1377" y="2437"/>
                    <a:pt x="1363" y="2437"/>
                  </a:cubicBezTo>
                  <a:cubicBezTo>
                    <a:pt x="1345" y="2437"/>
                    <a:pt x="1326" y="2444"/>
                    <a:pt x="1312" y="2458"/>
                  </a:cubicBezTo>
                  <a:lnTo>
                    <a:pt x="1097" y="2667"/>
                  </a:lnTo>
                  <a:cubicBezTo>
                    <a:pt x="1072" y="2691"/>
                    <a:pt x="1060" y="2691"/>
                    <a:pt x="1060" y="2692"/>
                  </a:cubicBezTo>
                  <a:cubicBezTo>
                    <a:pt x="1046" y="2687"/>
                    <a:pt x="1005" y="2623"/>
                    <a:pt x="1005" y="2463"/>
                  </a:cubicBezTo>
                  <a:lnTo>
                    <a:pt x="1005" y="1992"/>
                  </a:lnTo>
                  <a:lnTo>
                    <a:pt x="2656" y="963"/>
                  </a:lnTo>
                  <a:cubicBezTo>
                    <a:pt x="2688" y="943"/>
                    <a:pt x="2700" y="902"/>
                    <a:pt x="2682" y="868"/>
                  </a:cubicBezTo>
                  <a:cubicBezTo>
                    <a:pt x="2665" y="834"/>
                    <a:pt x="2624" y="820"/>
                    <a:pt x="2590" y="835"/>
                  </a:cubicBezTo>
                  <a:lnTo>
                    <a:pt x="590" y="1679"/>
                  </a:lnTo>
                  <a:lnTo>
                    <a:pt x="250" y="1328"/>
                  </a:lnTo>
                  <a:cubicBezTo>
                    <a:pt x="182" y="1258"/>
                    <a:pt x="154" y="1187"/>
                    <a:pt x="171" y="1128"/>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39" name="组合 38"/>
            <p:cNvGrpSpPr/>
            <p:nvPr/>
          </p:nvGrpSpPr>
          <p:grpSpPr>
            <a:xfrm>
              <a:off x="8609725" y="6153823"/>
              <a:ext cx="789631" cy="154902"/>
              <a:chOff x="8276107" y="6063574"/>
              <a:chExt cx="1190110" cy="233464"/>
            </a:xfrm>
          </p:grpSpPr>
          <p:sp>
            <p:nvSpPr>
              <p:cNvPr id="41" name="椭圆 40"/>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userDrawn="1"/>
            </p:nvSpPr>
            <p:spPr>
              <a:xfrm>
                <a:off x="9232753"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
        <p:nvSpPr>
          <p:cNvPr id="11" name="椭圆 10">
            <a:extLst>
              <a:ext uri="{FF2B5EF4-FFF2-40B4-BE49-F238E27FC236}">
                <a16:creationId xmlns:a16="http://schemas.microsoft.com/office/drawing/2014/main" id="{57037729-77C7-446D-8299-A9EB09F77B05}"/>
              </a:ext>
            </a:extLst>
          </p:cNvPr>
          <p:cNvSpPr/>
          <p:nvPr/>
        </p:nvSpPr>
        <p:spPr>
          <a:xfrm>
            <a:off x="8036198" y="5982373"/>
            <a:ext cx="154902" cy="1549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CA563-3A0A-4025-AE4D-B529FE4A7682}"/>
              </a:ext>
            </a:extLst>
          </p:cNvPr>
          <p:cNvSpPr>
            <a:spLocks noGrp="1"/>
          </p:cNvSpPr>
          <p:nvPr>
            <p:ph type="title"/>
          </p:nvPr>
        </p:nvSpPr>
        <p:spPr/>
        <p:txBody>
          <a:bodyPr/>
          <a:lstStyle/>
          <a:p>
            <a:r>
              <a:rPr lang="zh-CN" altLang="en-US" dirty="0"/>
              <a:t>小结</a:t>
            </a:r>
          </a:p>
        </p:txBody>
      </p:sp>
      <p:sp>
        <p:nvSpPr>
          <p:cNvPr id="3" name="矩形 2">
            <a:extLst>
              <a:ext uri="{FF2B5EF4-FFF2-40B4-BE49-F238E27FC236}">
                <a16:creationId xmlns:a16="http://schemas.microsoft.com/office/drawing/2014/main" id="{2493CB8C-0080-4F15-9625-54393DA9F812}"/>
              </a:ext>
            </a:extLst>
          </p:cNvPr>
          <p:cNvSpPr/>
          <p:nvPr/>
        </p:nvSpPr>
        <p:spPr>
          <a:xfrm>
            <a:off x="1465945" y="1252207"/>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6B7C0425-1591-44B2-A0C9-55545DCFCAA1}"/>
              </a:ext>
            </a:extLst>
          </p:cNvPr>
          <p:cNvCxnSpPr/>
          <p:nvPr/>
        </p:nvCxnSpPr>
        <p:spPr>
          <a:xfrm>
            <a:off x="3904345" y="1252207"/>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B5AEC8D8-BCF1-4523-B5A4-7ECE85D1931F}"/>
              </a:ext>
            </a:extLst>
          </p:cNvPr>
          <p:cNvSpPr/>
          <p:nvPr/>
        </p:nvSpPr>
        <p:spPr>
          <a:xfrm>
            <a:off x="1465944" y="2826780"/>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AB329DF3-1A21-4951-987F-E1E8244CE2E0}"/>
              </a:ext>
            </a:extLst>
          </p:cNvPr>
          <p:cNvCxnSpPr/>
          <p:nvPr/>
        </p:nvCxnSpPr>
        <p:spPr>
          <a:xfrm>
            <a:off x="3904345" y="282678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DF95A5EB-6624-4F03-A759-725675F35124}"/>
              </a:ext>
            </a:extLst>
          </p:cNvPr>
          <p:cNvSpPr/>
          <p:nvPr/>
        </p:nvSpPr>
        <p:spPr>
          <a:xfrm>
            <a:off x="1465945" y="4386610"/>
            <a:ext cx="9260102"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4E15DFEC-EC6C-4128-ACA4-FDF7F89CA6DB}"/>
              </a:ext>
            </a:extLst>
          </p:cNvPr>
          <p:cNvCxnSpPr/>
          <p:nvPr/>
        </p:nvCxnSpPr>
        <p:spPr>
          <a:xfrm>
            <a:off x="3904345" y="438661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19E81EAE-E895-4366-BF5F-F7710067C96E}"/>
              </a:ext>
            </a:extLst>
          </p:cNvPr>
          <p:cNvSpPr txBox="1"/>
          <p:nvPr/>
        </p:nvSpPr>
        <p:spPr>
          <a:xfrm>
            <a:off x="4842592" y="1994771"/>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dirty="0"/>
              <a:t>构造思路：三种密码算法</a:t>
            </a:r>
            <a:endParaRPr lang="en-US" altLang="zh-CN" sz="1800" dirty="0"/>
          </a:p>
          <a:p>
            <a:pPr>
              <a:lnSpc>
                <a:spcPct val="100000"/>
              </a:lnSpc>
              <a:spcBef>
                <a:spcPts val="300"/>
              </a:spcBef>
            </a:pPr>
            <a:r>
              <a:rPr lang="zh-CN" altLang="en-US" sz="1800" dirty="0"/>
              <a:t>一般结构：种子、迭代、输出</a:t>
            </a:r>
          </a:p>
        </p:txBody>
      </p:sp>
      <p:sp>
        <p:nvSpPr>
          <p:cNvPr id="13" name="文本占位符 6">
            <a:extLst>
              <a:ext uri="{FF2B5EF4-FFF2-40B4-BE49-F238E27FC236}">
                <a16:creationId xmlns:a16="http://schemas.microsoft.com/office/drawing/2014/main" id="{10E69EA5-74B7-4E52-8C72-74D562504277}"/>
              </a:ext>
            </a:extLst>
          </p:cNvPr>
          <p:cNvSpPr txBox="1"/>
          <p:nvPr/>
        </p:nvSpPr>
        <p:spPr>
          <a:xfrm>
            <a:off x="4913771" y="1426374"/>
            <a:ext cx="4651141"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A9E3AEF2-A558-41DC-847D-F63CDD9C60DE}"/>
              </a:ext>
            </a:extLst>
          </p:cNvPr>
          <p:cNvSpPr txBox="1"/>
          <p:nvPr/>
        </p:nvSpPr>
        <p:spPr>
          <a:xfrm>
            <a:off x="4245089" y="1585610"/>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1</a:t>
            </a:r>
            <a:endParaRPr lang="zh-CN" altLang="en-US" sz="4400" b="1" spc="300" dirty="0">
              <a:solidFill>
                <a:schemeClr val="accent4"/>
              </a:solidFill>
              <a:latin typeface="+mn-ea"/>
            </a:endParaRPr>
          </a:p>
        </p:txBody>
      </p:sp>
      <p:cxnSp>
        <p:nvCxnSpPr>
          <p:cNvPr id="15" name="直接连接符 14">
            <a:extLst>
              <a:ext uri="{FF2B5EF4-FFF2-40B4-BE49-F238E27FC236}">
                <a16:creationId xmlns:a16="http://schemas.microsoft.com/office/drawing/2014/main" id="{7E2C476E-C9CA-41B0-BDC0-C930F20ED8E9}"/>
              </a:ext>
            </a:extLst>
          </p:cNvPr>
          <p:cNvCxnSpPr/>
          <p:nvPr/>
        </p:nvCxnSpPr>
        <p:spPr>
          <a:xfrm flipH="1">
            <a:off x="4411391" y="1923651"/>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1">
            <a:extLst>
              <a:ext uri="{FF2B5EF4-FFF2-40B4-BE49-F238E27FC236}">
                <a16:creationId xmlns:a16="http://schemas.microsoft.com/office/drawing/2014/main" id="{E3AEB399-46BD-4F76-9D7B-56CAF9C878DC}"/>
              </a:ext>
            </a:extLst>
          </p:cNvPr>
          <p:cNvSpPr txBox="1"/>
          <p:nvPr/>
        </p:nvSpPr>
        <p:spPr>
          <a:xfrm>
            <a:off x="4894850" y="3448174"/>
            <a:ext cx="5831886"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spc="0" dirty="0"/>
              <a:t>熵源、数字化、后处理</a:t>
            </a:r>
            <a:endParaRPr lang="en-US" altLang="zh-CN" sz="1800" spc="0" dirty="0"/>
          </a:p>
        </p:txBody>
      </p:sp>
      <p:sp>
        <p:nvSpPr>
          <p:cNvPr id="17" name="文本占位符 6">
            <a:extLst>
              <a:ext uri="{FF2B5EF4-FFF2-40B4-BE49-F238E27FC236}">
                <a16:creationId xmlns:a16="http://schemas.microsoft.com/office/drawing/2014/main" id="{A40D6EFC-DBB2-4D68-BB46-AB1C39E5A397}"/>
              </a:ext>
            </a:extLst>
          </p:cNvPr>
          <p:cNvSpPr txBox="1"/>
          <p:nvPr/>
        </p:nvSpPr>
        <p:spPr>
          <a:xfrm>
            <a:off x="4913771" y="2997391"/>
            <a:ext cx="5270816"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b="1" dirty="0">
                <a:solidFill>
                  <a:schemeClr val="accent1"/>
                </a:solidFill>
                <a:latin typeface="微软雅黑" panose="020B0503020204020204" pitchFamily="34" charset="-122"/>
                <a:ea typeface="微软雅黑" panose="020B0503020204020204" pitchFamily="34" charset="-122"/>
              </a:rPr>
              <a:t>真随机数发生器</a:t>
            </a:r>
          </a:p>
        </p:txBody>
      </p:sp>
      <p:sp>
        <p:nvSpPr>
          <p:cNvPr id="18" name="文本框 17">
            <a:extLst>
              <a:ext uri="{FF2B5EF4-FFF2-40B4-BE49-F238E27FC236}">
                <a16:creationId xmlns:a16="http://schemas.microsoft.com/office/drawing/2014/main" id="{735E8BA9-6030-4C16-A146-A3CD9315845B}"/>
              </a:ext>
            </a:extLst>
          </p:cNvPr>
          <p:cNvSpPr txBox="1"/>
          <p:nvPr/>
        </p:nvSpPr>
        <p:spPr>
          <a:xfrm>
            <a:off x="4245089" y="3156627"/>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2</a:t>
            </a:r>
            <a:endParaRPr lang="zh-CN" altLang="en-US" sz="4400" b="1" spc="300" dirty="0">
              <a:solidFill>
                <a:schemeClr val="accent4"/>
              </a:solidFill>
              <a:latin typeface="+mn-ea"/>
            </a:endParaRPr>
          </a:p>
        </p:txBody>
      </p:sp>
      <p:cxnSp>
        <p:nvCxnSpPr>
          <p:cNvPr id="19" name="直接连接符 18">
            <a:extLst>
              <a:ext uri="{FF2B5EF4-FFF2-40B4-BE49-F238E27FC236}">
                <a16:creationId xmlns:a16="http://schemas.microsoft.com/office/drawing/2014/main" id="{E1A3E643-D9A3-4FA1-892F-12E54A4D6DA5}"/>
              </a:ext>
            </a:extLst>
          </p:cNvPr>
          <p:cNvCxnSpPr/>
          <p:nvPr/>
        </p:nvCxnSpPr>
        <p:spPr>
          <a:xfrm flipH="1">
            <a:off x="4411391" y="3494668"/>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占位符 11">
            <a:extLst>
              <a:ext uri="{FF2B5EF4-FFF2-40B4-BE49-F238E27FC236}">
                <a16:creationId xmlns:a16="http://schemas.microsoft.com/office/drawing/2014/main" id="{8F8B35F7-F623-4DAB-9C1E-C3AA69F05789}"/>
              </a:ext>
            </a:extLst>
          </p:cNvPr>
          <p:cNvSpPr txBox="1"/>
          <p:nvPr/>
        </p:nvSpPr>
        <p:spPr>
          <a:xfrm>
            <a:off x="4957314" y="5051398"/>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spc="0" dirty="0"/>
              <a:t>统计测试、熵评估（理论熵、统计熵）</a:t>
            </a:r>
            <a:endParaRPr lang="en-US" altLang="zh-CN" sz="1800" spc="0" dirty="0"/>
          </a:p>
        </p:txBody>
      </p:sp>
      <p:sp>
        <p:nvSpPr>
          <p:cNvPr id="22" name="文本框 21">
            <a:extLst>
              <a:ext uri="{FF2B5EF4-FFF2-40B4-BE49-F238E27FC236}">
                <a16:creationId xmlns:a16="http://schemas.microsoft.com/office/drawing/2014/main" id="{5975A994-5BD5-4546-A335-A86BADFA6D17}"/>
              </a:ext>
            </a:extLst>
          </p:cNvPr>
          <p:cNvSpPr txBox="1"/>
          <p:nvPr/>
        </p:nvSpPr>
        <p:spPr>
          <a:xfrm>
            <a:off x="4245089" y="4759851"/>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3</a:t>
            </a:r>
            <a:endParaRPr lang="zh-CN" altLang="en-US" sz="4400" b="1" spc="300" dirty="0">
              <a:solidFill>
                <a:schemeClr val="accent4"/>
              </a:solidFill>
              <a:latin typeface="+mn-ea"/>
            </a:endParaRPr>
          </a:p>
        </p:txBody>
      </p:sp>
      <p:cxnSp>
        <p:nvCxnSpPr>
          <p:cNvPr id="23" name="直接连接符 22">
            <a:extLst>
              <a:ext uri="{FF2B5EF4-FFF2-40B4-BE49-F238E27FC236}">
                <a16:creationId xmlns:a16="http://schemas.microsoft.com/office/drawing/2014/main" id="{05ECA24E-A8C5-482C-BC48-1E2ADA4084B4}"/>
              </a:ext>
            </a:extLst>
          </p:cNvPr>
          <p:cNvCxnSpPr/>
          <p:nvPr/>
        </p:nvCxnSpPr>
        <p:spPr>
          <a:xfrm flipH="1">
            <a:off x="4411391" y="5097892"/>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占位符 6">
            <a:extLst>
              <a:ext uri="{FF2B5EF4-FFF2-40B4-BE49-F238E27FC236}">
                <a16:creationId xmlns:a16="http://schemas.microsoft.com/office/drawing/2014/main" id="{8CF4CA3C-765B-48FD-B6C7-03981AC5BB18}"/>
              </a:ext>
            </a:extLst>
          </p:cNvPr>
          <p:cNvSpPr txBox="1"/>
          <p:nvPr/>
        </p:nvSpPr>
        <p:spPr>
          <a:xfrm>
            <a:off x="4842592" y="1563805"/>
            <a:ext cx="5270816"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b="1" dirty="0">
                <a:solidFill>
                  <a:schemeClr val="accent1"/>
                </a:solidFill>
                <a:latin typeface="微软雅黑" panose="020B0503020204020204" pitchFamily="34" charset="-122"/>
                <a:ea typeface="微软雅黑" panose="020B0503020204020204" pitchFamily="34" charset="-122"/>
              </a:rPr>
              <a:t>确定性随机数发生器</a:t>
            </a:r>
          </a:p>
        </p:txBody>
      </p:sp>
      <p:sp>
        <p:nvSpPr>
          <p:cNvPr id="26" name="文本占位符 6">
            <a:extLst>
              <a:ext uri="{FF2B5EF4-FFF2-40B4-BE49-F238E27FC236}">
                <a16:creationId xmlns:a16="http://schemas.microsoft.com/office/drawing/2014/main" id="{A6F48DBD-0C76-4310-82E0-393FDD2A7F50}"/>
              </a:ext>
            </a:extLst>
          </p:cNvPr>
          <p:cNvSpPr txBox="1"/>
          <p:nvPr/>
        </p:nvSpPr>
        <p:spPr>
          <a:xfrm>
            <a:off x="4913771" y="4586328"/>
            <a:ext cx="5812276"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随机数发生器评估</a:t>
            </a:r>
          </a:p>
        </p:txBody>
      </p:sp>
      <p:pic>
        <p:nvPicPr>
          <p:cNvPr id="7170" name="Picture 2">
            <a:extLst>
              <a:ext uri="{FF2B5EF4-FFF2-40B4-BE49-F238E27FC236}">
                <a16:creationId xmlns:a16="http://schemas.microsoft.com/office/drawing/2014/main" id="{ED43268F-4A49-4868-815D-FB592D1C0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522" y="1418486"/>
            <a:ext cx="1152570" cy="11525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1F63A71-FEB2-491E-923B-1A4FD557F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8016" y="3005222"/>
            <a:ext cx="1094541" cy="10945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7DCB6FD-84AA-448E-B651-72F80BD1F5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3173" y="4480210"/>
            <a:ext cx="1264225" cy="1264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5678"/>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pic>
        <p:nvPicPr>
          <p:cNvPr id="1028" name="Picture 4" descr="小黄人：作业~~表情包">
            <a:extLst>
              <a:ext uri="{FF2B5EF4-FFF2-40B4-BE49-F238E27FC236}">
                <a16:creationId xmlns:a16="http://schemas.microsoft.com/office/drawing/2014/main" id="{025BDB8D-8097-4CA2-A59B-9982E324C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374" y="3054448"/>
            <a:ext cx="3423949" cy="34239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矩形 7"/>
          <p:cNvSpPr/>
          <p:nvPr/>
        </p:nvSpPr>
        <p:spPr>
          <a:xfrm>
            <a:off x="4231897" y="966399"/>
            <a:ext cx="7338786" cy="5358651"/>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0" name="文本框"/>
          <p:cNvSpPr txBox="1"/>
          <p:nvPr/>
        </p:nvSpPr>
        <p:spPr>
          <a:xfrm>
            <a:off x="7327012" y="3347797"/>
            <a:ext cx="1577549" cy="721223"/>
          </a:xfrm>
          <a:prstGeom prst="rect">
            <a:avLst/>
          </a:prstGeom>
          <a:noFill/>
        </p:spPr>
        <p:txBody>
          <a:bodyPr wrap="square" lIns="0" tIns="0" rIns="0" bIns="0" rtlCol="0">
            <a:spAutoFit/>
          </a:bodyPr>
          <a:lstStyle/>
          <a:p>
            <a:pPr eaLnBrk="1" fontAlgn="auto" hangingPunct="1">
              <a:lnSpc>
                <a:spcPct val="130000"/>
              </a:lnSpc>
              <a:spcBef>
                <a:spcPts val="0"/>
              </a:spcBef>
              <a:spcAft>
                <a:spcPts val="0"/>
              </a:spcAft>
            </a:pPr>
            <a:r>
              <a:rPr lang="zh-CN" alt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rPr>
              <a:t>没有</a:t>
            </a:r>
            <a:r>
              <a:rPr lang="en-US" altLang="zh-CN"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rPr>
              <a:t>~</a:t>
            </a:r>
          </a:p>
        </p:txBody>
      </p:sp>
    </p:spTree>
    <p:extLst>
      <p:ext uri="{BB962C8B-B14F-4D97-AF65-F5344CB8AC3E}">
        <p14:creationId xmlns:p14="http://schemas.microsoft.com/office/powerpoint/2010/main" val="1088386062"/>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565651" y="2925486"/>
            <a:ext cx="6914815" cy="97039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华文琥珀" panose="02010800040101010101" pitchFamily="2" charset="-122"/>
                <a:ea typeface="华文琥珀" panose="02010800040101010101" pitchFamily="2" charset="-122"/>
              </a:rPr>
              <a:t>探讨时间</a:t>
            </a:r>
          </a:p>
        </p:txBody>
      </p:sp>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FA7079C-1119-4CEE-BF8E-BF989FDFFCAE}"/>
              </a:ext>
            </a:extLst>
          </p:cNvPr>
          <p:cNvGrpSpPr/>
          <p:nvPr/>
        </p:nvGrpSpPr>
        <p:grpSpPr>
          <a:xfrm>
            <a:off x="6751619" y="2669721"/>
            <a:ext cx="1110588" cy="1171575"/>
            <a:chOff x="9038676" y="2453000"/>
            <a:chExt cx="473036" cy="525437"/>
          </a:xfrm>
          <a:solidFill>
            <a:schemeClr val="bg1"/>
          </a:solidFill>
        </p:grpSpPr>
        <p:sp>
          <p:nvSpPr>
            <p:cNvPr id="9" name="任意多边形: 形状 8">
              <a:extLst>
                <a:ext uri="{FF2B5EF4-FFF2-40B4-BE49-F238E27FC236}">
                  <a16:creationId xmlns:a16="http://schemas.microsoft.com/office/drawing/2014/main" id="{013E4C53-101C-4282-B164-F4582F5E9298}"/>
                </a:ext>
              </a:extLst>
            </p:cNvPr>
            <p:cNvSpPr/>
            <p:nvPr/>
          </p:nvSpPr>
          <p:spPr>
            <a:xfrm>
              <a:off x="9122895" y="2539687"/>
              <a:ext cx="303750" cy="438750"/>
            </a:xfrm>
            <a:custGeom>
              <a:avLst/>
              <a:gdLst>
                <a:gd name="connsiteX0" fmla="*/ 166421 w 303750"/>
                <a:gd name="connsiteY0" fmla="*/ 0 h 438750"/>
                <a:gd name="connsiteX1" fmla="*/ 147167 w 303750"/>
                <a:gd name="connsiteY1" fmla="*/ 0 h 438750"/>
                <a:gd name="connsiteX2" fmla="*/ 0 w 303750"/>
                <a:gd name="connsiteY2" fmla="*/ 157309 h 438750"/>
                <a:gd name="connsiteX3" fmla="*/ 69221 w 303750"/>
                <a:gd name="connsiteY3" fmla="*/ 287938 h 438750"/>
                <a:gd name="connsiteX4" fmla="*/ 69221 w 303750"/>
                <a:gd name="connsiteY4" fmla="*/ 333197 h 438750"/>
                <a:gd name="connsiteX5" fmla="*/ 81793 w 303750"/>
                <a:gd name="connsiteY5" fmla="*/ 356619 h 438750"/>
                <a:gd name="connsiteX6" fmla="*/ 85050 w 303750"/>
                <a:gd name="connsiteY6" fmla="*/ 362273 h 438750"/>
                <a:gd name="connsiteX7" fmla="*/ 82502 w 303750"/>
                <a:gd name="connsiteY7" fmla="*/ 368246 h 438750"/>
                <a:gd name="connsiteX8" fmla="*/ 70673 w 303750"/>
                <a:gd name="connsiteY8" fmla="*/ 381257 h 438750"/>
                <a:gd name="connsiteX9" fmla="*/ 70673 w 303750"/>
                <a:gd name="connsiteY9" fmla="*/ 410434 h 438750"/>
                <a:gd name="connsiteX10" fmla="*/ 82502 w 303750"/>
                <a:gd name="connsiteY10" fmla="*/ 422246 h 438750"/>
                <a:gd name="connsiteX11" fmla="*/ 90416 w 303750"/>
                <a:gd name="connsiteY11" fmla="*/ 422246 h 438750"/>
                <a:gd name="connsiteX12" fmla="*/ 101351 w 303750"/>
                <a:gd name="connsiteY12" fmla="*/ 427478 h 438750"/>
                <a:gd name="connsiteX13" fmla="*/ 156802 w 303750"/>
                <a:gd name="connsiteY13" fmla="*/ 450225 h 438750"/>
                <a:gd name="connsiteX14" fmla="*/ 212237 w 303750"/>
                <a:gd name="connsiteY14" fmla="*/ 427478 h 438750"/>
                <a:gd name="connsiteX15" fmla="*/ 223172 w 303750"/>
                <a:gd name="connsiteY15" fmla="*/ 422246 h 438750"/>
                <a:gd name="connsiteX16" fmla="*/ 231086 w 303750"/>
                <a:gd name="connsiteY16" fmla="*/ 422246 h 438750"/>
                <a:gd name="connsiteX17" fmla="*/ 242916 w 303750"/>
                <a:gd name="connsiteY17" fmla="*/ 410434 h 438750"/>
                <a:gd name="connsiteX18" fmla="*/ 242916 w 303750"/>
                <a:gd name="connsiteY18" fmla="*/ 381257 h 438750"/>
                <a:gd name="connsiteX19" fmla="*/ 231086 w 303750"/>
                <a:gd name="connsiteY19" fmla="*/ 368246 h 438750"/>
                <a:gd name="connsiteX20" fmla="*/ 228555 w 303750"/>
                <a:gd name="connsiteY20" fmla="*/ 362273 h 438750"/>
                <a:gd name="connsiteX21" fmla="*/ 231812 w 303750"/>
                <a:gd name="connsiteY21" fmla="*/ 356619 h 438750"/>
                <a:gd name="connsiteX22" fmla="*/ 244367 w 303750"/>
                <a:gd name="connsiteY22" fmla="*/ 333197 h 438750"/>
                <a:gd name="connsiteX23" fmla="*/ 244367 w 303750"/>
                <a:gd name="connsiteY23" fmla="*/ 287938 h 438750"/>
                <a:gd name="connsiteX24" fmla="*/ 313588 w 303750"/>
                <a:gd name="connsiteY24" fmla="*/ 157309 h 438750"/>
                <a:gd name="connsiteX25" fmla="*/ 166421 w 303750"/>
                <a:gd name="connsiteY25" fmla="*/ 0 h 438750"/>
                <a:gd name="connsiteX26" fmla="*/ 211478 w 303750"/>
                <a:gd name="connsiteY26" fmla="*/ 253699 h 438750"/>
                <a:gd name="connsiteX27" fmla="*/ 202652 w 303750"/>
                <a:gd name="connsiteY27" fmla="*/ 258272 h 438750"/>
                <a:gd name="connsiteX28" fmla="*/ 202652 w 303750"/>
                <a:gd name="connsiteY28" fmla="*/ 300274 h 438750"/>
                <a:gd name="connsiteX29" fmla="*/ 190688 w 303750"/>
                <a:gd name="connsiteY29" fmla="*/ 315107 h 438750"/>
                <a:gd name="connsiteX30" fmla="*/ 172091 w 303750"/>
                <a:gd name="connsiteY30" fmla="*/ 319022 h 438750"/>
                <a:gd name="connsiteX31" fmla="*/ 141514 w 303750"/>
                <a:gd name="connsiteY31" fmla="*/ 319022 h 438750"/>
                <a:gd name="connsiteX32" fmla="*/ 122918 w 303750"/>
                <a:gd name="connsiteY32" fmla="*/ 315107 h 438750"/>
                <a:gd name="connsiteX33" fmla="*/ 110953 w 303750"/>
                <a:gd name="connsiteY33" fmla="*/ 300274 h 438750"/>
                <a:gd name="connsiteX34" fmla="*/ 110953 w 303750"/>
                <a:gd name="connsiteY34" fmla="*/ 258255 h 438750"/>
                <a:gd name="connsiteX35" fmla="*/ 102128 w 303750"/>
                <a:gd name="connsiteY35" fmla="*/ 253682 h 438750"/>
                <a:gd name="connsiteX36" fmla="*/ 48516 w 303750"/>
                <a:gd name="connsiteY36" fmla="*/ 160161 h 438750"/>
                <a:gd name="connsiteX37" fmla="*/ 156802 w 303750"/>
                <a:gd name="connsiteY37" fmla="*/ 50676 h 438750"/>
                <a:gd name="connsiteX38" fmla="*/ 265073 w 303750"/>
                <a:gd name="connsiteY38" fmla="*/ 160161 h 438750"/>
                <a:gd name="connsiteX39" fmla="*/ 211478 w 303750"/>
                <a:gd name="connsiteY39" fmla="*/ 253699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3750" h="438750">
                  <a:moveTo>
                    <a:pt x="166421" y="0"/>
                  </a:moveTo>
                  <a:lnTo>
                    <a:pt x="147167" y="0"/>
                  </a:lnTo>
                  <a:cubicBezTo>
                    <a:pt x="65289" y="5181"/>
                    <a:pt x="0" y="73643"/>
                    <a:pt x="0" y="157309"/>
                  </a:cubicBezTo>
                  <a:cubicBezTo>
                    <a:pt x="0" y="214819"/>
                    <a:pt x="25380" y="260769"/>
                    <a:pt x="69221" y="287938"/>
                  </a:cubicBezTo>
                  <a:lnTo>
                    <a:pt x="69221" y="333197"/>
                  </a:lnTo>
                  <a:cubicBezTo>
                    <a:pt x="69221" y="346410"/>
                    <a:pt x="74132" y="351523"/>
                    <a:pt x="81793" y="356619"/>
                  </a:cubicBezTo>
                  <a:cubicBezTo>
                    <a:pt x="83700" y="357851"/>
                    <a:pt x="84915" y="359961"/>
                    <a:pt x="85050" y="362273"/>
                  </a:cubicBezTo>
                  <a:cubicBezTo>
                    <a:pt x="85185" y="364568"/>
                    <a:pt x="85404" y="367538"/>
                    <a:pt x="82502" y="368246"/>
                  </a:cubicBezTo>
                  <a:cubicBezTo>
                    <a:pt x="70639" y="368246"/>
                    <a:pt x="70673" y="381257"/>
                    <a:pt x="70673" y="381257"/>
                  </a:cubicBezTo>
                  <a:cubicBezTo>
                    <a:pt x="70673" y="386522"/>
                    <a:pt x="70673" y="410434"/>
                    <a:pt x="70673" y="410434"/>
                  </a:cubicBezTo>
                  <a:cubicBezTo>
                    <a:pt x="70673" y="416964"/>
                    <a:pt x="75954" y="422246"/>
                    <a:pt x="82502" y="422246"/>
                  </a:cubicBezTo>
                  <a:lnTo>
                    <a:pt x="90416" y="422246"/>
                  </a:lnTo>
                  <a:cubicBezTo>
                    <a:pt x="96744" y="422246"/>
                    <a:pt x="101351" y="427478"/>
                    <a:pt x="101351" y="427478"/>
                  </a:cubicBezTo>
                  <a:cubicBezTo>
                    <a:pt x="101351" y="427478"/>
                    <a:pt x="129178" y="450225"/>
                    <a:pt x="156802" y="450225"/>
                  </a:cubicBezTo>
                  <a:cubicBezTo>
                    <a:pt x="184815" y="450225"/>
                    <a:pt x="212237" y="427478"/>
                    <a:pt x="212237" y="427478"/>
                  </a:cubicBezTo>
                  <a:cubicBezTo>
                    <a:pt x="212237" y="427478"/>
                    <a:pt x="216844" y="422246"/>
                    <a:pt x="223172" y="422246"/>
                  </a:cubicBezTo>
                  <a:lnTo>
                    <a:pt x="231086" y="422246"/>
                  </a:lnTo>
                  <a:cubicBezTo>
                    <a:pt x="237651" y="422246"/>
                    <a:pt x="242916" y="416964"/>
                    <a:pt x="242916" y="410434"/>
                  </a:cubicBezTo>
                  <a:cubicBezTo>
                    <a:pt x="242916" y="410434"/>
                    <a:pt x="242916" y="386539"/>
                    <a:pt x="242916" y="381257"/>
                  </a:cubicBezTo>
                  <a:cubicBezTo>
                    <a:pt x="242916" y="381257"/>
                    <a:pt x="242949" y="368246"/>
                    <a:pt x="231086" y="368246"/>
                  </a:cubicBezTo>
                  <a:cubicBezTo>
                    <a:pt x="228184" y="367554"/>
                    <a:pt x="228420" y="364534"/>
                    <a:pt x="228555" y="362273"/>
                  </a:cubicBezTo>
                  <a:cubicBezTo>
                    <a:pt x="228724" y="359961"/>
                    <a:pt x="229905" y="357851"/>
                    <a:pt x="231812" y="356619"/>
                  </a:cubicBezTo>
                  <a:cubicBezTo>
                    <a:pt x="239456" y="351523"/>
                    <a:pt x="244367" y="346427"/>
                    <a:pt x="244367" y="333197"/>
                  </a:cubicBezTo>
                  <a:lnTo>
                    <a:pt x="244367" y="287938"/>
                  </a:lnTo>
                  <a:cubicBezTo>
                    <a:pt x="288208" y="260786"/>
                    <a:pt x="313588" y="214819"/>
                    <a:pt x="313588" y="157309"/>
                  </a:cubicBezTo>
                  <a:cubicBezTo>
                    <a:pt x="313588" y="73643"/>
                    <a:pt x="248333" y="5164"/>
                    <a:pt x="166421" y="0"/>
                  </a:cubicBezTo>
                  <a:close/>
                  <a:moveTo>
                    <a:pt x="211478" y="253699"/>
                  </a:moveTo>
                  <a:lnTo>
                    <a:pt x="202652" y="258272"/>
                  </a:lnTo>
                  <a:lnTo>
                    <a:pt x="202652" y="300274"/>
                  </a:lnTo>
                  <a:cubicBezTo>
                    <a:pt x="202652" y="307463"/>
                    <a:pt x="197674" y="313588"/>
                    <a:pt x="190688" y="315107"/>
                  </a:cubicBezTo>
                  <a:lnTo>
                    <a:pt x="172091" y="319022"/>
                  </a:lnTo>
                  <a:cubicBezTo>
                    <a:pt x="168953" y="319714"/>
                    <a:pt x="153968" y="322194"/>
                    <a:pt x="141514" y="319022"/>
                  </a:cubicBezTo>
                  <a:lnTo>
                    <a:pt x="122918" y="315107"/>
                  </a:lnTo>
                  <a:cubicBezTo>
                    <a:pt x="115931" y="313588"/>
                    <a:pt x="110953" y="307463"/>
                    <a:pt x="110953" y="300274"/>
                  </a:cubicBezTo>
                  <a:lnTo>
                    <a:pt x="110953" y="258255"/>
                  </a:lnTo>
                  <a:lnTo>
                    <a:pt x="102128" y="253682"/>
                  </a:lnTo>
                  <a:cubicBezTo>
                    <a:pt x="57814" y="230901"/>
                    <a:pt x="48516" y="190215"/>
                    <a:pt x="48516" y="160161"/>
                  </a:cubicBezTo>
                  <a:cubicBezTo>
                    <a:pt x="48516" y="99900"/>
                    <a:pt x="97031" y="50878"/>
                    <a:pt x="156802" y="50676"/>
                  </a:cubicBezTo>
                  <a:cubicBezTo>
                    <a:pt x="216557" y="50878"/>
                    <a:pt x="265073" y="99900"/>
                    <a:pt x="265073" y="160161"/>
                  </a:cubicBezTo>
                  <a:cubicBezTo>
                    <a:pt x="265073" y="190232"/>
                    <a:pt x="255774" y="230918"/>
                    <a:pt x="211478" y="25369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a:extLst>
                <a:ext uri="{FF2B5EF4-FFF2-40B4-BE49-F238E27FC236}">
                  <a16:creationId xmlns:a16="http://schemas.microsoft.com/office/drawing/2014/main" id="{ADDA7188-65EC-4335-A87A-9B2E0D57B9FC}"/>
                </a:ext>
              </a:extLst>
            </p:cNvPr>
            <p:cNvSpPr/>
            <p:nvPr/>
          </p:nvSpPr>
          <p:spPr>
            <a:xfrm>
              <a:off x="9420525" y="2536256"/>
              <a:ext cx="50625" cy="50625"/>
            </a:xfrm>
            <a:custGeom>
              <a:avLst/>
              <a:gdLst>
                <a:gd name="connsiteX0" fmla="*/ 57809 w 50625"/>
                <a:gd name="connsiteY0" fmla="*/ 21352 h 50625"/>
                <a:gd name="connsiteX1" fmla="*/ 54839 w 50625"/>
                <a:gd name="connsiteY1" fmla="*/ 10468 h 50625"/>
                <a:gd name="connsiteX2" fmla="*/ 50417 w 50625"/>
                <a:gd name="connsiteY2" fmla="*/ 5051 h 50625"/>
                <a:gd name="connsiteX3" fmla="*/ 40309 w 50625"/>
                <a:gd name="connsiteY3" fmla="*/ 22 h 50625"/>
                <a:gd name="connsiteX4" fmla="*/ 29746 w 50625"/>
                <a:gd name="connsiteY4" fmla="*/ 3903 h 50625"/>
                <a:gd name="connsiteX5" fmla="*/ 4349 w 50625"/>
                <a:gd name="connsiteY5" fmla="*/ 28052 h 50625"/>
                <a:gd name="connsiteX6" fmla="*/ 3218 w 50625"/>
                <a:gd name="connsiteY6" fmla="*/ 47340 h 50625"/>
                <a:gd name="connsiteX7" fmla="*/ 4096 w 50625"/>
                <a:gd name="connsiteY7" fmla="*/ 48369 h 50625"/>
                <a:gd name="connsiteX8" fmla="*/ 23215 w 50625"/>
                <a:gd name="connsiteY8" fmla="*/ 51035 h 50625"/>
                <a:gd name="connsiteX9" fmla="*/ 51886 w 50625"/>
                <a:gd name="connsiteY9" fmla="*/ 30920 h 50625"/>
                <a:gd name="connsiteX10" fmla="*/ 57809 w 50625"/>
                <a:gd name="connsiteY10" fmla="*/ 2135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7809" y="21352"/>
                  </a:moveTo>
                  <a:cubicBezTo>
                    <a:pt x="58399" y="17488"/>
                    <a:pt x="57319" y="13556"/>
                    <a:pt x="54839" y="10468"/>
                  </a:cubicBezTo>
                  <a:cubicBezTo>
                    <a:pt x="53387" y="8645"/>
                    <a:pt x="51903" y="6857"/>
                    <a:pt x="50417" y="5051"/>
                  </a:cubicBezTo>
                  <a:cubicBezTo>
                    <a:pt x="47886" y="2064"/>
                    <a:pt x="44258" y="242"/>
                    <a:pt x="40309" y="22"/>
                  </a:cubicBezTo>
                  <a:cubicBezTo>
                    <a:pt x="36445" y="-197"/>
                    <a:pt x="32581" y="1220"/>
                    <a:pt x="29746" y="3903"/>
                  </a:cubicBezTo>
                  <a:lnTo>
                    <a:pt x="4349" y="28052"/>
                  </a:lnTo>
                  <a:cubicBezTo>
                    <a:pt x="-984" y="33198"/>
                    <a:pt x="-1473" y="41619"/>
                    <a:pt x="3218" y="47340"/>
                  </a:cubicBezTo>
                  <a:cubicBezTo>
                    <a:pt x="3539" y="47677"/>
                    <a:pt x="3775" y="48015"/>
                    <a:pt x="4096" y="48369"/>
                  </a:cubicBezTo>
                  <a:cubicBezTo>
                    <a:pt x="8753" y="54140"/>
                    <a:pt x="17106" y="55322"/>
                    <a:pt x="23215" y="51035"/>
                  </a:cubicBezTo>
                  <a:lnTo>
                    <a:pt x="51886" y="30920"/>
                  </a:lnTo>
                  <a:cubicBezTo>
                    <a:pt x="55075" y="28676"/>
                    <a:pt x="57218" y="25217"/>
                    <a:pt x="57809" y="2135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a:extLst>
                <a:ext uri="{FF2B5EF4-FFF2-40B4-BE49-F238E27FC236}">
                  <a16:creationId xmlns:a16="http://schemas.microsoft.com/office/drawing/2014/main" id="{E6F76245-EF9F-4F45-9FB6-09423ED0ECF8}"/>
                </a:ext>
              </a:extLst>
            </p:cNvPr>
            <p:cNvSpPr/>
            <p:nvPr/>
          </p:nvSpPr>
          <p:spPr>
            <a:xfrm>
              <a:off x="9260846" y="2453000"/>
              <a:ext cx="33750" cy="50625"/>
            </a:xfrm>
            <a:custGeom>
              <a:avLst/>
              <a:gdLst>
                <a:gd name="connsiteX0" fmla="*/ 17383 w 33750"/>
                <a:gd name="connsiteY0" fmla="*/ 63332 h 50625"/>
                <a:gd name="connsiteX1" fmla="*/ 18666 w 33750"/>
                <a:gd name="connsiteY1" fmla="*/ 63315 h 50625"/>
                <a:gd name="connsiteX2" fmla="*/ 32706 w 33750"/>
                <a:gd name="connsiteY2" fmla="*/ 50051 h 50625"/>
                <a:gd name="connsiteX3" fmla="*/ 34950 w 33750"/>
                <a:gd name="connsiteY3" fmla="*/ 15086 h 50625"/>
                <a:gd name="connsiteX4" fmla="*/ 31136 w 33750"/>
                <a:gd name="connsiteY4" fmla="*/ 4506 h 50625"/>
                <a:gd name="connsiteX5" fmla="*/ 20859 w 33750"/>
                <a:gd name="connsiteY5" fmla="*/ 0 h 50625"/>
                <a:gd name="connsiteX6" fmla="*/ 13823 w 33750"/>
                <a:gd name="connsiteY6" fmla="*/ 68 h 50625"/>
                <a:gd name="connsiteX7" fmla="*/ 3613 w 33750"/>
                <a:gd name="connsiteY7" fmla="*/ 4793 h 50625"/>
                <a:gd name="connsiteX8" fmla="*/ 53 w 33750"/>
                <a:gd name="connsiteY8" fmla="*/ 15474 h 50625"/>
                <a:gd name="connsiteX9" fmla="*/ 3073 w 33750"/>
                <a:gd name="connsiteY9" fmla="*/ 50389 h 50625"/>
                <a:gd name="connsiteX10" fmla="*/ 17383 w 33750"/>
                <a:gd name="connsiteY10" fmla="*/ 6333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50" h="50625">
                  <a:moveTo>
                    <a:pt x="17383" y="63332"/>
                  </a:moveTo>
                  <a:cubicBezTo>
                    <a:pt x="17805" y="63315"/>
                    <a:pt x="18244" y="63315"/>
                    <a:pt x="18666" y="63315"/>
                  </a:cubicBezTo>
                  <a:cubicBezTo>
                    <a:pt x="26091" y="63264"/>
                    <a:pt x="32233" y="57476"/>
                    <a:pt x="32706" y="50051"/>
                  </a:cubicBezTo>
                  <a:lnTo>
                    <a:pt x="34950" y="15086"/>
                  </a:lnTo>
                  <a:cubicBezTo>
                    <a:pt x="35203" y="11188"/>
                    <a:pt x="33853" y="7358"/>
                    <a:pt x="31136" y="4506"/>
                  </a:cubicBezTo>
                  <a:cubicBezTo>
                    <a:pt x="28504" y="1637"/>
                    <a:pt x="24741" y="17"/>
                    <a:pt x="20859" y="0"/>
                  </a:cubicBezTo>
                  <a:cubicBezTo>
                    <a:pt x="18497" y="0"/>
                    <a:pt x="16168" y="17"/>
                    <a:pt x="13823" y="68"/>
                  </a:cubicBezTo>
                  <a:cubicBezTo>
                    <a:pt x="9924" y="169"/>
                    <a:pt x="6212" y="1873"/>
                    <a:pt x="3613" y="4793"/>
                  </a:cubicBezTo>
                  <a:cubicBezTo>
                    <a:pt x="1014" y="7712"/>
                    <a:pt x="-285" y="11593"/>
                    <a:pt x="53" y="15474"/>
                  </a:cubicBezTo>
                  <a:lnTo>
                    <a:pt x="3073" y="50389"/>
                  </a:lnTo>
                  <a:cubicBezTo>
                    <a:pt x="3714" y="57780"/>
                    <a:pt x="9958" y="63433"/>
                    <a:pt x="17383" y="6333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a:extLst>
                <a:ext uri="{FF2B5EF4-FFF2-40B4-BE49-F238E27FC236}">
                  <a16:creationId xmlns:a16="http://schemas.microsoft.com/office/drawing/2014/main" id="{EFFE2288-E629-4244-94DB-1F7A100F9D79}"/>
                </a:ext>
              </a:extLst>
            </p:cNvPr>
            <p:cNvSpPr/>
            <p:nvPr/>
          </p:nvSpPr>
          <p:spPr>
            <a:xfrm>
              <a:off x="9038676" y="2732680"/>
              <a:ext cx="50625" cy="33750"/>
            </a:xfrm>
            <a:custGeom>
              <a:avLst/>
              <a:gdLst>
                <a:gd name="connsiteX0" fmla="*/ 62585 w 50625"/>
                <a:gd name="connsiteY0" fmla="*/ 10890 h 33750"/>
                <a:gd name="connsiteX1" fmla="*/ 46537 w 50625"/>
                <a:gd name="connsiteY1" fmla="*/ 175 h 33750"/>
                <a:gd name="connsiteX2" fmla="*/ 11927 w 50625"/>
                <a:gd name="connsiteY2" fmla="*/ 5862 h 33750"/>
                <a:gd name="connsiteX3" fmla="*/ 2443 w 50625"/>
                <a:gd name="connsiteY3" fmla="*/ 11903 h 33750"/>
                <a:gd name="connsiteX4" fmla="*/ 334 w 50625"/>
                <a:gd name="connsiteY4" fmla="*/ 22939 h 33750"/>
                <a:gd name="connsiteX5" fmla="*/ 1987 w 50625"/>
                <a:gd name="connsiteY5" fmla="*/ 29740 h 33750"/>
                <a:gd name="connsiteX6" fmla="*/ 8855 w 50625"/>
                <a:gd name="connsiteY6" fmla="*/ 38599 h 33750"/>
                <a:gd name="connsiteX7" fmla="*/ 20060 w 50625"/>
                <a:gd name="connsiteY7" fmla="*/ 39645 h 33750"/>
                <a:gd name="connsiteX8" fmla="*/ 53439 w 50625"/>
                <a:gd name="connsiteY8" fmla="*/ 28930 h 33750"/>
                <a:gd name="connsiteX9" fmla="*/ 62889 w 50625"/>
                <a:gd name="connsiteY9" fmla="*/ 12089 h 33750"/>
                <a:gd name="connsiteX10" fmla="*/ 62585 w 50625"/>
                <a:gd name="connsiteY10" fmla="*/ 1089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2585" y="10890"/>
                  </a:moveTo>
                  <a:cubicBezTo>
                    <a:pt x="60881" y="3634"/>
                    <a:pt x="53878" y="-973"/>
                    <a:pt x="46537" y="175"/>
                  </a:cubicBezTo>
                  <a:lnTo>
                    <a:pt x="11927" y="5862"/>
                  </a:lnTo>
                  <a:cubicBezTo>
                    <a:pt x="8062" y="6486"/>
                    <a:pt x="4637" y="8663"/>
                    <a:pt x="2443" y="11903"/>
                  </a:cubicBezTo>
                  <a:cubicBezTo>
                    <a:pt x="266" y="15109"/>
                    <a:pt x="-510" y="19142"/>
                    <a:pt x="334" y="22939"/>
                  </a:cubicBezTo>
                  <a:cubicBezTo>
                    <a:pt x="840" y="25217"/>
                    <a:pt x="1397" y="27512"/>
                    <a:pt x="1987" y="29740"/>
                  </a:cubicBezTo>
                  <a:cubicBezTo>
                    <a:pt x="2949" y="33554"/>
                    <a:pt x="5430" y="36760"/>
                    <a:pt x="8855" y="38599"/>
                  </a:cubicBezTo>
                  <a:cubicBezTo>
                    <a:pt x="12281" y="40472"/>
                    <a:pt x="16331" y="40945"/>
                    <a:pt x="20060" y="39645"/>
                  </a:cubicBezTo>
                  <a:lnTo>
                    <a:pt x="53439" y="28930"/>
                  </a:lnTo>
                  <a:cubicBezTo>
                    <a:pt x="60493" y="26635"/>
                    <a:pt x="64644" y="19311"/>
                    <a:pt x="62889" y="12089"/>
                  </a:cubicBezTo>
                  <a:cubicBezTo>
                    <a:pt x="62788" y="11768"/>
                    <a:pt x="62687" y="11312"/>
                    <a:pt x="62585" y="1089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a:extLst>
                <a:ext uri="{FF2B5EF4-FFF2-40B4-BE49-F238E27FC236}">
                  <a16:creationId xmlns:a16="http://schemas.microsoft.com/office/drawing/2014/main" id="{7330B7C8-C30E-45DE-A684-99792F1CDF5B}"/>
                </a:ext>
              </a:extLst>
            </p:cNvPr>
            <p:cNvSpPr/>
            <p:nvPr/>
          </p:nvSpPr>
          <p:spPr>
            <a:xfrm>
              <a:off x="9080336" y="2540605"/>
              <a:ext cx="50625" cy="50625"/>
            </a:xfrm>
            <a:custGeom>
              <a:avLst/>
              <a:gdLst>
                <a:gd name="connsiteX0" fmla="*/ 54540 w 50625"/>
                <a:gd name="connsiteY0" fmla="*/ 47529 h 50625"/>
                <a:gd name="connsiteX1" fmla="*/ 55367 w 50625"/>
                <a:gd name="connsiteY1" fmla="*/ 46483 h 50625"/>
                <a:gd name="connsiteX2" fmla="*/ 53730 w 50625"/>
                <a:gd name="connsiteY2" fmla="*/ 27229 h 50625"/>
                <a:gd name="connsiteX3" fmla="*/ 27793 w 50625"/>
                <a:gd name="connsiteY3" fmla="*/ 3688 h 50625"/>
                <a:gd name="connsiteX4" fmla="*/ 17145 w 50625"/>
                <a:gd name="connsiteY4" fmla="*/ 43 h 50625"/>
                <a:gd name="connsiteX5" fmla="*/ 7206 w 50625"/>
                <a:gd name="connsiteY5" fmla="*/ 5291 h 50625"/>
                <a:gd name="connsiteX6" fmla="*/ 2869 w 50625"/>
                <a:gd name="connsiteY6" fmla="*/ 10843 h 50625"/>
                <a:gd name="connsiteX7" fmla="*/ 202 w 50625"/>
                <a:gd name="connsiteY7" fmla="*/ 21778 h 50625"/>
                <a:gd name="connsiteX8" fmla="*/ 6311 w 50625"/>
                <a:gd name="connsiteY8" fmla="*/ 31211 h 50625"/>
                <a:gd name="connsiteX9" fmla="*/ 35488 w 50625"/>
                <a:gd name="connsiteY9" fmla="*/ 50634 h 50625"/>
                <a:gd name="connsiteX10" fmla="*/ 54540 w 50625"/>
                <a:gd name="connsiteY10" fmla="*/ 47529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4540" y="47529"/>
                  </a:moveTo>
                  <a:cubicBezTo>
                    <a:pt x="54827" y="47175"/>
                    <a:pt x="55080" y="46820"/>
                    <a:pt x="55367" y="46483"/>
                  </a:cubicBezTo>
                  <a:cubicBezTo>
                    <a:pt x="59957" y="40610"/>
                    <a:pt x="59231" y="32224"/>
                    <a:pt x="53730" y="27229"/>
                  </a:cubicBezTo>
                  <a:lnTo>
                    <a:pt x="27793" y="3688"/>
                  </a:lnTo>
                  <a:cubicBezTo>
                    <a:pt x="24891" y="1055"/>
                    <a:pt x="21043" y="-261"/>
                    <a:pt x="17145" y="43"/>
                  </a:cubicBezTo>
                  <a:cubicBezTo>
                    <a:pt x="13264" y="364"/>
                    <a:pt x="9652" y="2254"/>
                    <a:pt x="7206" y="5291"/>
                  </a:cubicBezTo>
                  <a:cubicBezTo>
                    <a:pt x="5721" y="7130"/>
                    <a:pt x="4286" y="8970"/>
                    <a:pt x="2869" y="10843"/>
                  </a:cubicBezTo>
                  <a:cubicBezTo>
                    <a:pt x="506" y="13982"/>
                    <a:pt x="-456" y="17914"/>
                    <a:pt x="202" y="21778"/>
                  </a:cubicBezTo>
                  <a:cubicBezTo>
                    <a:pt x="861" y="25625"/>
                    <a:pt x="3071" y="29017"/>
                    <a:pt x="6311" y="31211"/>
                  </a:cubicBezTo>
                  <a:lnTo>
                    <a:pt x="35488" y="50634"/>
                  </a:lnTo>
                  <a:cubicBezTo>
                    <a:pt x="41664" y="54752"/>
                    <a:pt x="50001" y="53385"/>
                    <a:pt x="54540" y="4752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a:extLst>
                <a:ext uri="{FF2B5EF4-FFF2-40B4-BE49-F238E27FC236}">
                  <a16:creationId xmlns:a16="http://schemas.microsoft.com/office/drawing/2014/main" id="{B3DA6C15-49F7-4254-9942-52C0F0B19ED9}"/>
                </a:ext>
              </a:extLst>
            </p:cNvPr>
            <p:cNvSpPr/>
            <p:nvPr/>
          </p:nvSpPr>
          <p:spPr>
            <a:xfrm>
              <a:off x="9461087" y="2728751"/>
              <a:ext cx="50625" cy="33750"/>
            </a:xfrm>
            <a:custGeom>
              <a:avLst/>
              <a:gdLst>
                <a:gd name="connsiteX0" fmla="*/ 60817 w 50625"/>
                <a:gd name="connsiteY0" fmla="*/ 10904 h 33750"/>
                <a:gd name="connsiteX1" fmla="*/ 51216 w 50625"/>
                <a:gd name="connsiteY1" fmla="*/ 5049 h 33750"/>
                <a:gd name="connsiteX2" fmla="*/ 16554 w 50625"/>
                <a:gd name="connsiteY2" fmla="*/ 138 h 33750"/>
                <a:gd name="connsiteX3" fmla="*/ 726 w 50625"/>
                <a:gd name="connsiteY3" fmla="*/ 11191 h 33750"/>
                <a:gd name="connsiteX4" fmla="*/ 371 w 50625"/>
                <a:gd name="connsiteY4" fmla="*/ 12508 h 33750"/>
                <a:gd name="connsiteX5" fmla="*/ 10142 w 50625"/>
                <a:gd name="connsiteY5" fmla="*/ 29079 h 33750"/>
                <a:gd name="connsiteX6" fmla="*/ 43689 w 50625"/>
                <a:gd name="connsiteY6" fmla="*/ 39052 h 33750"/>
                <a:gd name="connsiteX7" fmla="*/ 54861 w 50625"/>
                <a:gd name="connsiteY7" fmla="*/ 37786 h 33750"/>
                <a:gd name="connsiteX8" fmla="*/ 61543 w 50625"/>
                <a:gd name="connsiteY8" fmla="*/ 28724 h 33750"/>
                <a:gd name="connsiteX9" fmla="*/ 63028 w 50625"/>
                <a:gd name="connsiteY9" fmla="*/ 21907 h 33750"/>
                <a:gd name="connsiteX10" fmla="*/ 60817 w 50625"/>
                <a:gd name="connsiteY10" fmla="*/ 1090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0817" y="10904"/>
                  </a:moveTo>
                  <a:cubicBezTo>
                    <a:pt x="58539" y="7732"/>
                    <a:pt x="55080" y="5606"/>
                    <a:pt x="51216" y="5049"/>
                  </a:cubicBezTo>
                  <a:lnTo>
                    <a:pt x="16554" y="138"/>
                  </a:lnTo>
                  <a:cubicBezTo>
                    <a:pt x="9197" y="-891"/>
                    <a:pt x="2278" y="3935"/>
                    <a:pt x="726" y="11191"/>
                  </a:cubicBezTo>
                  <a:cubicBezTo>
                    <a:pt x="557" y="11563"/>
                    <a:pt x="472" y="12103"/>
                    <a:pt x="371" y="12508"/>
                  </a:cubicBezTo>
                  <a:cubicBezTo>
                    <a:pt x="-1333" y="19764"/>
                    <a:pt x="2987" y="26936"/>
                    <a:pt x="10142" y="29079"/>
                  </a:cubicBezTo>
                  <a:lnTo>
                    <a:pt x="43689" y="39052"/>
                  </a:lnTo>
                  <a:cubicBezTo>
                    <a:pt x="47503" y="40149"/>
                    <a:pt x="51502" y="39676"/>
                    <a:pt x="54861" y="37786"/>
                  </a:cubicBezTo>
                  <a:cubicBezTo>
                    <a:pt x="58219" y="35812"/>
                    <a:pt x="60666" y="32521"/>
                    <a:pt x="61543" y="28724"/>
                  </a:cubicBezTo>
                  <a:cubicBezTo>
                    <a:pt x="62066" y="26379"/>
                    <a:pt x="62572" y="24151"/>
                    <a:pt x="63028" y="21907"/>
                  </a:cubicBezTo>
                  <a:cubicBezTo>
                    <a:pt x="63906" y="18059"/>
                    <a:pt x="63062" y="14094"/>
                    <a:pt x="60817" y="1090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EA74BDE-F67B-4572-B311-82E55F32981E}"/>
              </a:ext>
            </a:extLst>
          </p:cNvPr>
          <p:cNvSpPr>
            <a:spLocks noGrp="1"/>
          </p:cNvSpPr>
          <p:nvPr>
            <p:ph type="title"/>
          </p:nvPr>
        </p:nvSpPr>
        <p:spPr>
          <a:xfrm>
            <a:off x="577850" y="249067"/>
            <a:ext cx="8643848" cy="480131"/>
          </a:xfrm>
        </p:spPr>
        <p:txBody>
          <a:bodyPr/>
          <a:lstStyle/>
          <a:p>
            <a:r>
              <a:rPr lang="zh-CN" altLang="en-US" dirty="0">
                <a:latin typeface="Century Gothic" panose="020B0502020202020204" pitchFamily="34" charset="0"/>
              </a:rPr>
              <a:t>实际应用中</a:t>
            </a:r>
            <a:r>
              <a:rPr lang="en-US" altLang="zh-CN" dirty="0">
                <a:latin typeface="Century Gothic" panose="020B0502020202020204" pitchFamily="34" charset="0"/>
              </a:rPr>
              <a:t>RSA</a:t>
            </a:r>
            <a:r>
              <a:rPr lang="zh-CN" altLang="en-US" dirty="0">
                <a:latin typeface="Century Gothic" panose="020B0502020202020204" pitchFamily="34" charset="0"/>
              </a:rPr>
              <a:t>破解</a:t>
            </a:r>
          </a:p>
        </p:txBody>
      </p:sp>
      <p:sp>
        <p:nvSpPr>
          <p:cNvPr id="2" name="内容占位符 1">
            <a:extLst>
              <a:ext uri="{FF2B5EF4-FFF2-40B4-BE49-F238E27FC236}">
                <a16:creationId xmlns:a16="http://schemas.microsoft.com/office/drawing/2014/main" id="{958B1E4D-7418-4DC5-8250-21729E76E219}"/>
              </a:ext>
            </a:extLst>
          </p:cNvPr>
          <p:cNvSpPr>
            <a:spLocks noGrp="1"/>
          </p:cNvSpPr>
          <p:nvPr>
            <p:ph idx="4294967295"/>
          </p:nvPr>
        </p:nvSpPr>
        <p:spPr>
          <a:xfrm>
            <a:off x="541608" y="4759059"/>
            <a:ext cx="5143098" cy="1065518"/>
          </a:xfrm>
        </p:spPr>
        <p:txBody>
          <a:bodyPr/>
          <a:lstStyle/>
          <a:p>
            <a:pPr marL="284400" indent="284400">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统计发现有许多</a:t>
            </a:r>
            <a:r>
              <a:rPr lang="en-GB" altLang="zh-CN" sz="1800" dirty="0">
                <a:solidFill>
                  <a:srgbClr val="222222"/>
                </a:solidFill>
                <a:latin typeface="Century Gothic" panose="020B0502020202020204" pitchFamily="34" charset="0"/>
              </a:rPr>
              <a:t>p</a:t>
            </a:r>
            <a:r>
              <a:rPr lang="en-US" altLang="zh-CN" sz="1800" dirty="0">
                <a:solidFill>
                  <a:srgbClr val="222222"/>
                </a:solidFill>
                <a:latin typeface="Century Gothic" panose="020B0502020202020204" pitchFamily="34" charset="0"/>
              </a:rPr>
              <a:t>/</a:t>
            </a:r>
            <a:r>
              <a:rPr lang="en-GB" altLang="zh-CN" sz="1800" dirty="0">
                <a:solidFill>
                  <a:srgbClr val="222222"/>
                </a:solidFill>
                <a:latin typeface="Century Gothic" panose="020B0502020202020204" pitchFamily="34" charset="0"/>
              </a:rPr>
              <a:t>q</a:t>
            </a:r>
            <a:r>
              <a:rPr lang="zh-CN" altLang="en-US" sz="1800" dirty="0">
                <a:latin typeface="Century Gothic" panose="020B0502020202020204" pitchFamily="34" charset="0"/>
              </a:rPr>
              <a:t>是重复使用的！</a:t>
            </a:r>
            <a:endParaRPr lang="en-US" altLang="zh-CN" sz="1800" dirty="0">
              <a:latin typeface="Century Gothic" panose="020B0502020202020204" pitchFamily="34" charset="0"/>
            </a:endParaRPr>
          </a:p>
          <a:p>
            <a:pPr marL="284400" indent="284400">
              <a:lnSpc>
                <a:spcPct val="150000"/>
              </a:lnSpc>
              <a:spcBef>
                <a:spcPts val="0"/>
              </a:spcBef>
              <a:buFont typeface="Wingdings" panose="05000000000000000000" pitchFamily="2" charset="2"/>
              <a:buChar char="Ø"/>
            </a:pPr>
            <a:r>
              <a:rPr lang="en-GB" altLang="zh-CN" sz="1800" dirty="0">
                <a:solidFill>
                  <a:srgbClr val="222222"/>
                </a:solidFill>
                <a:latin typeface="Century Gothic" panose="020B0502020202020204" pitchFamily="34" charset="0"/>
              </a:rPr>
              <a:t>p</a:t>
            </a:r>
            <a:r>
              <a:rPr lang="en-US" altLang="zh-CN" sz="1800" dirty="0">
                <a:solidFill>
                  <a:srgbClr val="222222"/>
                </a:solidFill>
                <a:latin typeface="Century Gothic" panose="020B0502020202020204" pitchFamily="34" charset="0"/>
              </a:rPr>
              <a:t>/</a:t>
            </a:r>
            <a:r>
              <a:rPr lang="en-GB" altLang="zh-CN" sz="1800" dirty="0">
                <a:solidFill>
                  <a:srgbClr val="222222"/>
                </a:solidFill>
                <a:latin typeface="Century Gothic" panose="020B0502020202020204" pitchFamily="34" charset="0"/>
              </a:rPr>
              <a:t>q</a:t>
            </a:r>
            <a:r>
              <a:rPr lang="zh-CN" altLang="en-US" sz="1800" dirty="0">
                <a:latin typeface="Century Gothic" panose="020B0502020202020204" pitchFamily="34" charset="0"/>
              </a:rPr>
              <a:t>重复有什么后果？</a:t>
            </a:r>
            <a:endParaRPr lang="en-US" altLang="zh-CN" sz="1800" dirty="0">
              <a:latin typeface="Century Gothic" panose="020B0502020202020204" pitchFamily="34" charset="0"/>
            </a:endParaRPr>
          </a:p>
        </p:txBody>
      </p:sp>
      <p:grpSp>
        <p:nvGrpSpPr>
          <p:cNvPr id="7" name="组合 6">
            <a:extLst>
              <a:ext uri="{FF2B5EF4-FFF2-40B4-BE49-F238E27FC236}">
                <a16:creationId xmlns:a16="http://schemas.microsoft.com/office/drawing/2014/main" id="{F904BF17-64A9-4015-AB4B-C3F1C3CCB92D}"/>
              </a:ext>
            </a:extLst>
          </p:cNvPr>
          <p:cNvGrpSpPr/>
          <p:nvPr/>
        </p:nvGrpSpPr>
        <p:grpSpPr>
          <a:xfrm>
            <a:off x="371516" y="1170223"/>
            <a:ext cx="5264888" cy="2908917"/>
            <a:chOff x="2487048" y="887944"/>
            <a:chExt cx="5222317" cy="2908917"/>
          </a:xfrm>
        </p:grpSpPr>
        <p:sp>
          <p:nvSpPr>
            <p:cNvPr id="9" name="矩形 8">
              <a:extLst>
                <a:ext uri="{FF2B5EF4-FFF2-40B4-BE49-F238E27FC236}">
                  <a16:creationId xmlns:a16="http://schemas.microsoft.com/office/drawing/2014/main" id="{B1A93BAF-AD5F-4491-9B8B-01B9D098129F}"/>
                </a:ext>
              </a:extLst>
            </p:cNvPr>
            <p:cNvSpPr/>
            <p:nvPr/>
          </p:nvSpPr>
          <p:spPr>
            <a:xfrm>
              <a:off x="2487048" y="887944"/>
              <a:ext cx="5222317" cy="2908917"/>
            </a:xfrm>
            <a:prstGeom prst="rect">
              <a:avLst/>
            </a:prstGeom>
            <a:solidFill>
              <a:schemeClr val="accent1">
                <a:alpha val="10000"/>
              </a:schemeClr>
            </a:solidFill>
            <a:ln w="15875">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ectangle 12">
              <a:extLst>
                <a:ext uri="{FF2B5EF4-FFF2-40B4-BE49-F238E27FC236}">
                  <a16:creationId xmlns:a16="http://schemas.microsoft.com/office/drawing/2014/main" id="{23C1B9DB-F02C-4F27-A2D0-E731AE926846}"/>
                </a:ext>
              </a:extLst>
            </p:cNvPr>
            <p:cNvSpPr/>
            <p:nvPr/>
          </p:nvSpPr>
          <p:spPr>
            <a:xfrm>
              <a:off x="2871316" y="887944"/>
              <a:ext cx="4581259" cy="287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ltLang="zh-CN" sz="2000" i="1" dirty="0">
                  <a:solidFill>
                    <a:srgbClr val="222222"/>
                  </a:solidFill>
                  <a:latin typeface="Times New Roman" panose="02020603050405020304" pitchFamily="18" charset="0"/>
                </a:rPr>
                <a:t>K</a:t>
              </a:r>
              <a:r>
                <a:rPr lang="en-US" altLang="zh-CN" sz="2000" i="1" dirty="0" err="1">
                  <a:solidFill>
                    <a:srgbClr val="222222"/>
                  </a:solidFill>
                  <a:latin typeface="Times New Roman" panose="02020603050405020304" pitchFamily="18" charset="0"/>
                </a:rPr>
                <a:t>eyGen</a:t>
              </a:r>
              <a:endParaRPr lang="en-US" altLang="zh-CN" sz="2000" i="1" dirty="0">
                <a:solidFill>
                  <a:srgbClr val="222222"/>
                </a:solidFill>
                <a:latin typeface="Times New Roman" panose="02020603050405020304" pitchFamily="18" charset="0"/>
              </a:endParaRPr>
            </a:p>
            <a:p>
              <a:pPr marL="914400" lvl="1" indent="-457200">
                <a:buFont typeface="+mj-lt"/>
                <a:buAutoNum type="arabicPeriod"/>
              </a:pPr>
              <a:r>
                <a:rPr lang="en-GB" altLang="zh-CN" sz="2000" i="1" dirty="0">
                  <a:solidFill>
                    <a:srgbClr val="222222"/>
                  </a:solidFill>
                  <a:latin typeface="Times New Roman" panose="02020603050405020304" pitchFamily="18" charset="0"/>
                </a:rPr>
                <a:t>n = p ⋅ q</a:t>
              </a:r>
            </a:p>
            <a:p>
              <a:pPr marL="914400" lvl="1" indent="-457200">
                <a:buFont typeface="+mj-lt"/>
                <a:buAutoNum type="arabicPeriod"/>
              </a:pPr>
              <a:r>
                <a:rPr lang="pt-BR" altLang="zh-CN" sz="2000" i="1" dirty="0">
                  <a:solidFill>
                    <a:srgbClr val="222222"/>
                  </a:solidFill>
                  <a:latin typeface="Times New Roman" panose="02020603050405020304" pitchFamily="18" charset="0"/>
                </a:rPr>
                <a:t>φ(n) = (p − </a:t>
              </a:r>
              <a:r>
                <a:rPr lang="pt-BR" altLang="zh-CN" sz="2000" dirty="0">
                  <a:solidFill>
                    <a:srgbClr val="222222"/>
                  </a:solidFill>
                  <a:latin typeface="Times New Roman" panose="02020603050405020304" pitchFamily="18" charset="0"/>
                </a:rPr>
                <a:t>1</a:t>
              </a:r>
              <a:r>
                <a:rPr lang="pt-BR" altLang="zh-CN" sz="2000" i="1" dirty="0">
                  <a:solidFill>
                    <a:srgbClr val="222222"/>
                  </a:solidFill>
                  <a:latin typeface="Times New Roman" panose="02020603050405020304" pitchFamily="18" charset="0"/>
                </a:rPr>
                <a:t>)(q − </a:t>
              </a:r>
              <a:r>
                <a:rPr lang="pt-BR" altLang="zh-CN" sz="2000" dirty="0">
                  <a:solidFill>
                    <a:srgbClr val="222222"/>
                  </a:solidFill>
                  <a:latin typeface="Times New Roman" panose="02020603050405020304" pitchFamily="18" charset="0"/>
                </a:rPr>
                <a:t>1</a:t>
              </a:r>
              <a:r>
                <a:rPr lang="pt-BR" altLang="zh-CN" sz="2000" i="1" dirty="0">
                  <a:solidFill>
                    <a:srgbClr val="222222"/>
                  </a:solidFill>
                  <a:latin typeface="Times New Roman" panose="02020603050405020304" pitchFamily="18" charset="0"/>
                </a:rPr>
                <a:t>)</a:t>
              </a:r>
            </a:p>
            <a:p>
              <a:pPr marL="914400" lvl="1" indent="-457200">
                <a:buFont typeface="+mj-lt"/>
                <a:buAutoNum type="arabicPeriod"/>
              </a:pPr>
              <a:r>
                <a:rPr lang="en-GB" altLang="zh-CN" sz="2000" i="1" dirty="0">
                  <a:solidFill>
                    <a:srgbClr val="222222"/>
                  </a:solidFill>
                  <a:latin typeface="Times New Roman" panose="02020603050405020304" pitchFamily="18" charset="0"/>
                </a:rPr>
                <a:t>d⋅ e ≡ </a:t>
              </a:r>
              <a:r>
                <a:rPr lang="en-GB" altLang="zh-CN" sz="2000" dirty="0">
                  <a:solidFill>
                    <a:srgbClr val="222222"/>
                  </a:solidFill>
                  <a:latin typeface="Times New Roman" panose="02020603050405020304" pitchFamily="18" charset="0"/>
                </a:rPr>
                <a:t>1</a:t>
              </a:r>
              <a:r>
                <a:rPr lang="en-GB" altLang="zh-CN" sz="2000" i="1" dirty="0">
                  <a:solidFill>
                    <a:srgbClr val="222222"/>
                  </a:solidFill>
                  <a:latin typeface="Times New Roman" panose="02020603050405020304" pitchFamily="18" charset="0"/>
                </a:rPr>
                <a:t> (mod </a:t>
              </a:r>
              <a:r>
                <a:rPr lang="pt-BR" altLang="zh-CN" sz="2000" i="1" dirty="0">
                  <a:solidFill>
                    <a:srgbClr val="222222"/>
                  </a:solidFill>
                  <a:latin typeface="Times New Roman" panose="02020603050405020304" pitchFamily="18" charset="0"/>
                </a:rPr>
                <a:t> φ</a:t>
              </a:r>
              <a:r>
                <a:rPr lang="el-GR" altLang="zh-CN" sz="2000" i="1" dirty="0">
                  <a:solidFill>
                    <a:srgbClr val="222222"/>
                  </a:solidFill>
                  <a:latin typeface="Times New Roman" panose="02020603050405020304" pitchFamily="18" charset="0"/>
                </a:rPr>
                <a:t>(</a:t>
              </a:r>
              <a:r>
                <a:rPr lang="en-GB" altLang="zh-CN" sz="2000" i="1" dirty="0">
                  <a:solidFill>
                    <a:srgbClr val="222222"/>
                  </a:solidFill>
                  <a:latin typeface="Times New Roman" panose="02020603050405020304" pitchFamily="18" charset="0"/>
                </a:rPr>
                <a:t>n))</a:t>
              </a:r>
              <a:endParaRPr lang="zh-CN" altLang="en-US" sz="2000" i="1" dirty="0">
                <a:solidFill>
                  <a:srgbClr val="222222"/>
                </a:solidFill>
                <a:latin typeface="Times New Roman" panose="02020603050405020304" pitchFamily="18" charset="0"/>
              </a:endParaRPr>
            </a:p>
            <a:p>
              <a:pPr marL="914400" lvl="1" indent="-457200">
                <a:buFont typeface="+mj-lt"/>
                <a:buAutoNum type="arabicPeriod"/>
              </a:pPr>
              <a:r>
                <a:rPr lang="en-GB" altLang="zh-CN" sz="2000" i="1" dirty="0">
                  <a:solidFill>
                    <a:srgbClr val="222222"/>
                  </a:solidFill>
                  <a:latin typeface="Times New Roman" panose="02020603050405020304" pitchFamily="18" charset="0"/>
                </a:rPr>
                <a:t>public key (n, e)  private key (d)</a:t>
              </a:r>
            </a:p>
            <a:p>
              <a:r>
                <a:rPr lang="en-GB" altLang="zh-CN" sz="2000" i="1" dirty="0">
                  <a:solidFill>
                    <a:srgbClr val="222222"/>
                  </a:solidFill>
                  <a:latin typeface="Times New Roman" panose="02020603050405020304" pitchFamily="18" charset="0"/>
                </a:rPr>
                <a:t>E</a:t>
              </a:r>
              <a:r>
                <a:rPr lang="en-US" altLang="zh-CN" sz="2000" i="1" dirty="0" err="1">
                  <a:solidFill>
                    <a:srgbClr val="222222"/>
                  </a:solidFill>
                  <a:latin typeface="Times New Roman" panose="02020603050405020304" pitchFamily="18" charset="0"/>
                </a:rPr>
                <a:t>nc</a:t>
              </a:r>
              <a:r>
                <a:rPr lang="en-GB" altLang="zh-CN" sz="2000" i="1" dirty="0">
                  <a:solidFill>
                    <a:srgbClr val="222222"/>
                  </a:solidFill>
                  <a:latin typeface="Times New Roman" panose="02020603050405020304" pitchFamily="18" charset="0"/>
                </a:rPr>
                <a:t> </a:t>
              </a:r>
              <a:endParaRPr lang="zh-CN" altLang="en-US" sz="2000" i="1" dirty="0">
                <a:solidFill>
                  <a:srgbClr val="222222"/>
                </a:solidFill>
                <a:latin typeface="Times New Roman" panose="02020603050405020304" pitchFamily="18" charset="0"/>
              </a:endParaRPr>
            </a:p>
            <a:p>
              <a:r>
                <a:rPr lang="en-GB" altLang="zh-CN" sz="2000" i="1" dirty="0">
                  <a:solidFill>
                    <a:srgbClr val="222222"/>
                  </a:solidFill>
                  <a:latin typeface="Times New Roman" panose="02020603050405020304" pitchFamily="18" charset="0"/>
                </a:rPr>
                <a:t>	C ≡ m</a:t>
              </a:r>
              <a:r>
                <a:rPr lang="en-US" altLang="zh-CN" sz="2000" i="1" baseline="30000" dirty="0">
                  <a:solidFill>
                    <a:srgbClr val="222222"/>
                  </a:solidFill>
                  <a:latin typeface="Times New Roman" panose="02020603050405020304" pitchFamily="18" charset="0"/>
                </a:rPr>
                <a:t>e</a:t>
              </a:r>
              <a:r>
                <a:rPr lang="en-GB" altLang="zh-CN" sz="2000" i="1" dirty="0">
                  <a:solidFill>
                    <a:srgbClr val="222222"/>
                  </a:solidFill>
                  <a:latin typeface="Times New Roman" panose="02020603050405020304" pitchFamily="18" charset="0"/>
                </a:rPr>
                <a:t> (mod </a:t>
              </a:r>
              <a:r>
                <a:rPr lang="en-US" altLang="zh-CN" sz="2000" i="1" dirty="0">
                  <a:solidFill>
                    <a:srgbClr val="222222"/>
                  </a:solidFill>
                  <a:latin typeface="Times New Roman" panose="02020603050405020304" pitchFamily="18" charset="0"/>
                </a:rPr>
                <a:t>n</a:t>
              </a:r>
              <a:r>
                <a:rPr lang="en-GB" altLang="zh-CN" sz="2000" i="1" dirty="0">
                  <a:solidFill>
                    <a:srgbClr val="222222"/>
                  </a:solidFill>
                  <a:latin typeface="Times New Roman" panose="02020603050405020304" pitchFamily="18" charset="0"/>
                </a:rPr>
                <a:t>)</a:t>
              </a:r>
              <a:endParaRPr lang="en-US" altLang="zh-CN" sz="2000" i="1" dirty="0">
                <a:solidFill>
                  <a:srgbClr val="222222"/>
                </a:solidFill>
                <a:latin typeface="Times New Roman" panose="02020603050405020304" pitchFamily="18" charset="0"/>
              </a:endParaRPr>
            </a:p>
            <a:p>
              <a:r>
                <a:rPr lang="en-US" altLang="zh-CN" sz="2000" i="1" dirty="0">
                  <a:solidFill>
                    <a:srgbClr val="222222"/>
                  </a:solidFill>
                  <a:latin typeface="Times New Roman" panose="02020603050405020304" pitchFamily="18" charset="0"/>
                </a:rPr>
                <a:t>Dec</a:t>
              </a:r>
              <a:endParaRPr lang="zh-CN" altLang="en-US" sz="2000" i="1" dirty="0">
                <a:solidFill>
                  <a:srgbClr val="222222"/>
                </a:solidFill>
                <a:latin typeface="Times New Roman" panose="02020603050405020304" pitchFamily="18" charset="0"/>
              </a:endParaRPr>
            </a:p>
            <a:p>
              <a:r>
                <a:rPr lang="en-GB" altLang="zh-CN" sz="2000" i="1" dirty="0">
                  <a:solidFill>
                    <a:srgbClr val="222222"/>
                  </a:solidFill>
                  <a:latin typeface="Times New Roman" panose="02020603050405020304" pitchFamily="18" charset="0"/>
                </a:rPr>
                <a:t>	C</a:t>
              </a:r>
              <a:r>
                <a:rPr lang="en-US" altLang="zh-CN" sz="2000" i="1" baseline="30000" dirty="0">
                  <a:solidFill>
                    <a:srgbClr val="222222"/>
                  </a:solidFill>
                  <a:latin typeface="Times New Roman" panose="02020603050405020304" pitchFamily="18" charset="0"/>
                </a:rPr>
                <a:t>d</a:t>
              </a:r>
              <a:r>
                <a:rPr lang="en-GB" altLang="zh-CN" sz="2000" i="1" dirty="0">
                  <a:solidFill>
                    <a:srgbClr val="222222"/>
                  </a:solidFill>
                  <a:latin typeface="Times New Roman" panose="02020603050405020304" pitchFamily="18" charset="0"/>
                </a:rPr>
                <a:t> ≡ </a:t>
              </a:r>
              <a:r>
                <a:rPr lang="en-US" altLang="zh-CN" sz="2000" i="1" dirty="0">
                  <a:solidFill>
                    <a:srgbClr val="222222"/>
                  </a:solidFill>
                  <a:latin typeface="Times New Roman" panose="02020603050405020304" pitchFamily="18" charset="0"/>
                </a:rPr>
                <a:t>(</a:t>
              </a:r>
              <a:r>
                <a:rPr lang="en-GB" altLang="zh-CN" sz="2000" i="1" dirty="0">
                  <a:solidFill>
                    <a:srgbClr val="222222"/>
                  </a:solidFill>
                  <a:latin typeface="Times New Roman" panose="02020603050405020304" pitchFamily="18" charset="0"/>
                </a:rPr>
                <a:t>m</a:t>
              </a:r>
              <a:r>
                <a:rPr lang="en-US" altLang="zh-CN" sz="2000" i="1" baseline="30000" dirty="0">
                  <a:solidFill>
                    <a:srgbClr val="222222"/>
                  </a:solidFill>
                  <a:latin typeface="Times New Roman" panose="02020603050405020304" pitchFamily="18" charset="0"/>
                </a:rPr>
                <a:t>e</a:t>
              </a:r>
              <a:r>
                <a:rPr lang="en-GB" altLang="zh-CN" sz="2000" i="1" dirty="0">
                  <a:solidFill>
                    <a:srgbClr val="222222"/>
                  </a:solidFill>
                  <a:latin typeface="Times New Roman" panose="02020603050405020304" pitchFamily="18" charset="0"/>
                </a:rPr>
                <a:t>) </a:t>
              </a:r>
              <a:r>
                <a:rPr lang="en-GB" altLang="zh-CN" sz="2000" i="1" baseline="30000" dirty="0">
                  <a:solidFill>
                    <a:srgbClr val="222222"/>
                  </a:solidFill>
                  <a:latin typeface="Times New Roman" panose="02020603050405020304" pitchFamily="18" charset="0"/>
                </a:rPr>
                <a:t>d</a:t>
              </a:r>
              <a:r>
                <a:rPr lang="en-GB" altLang="zh-CN" sz="2000" i="1" dirty="0">
                  <a:solidFill>
                    <a:srgbClr val="222222"/>
                  </a:solidFill>
                  <a:latin typeface="Times New Roman" panose="02020603050405020304" pitchFamily="18" charset="0"/>
                </a:rPr>
                <a:t> ≡ m (mod </a:t>
              </a:r>
              <a:r>
                <a:rPr lang="en-US" altLang="zh-CN" sz="2000" i="1" dirty="0">
                  <a:solidFill>
                    <a:srgbClr val="222222"/>
                  </a:solidFill>
                  <a:latin typeface="Times New Roman" panose="02020603050405020304" pitchFamily="18" charset="0"/>
                </a:rPr>
                <a:t>n</a:t>
              </a:r>
              <a:r>
                <a:rPr lang="en-GB" altLang="zh-CN" sz="2000" i="1" dirty="0">
                  <a:solidFill>
                    <a:srgbClr val="222222"/>
                  </a:solidFill>
                  <a:latin typeface="Times New Roman" panose="02020603050405020304" pitchFamily="18" charset="0"/>
                </a:rPr>
                <a:t>)</a:t>
              </a:r>
              <a:endParaRPr lang="zh-CN" altLang="en-US" sz="2000" i="1" dirty="0">
                <a:solidFill>
                  <a:srgbClr val="222222"/>
                </a:solidFill>
                <a:latin typeface="Times New Roman" panose="02020603050405020304" pitchFamily="18" charset="0"/>
              </a:endParaRPr>
            </a:p>
          </p:txBody>
        </p:sp>
      </p:grpSp>
      <p:grpSp>
        <p:nvGrpSpPr>
          <p:cNvPr id="35" name="组合 34">
            <a:extLst>
              <a:ext uri="{FF2B5EF4-FFF2-40B4-BE49-F238E27FC236}">
                <a16:creationId xmlns:a16="http://schemas.microsoft.com/office/drawing/2014/main" id="{FF88A3E1-B728-4EC1-9C61-1D573CFDA3F5}"/>
              </a:ext>
            </a:extLst>
          </p:cNvPr>
          <p:cNvGrpSpPr/>
          <p:nvPr/>
        </p:nvGrpSpPr>
        <p:grpSpPr>
          <a:xfrm>
            <a:off x="451292" y="4269860"/>
            <a:ext cx="3230142" cy="498861"/>
            <a:chOff x="451292" y="4269860"/>
            <a:chExt cx="3230142" cy="498861"/>
          </a:xfrm>
        </p:grpSpPr>
        <p:sp>
          <p:nvSpPr>
            <p:cNvPr id="13" name="ïṡḷiḑé">
              <a:hlinkClick r:id="rId3" action="ppaction://hlinksldjump"/>
              <a:extLst>
                <a:ext uri="{FF2B5EF4-FFF2-40B4-BE49-F238E27FC236}">
                  <a16:creationId xmlns:a16="http://schemas.microsoft.com/office/drawing/2014/main" id="{08E5EA68-5C00-41ED-860E-4B26DCAA2FB2}"/>
                </a:ext>
              </a:extLst>
            </p:cNvPr>
            <p:cNvSpPr/>
            <p:nvPr/>
          </p:nvSpPr>
          <p:spPr>
            <a:xfrm>
              <a:off x="866303" y="4269860"/>
              <a:ext cx="2815131" cy="498861"/>
            </a:xfrm>
            <a:prstGeom prst="rect">
              <a:avLst/>
            </a:prstGeom>
          </p:spPr>
          <p:txBody>
            <a:bodyPr wrap="square" anchor="ctr" anchorCtr="0">
              <a:normAutofit/>
            </a:bodyPr>
            <a:lstStyle/>
            <a:p>
              <a:pPr eaLnBrk="0" hangingPunct="0">
                <a:spcBef>
                  <a:spcPct val="0"/>
                </a:spcBef>
              </a:pPr>
              <a:r>
                <a:rPr lang="zh-CN" altLang="en-US" sz="2000" b="1" spc="100" dirty="0">
                  <a:solidFill>
                    <a:schemeClr val="accent4"/>
                  </a:solidFill>
                  <a:latin typeface="Century Gothic" panose="020B0502020202020204" pitchFamily="34" charset="0"/>
                  <a:ea typeface="微软雅黑" panose="020B0503020204020204" pitchFamily="34" charset="-122"/>
                </a:rPr>
                <a:t>将</a:t>
              </a:r>
              <a:r>
                <a:rPr lang="en-US" altLang="zh-CN" sz="2000" b="1" spc="100" dirty="0">
                  <a:solidFill>
                    <a:schemeClr val="accent4"/>
                  </a:solidFill>
                  <a:latin typeface="Century Gothic" panose="020B0502020202020204" pitchFamily="34" charset="0"/>
                  <a:ea typeface="微软雅黑" panose="020B0503020204020204" pitchFamily="34" charset="-122"/>
                </a:rPr>
                <a:t>n</a:t>
              </a:r>
              <a:r>
                <a:rPr lang="zh-CN" altLang="en-US" sz="2000" b="1" spc="100" dirty="0">
                  <a:solidFill>
                    <a:schemeClr val="accent4"/>
                  </a:solidFill>
                  <a:latin typeface="Century Gothic" panose="020B0502020202020204" pitchFamily="34" charset="0"/>
                  <a:ea typeface="微软雅黑" panose="020B0503020204020204" pitchFamily="34" charset="-122"/>
                </a:rPr>
                <a:t>分解 </a:t>
              </a:r>
              <a:r>
                <a:rPr lang="en-US" altLang="zh-CN" sz="2000" b="1" spc="100" dirty="0">
                  <a:solidFill>
                    <a:schemeClr val="accent4"/>
                  </a:solidFill>
                  <a:latin typeface="Century Gothic" panose="020B0502020202020204" pitchFamily="34" charset="0"/>
                  <a:ea typeface="微软雅黑" panose="020B0503020204020204" pitchFamily="34" charset="-122"/>
                </a:rPr>
                <a:t>-&gt;</a:t>
              </a:r>
              <a:r>
                <a:rPr lang="zh-CN" altLang="en-US" sz="2000" b="1" spc="100" dirty="0">
                  <a:solidFill>
                    <a:schemeClr val="accent4"/>
                  </a:solidFill>
                  <a:latin typeface="Century Gothic" panose="020B0502020202020204" pitchFamily="34" charset="0"/>
                  <a:ea typeface="微软雅黑" panose="020B0503020204020204" pitchFamily="34" charset="-122"/>
                </a:rPr>
                <a:t>破解</a:t>
              </a:r>
              <a:r>
                <a:rPr lang="en-US" altLang="zh-CN" sz="2000" b="1" spc="100" dirty="0">
                  <a:solidFill>
                    <a:schemeClr val="accent4"/>
                  </a:solidFill>
                  <a:latin typeface="Century Gothic" panose="020B0502020202020204" pitchFamily="34" charset="0"/>
                  <a:ea typeface="微软雅黑" panose="020B0503020204020204" pitchFamily="34" charset="-122"/>
                </a:rPr>
                <a:t>RSA</a:t>
              </a:r>
            </a:p>
          </p:txBody>
        </p:sp>
        <p:grpSp>
          <p:nvGrpSpPr>
            <p:cNvPr id="14" name="组合 13">
              <a:extLst>
                <a:ext uri="{FF2B5EF4-FFF2-40B4-BE49-F238E27FC236}">
                  <a16:creationId xmlns:a16="http://schemas.microsoft.com/office/drawing/2014/main" id="{F442A20D-E4AE-4443-A84B-E196CE024D69}"/>
                </a:ext>
              </a:extLst>
            </p:cNvPr>
            <p:cNvGrpSpPr/>
            <p:nvPr/>
          </p:nvGrpSpPr>
          <p:grpSpPr>
            <a:xfrm>
              <a:off x="451292" y="4352476"/>
              <a:ext cx="364488" cy="352730"/>
              <a:chOff x="2523160" y="2467128"/>
              <a:chExt cx="523125" cy="506250"/>
            </a:xfrm>
            <a:solidFill>
              <a:schemeClr val="accent4"/>
            </a:solidFill>
          </p:grpSpPr>
          <p:sp>
            <p:nvSpPr>
              <p:cNvPr id="17" name="任意多边形: 形状 16">
                <a:extLst>
                  <a:ext uri="{FF2B5EF4-FFF2-40B4-BE49-F238E27FC236}">
                    <a16:creationId xmlns:a16="http://schemas.microsoft.com/office/drawing/2014/main" id="{489DDCF5-0757-46E6-879F-90ED5DFF935E}"/>
                  </a:ext>
                </a:extLst>
              </p:cNvPr>
              <p:cNvSpPr/>
              <p:nvPr/>
            </p:nvSpPr>
            <p:spPr>
              <a:xfrm>
                <a:off x="2753308" y="2698109"/>
                <a:ext cx="16875" cy="16875"/>
              </a:xfrm>
              <a:custGeom>
                <a:avLst/>
                <a:gdLst>
                  <a:gd name="connsiteX0" fmla="*/ 0 w 0"/>
                  <a:gd name="connsiteY0" fmla="*/ 0 h 0"/>
                  <a:gd name="connsiteX1" fmla="*/ 68 w 0"/>
                  <a:gd name="connsiteY1" fmla="*/ 253 h 0"/>
                  <a:gd name="connsiteX2" fmla="*/ 135 w 0"/>
                  <a:gd name="connsiteY2" fmla="*/ 25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7" y="84"/>
                      <a:pt x="34" y="186"/>
                      <a:pt x="68" y="253"/>
                    </a:cubicBezTo>
                    <a:lnTo>
                      <a:pt x="135" y="253"/>
                    </a:lnTo>
                    <a:cubicBezTo>
                      <a:pt x="84" y="253"/>
                      <a:pt x="34" y="152"/>
                      <a:pt x="0"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8" name="任意多边形: 形状 17">
                <a:extLst>
                  <a:ext uri="{FF2B5EF4-FFF2-40B4-BE49-F238E27FC236}">
                    <a16:creationId xmlns:a16="http://schemas.microsoft.com/office/drawing/2014/main" id="{896DB8CD-DF23-4898-AA14-D9159E91FB50}"/>
                  </a:ext>
                </a:extLst>
              </p:cNvPr>
              <p:cNvSpPr/>
              <p:nvPr/>
            </p:nvSpPr>
            <p:spPr>
              <a:xfrm>
                <a:off x="2753055" y="2697046"/>
                <a:ext cx="16875" cy="16875"/>
              </a:xfrm>
              <a:custGeom>
                <a:avLst/>
                <a:gdLst>
                  <a:gd name="connsiteX0" fmla="*/ 253 w 0"/>
                  <a:gd name="connsiteY0" fmla="*/ 1063 h 0"/>
                  <a:gd name="connsiteX1" fmla="*/ 0 w 0"/>
                  <a:gd name="connsiteY1" fmla="*/ 0 h 0"/>
                  <a:gd name="connsiteX2" fmla="*/ 253 w 0"/>
                  <a:gd name="connsiteY2" fmla="*/ 1063 h 0"/>
                </a:gdLst>
                <a:ahLst/>
                <a:cxnLst>
                  <a:cxn ang="0">
                    <a:pos x="connsiteX0" y="connsiteY0"/>
                  </a:cxn>
                  <a:cxn ang="0">
                    <a:pos x="connsiteX1" y="connsiteY1"/>
                  </a:cxn>
                  <a:cxn ang="0">
                    <a:pos x="connsiteX2" y="connsiteY2"/>
                  </a:cxn>
                </a:cxnLst>
                <a:rect l="l" t="t" r="r" b="b"/>
                <a:pathLst>
                  <a:path>
                    <a:moveTo>
                      <a:pt x="253" y="1063"/>
                    </a:moveTo>
                    <a:cubicBezTo>
                      <a:pt x="186" y="709"/>
                      <a:pt x="118" y="304"/>
                      <a:pt x="0" y="0"/>
                    </a:cubicBezTo>
                    <a:cubicBezTo>
                      <a:pt x="118" y="338"/>
                      <a:pt x="186" y="776"/>
                      <a:pt x="253" y="106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9" name="任意多边形: 形状 18">
                <a:extLst>
                  <a:ext uri="{FF2B5EF4-FFF2-40B4-BE49-F238E27FC236}">
                    <a16:creationId xmlns:a16="http://schemas.microsoft.com/office/drawing/2014/main" id="{3257EC7E-9CD4-4CF8-84E5-DC7E33ED411D}"/>
                  </a:ext>
                </a:extLst>
              </p:cNvPr>
              <p:cNvSpPr/>
              <p:nvPr/>
            </p:nvSpPr>
            <p:spPr>
              <a:xfrm>
                <a:off x="2960550" y="2698345"/>
                <a:ext cx="16875" cy="16875"/>
              </a:xfrm>
              <a:custGeom>
                <a:avLst/>
                <a:gdLst>
                  <a:gd name="connsiteX0" fmla="*/ 0 w 0"/>
                  <a:gd name="connsiteY0" fmla="*/ 17 h 0"/>
                  <a:gd name="connsiteX1" fmla="*/ 34 w 0"/>
                  <a:gd name="connsiteY1" fmla="*/ 17 h 0"/>
                  <a:gd name="connsiteX2" fmla="*/ 34 w 0"/>
                  <a:gd name="connsiteY2" fmla="*/ 0 h 0"/>
                </a:gdLst>
                <a:ahLst/>
                <a:cxnLst>
                  <a:cxn ang="0">
                    <a:pos x="connsiteX0" y="connsiteY0"/>
                  </a:cxn>
                  <a:cxn ang="0">
                    <a:pos x="connsiteX1" y="connsiteY1"/>
                  </a:cxn>
                  <a:cxn ang="0">
                    <a:pos x="connsiteX2" y="connsiteY2"/>
                  </a:cxn>
                </a:cxnLst>
                <a:rect l="l" t="t" r="r" b="b"/>
                <a:pathLst>
                  <a:path>
                    <a:moveTo>
                      <a:pt x="0" y="17"/>
                    </a:moveTo>
                    <a:lnTo>
                      <a:pt x="34" y="17"/>
                    </a:lnTo>
                    <a:lnTo>
                      <a:pt x="34" y="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AD975202-C612-4F22-983B-565DFAFB7755}"/>
                  </a:ext>
                </a:extLst>
              </p:cNvPr>
              <p:cNvSpPr/>
              <p:nvPr/>
            </p:nvSpPr>
            <p:spPr>
              <a:xfrm>
                <a:off x="2960584" y="2698235"/>
                <a:ext cx="16875" cy="16875"/>
              </a:xfrm>
              <a:custGeom>
                <a:avLst/>
                <a:gdLst>
                  <a:gd name="connsiteX0" fmla="*/ 0 w 0"/>
                  <a:gd name="connsiteY0" fmla="*/ 110 h 0"/>
                  <a:gd name="connsiteX1" fmla="*/ 0 w 0"/>
                  <a:gd name="connsiteY1" fmla="*/ 110 h 0"/>
                  <a:gd name="connsiteX2" fmla="*/ 0 w 0"/>
                  <a:gd name="connsiteY2" fmla="*/ 110 h 0"/>
                </a:gdLst>
                <a:ahLst/>
                <a:cxnLst>
                  <a:cxn ang="0">
                    <a:pos x="connsiteX0" y="connsiteY0"/>
                  </a:cxn>
                  <a:cxn ang="0">
                    <a:pos x="connsiteX1" y="connsiteY1"/>
                  </a:cxn>
                  <a:cxn ang="0">
                    <a:pos x="connsiteX2" y="connsiteY2"/>
                  </a:cxn>
                </a:cxnLst>
                <a:rect l="l" t="t" r="r" b="b"/>
                <a:pathLst>
                  <a:path>
                    <a:moveTo>
                      <a:pt x="0" y="110"/>
                    </a:moveTo>
                    <a:cubicBezTo>
                      <a:pt x="67" y="59"/>
                      <a:pt x="67" y="-110"/>
                      <a:pt x="0" y="110"/>
                    </a:cubicBezTo>
                    <a:lnTo>
                      <a:pt x="0" y="11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1" name="任意多边形: 形状 20">
                <a:extLst>
                  <a:ext uri="{FF2B5EF4-FFF2-40B4-BE49-F238E27FC236}">
                    <a16:creationId xmlns:a16="http://schemas.microsoft.com/office/drawing/2014/main" id="{C9087CE9-E43D-4003-A20A-82B89050381A}"/>
                  </a:ext>
                </a:extLst>
              </p:cNvPr>
              <p:cNvSpPr/>
              <p:nvPr/>
            </p:nvSpPr>
            <p:spPr>
              <a:xfrm>
                <a:off x="2523160" y="2467128"/>
                <a:ext cx="523125" cy="506250"/>
              </a:xfrm>
              <a:custGeom>
                <a:avLst/>
                <a:gdLst>
                  <a:gd name="connsiteX0" fmla="*/ 495694 w 523125"/>
                  <a:gd name="connsiteY0" fmla="*/ 72778 h 506250"/>
                  <a:gd name="connsiteX1" fmla="*/ 215383 w 523125"/>
                  <a:gd name="connsiteY1" fmla="*/ 10914 h 506250"/>
                  <a:gd name="connsiteX2" fmla="*/ 37655 w 523125"/>
                  <a:gd name="connsiteY2" fmla="*/ 239840 h 506250"/>
                  <a:gd name="connsiteX3" fmla="*/ 30568 w 523125"/>
                  <a:gd name="connsiteY3" fmla="*/ 266823 h 506250"/>
                  <a:gd name="connsiteX4" fmla="*/ 1813 w 523125"/>
                  <a:gd name="connsiteY4" fmla="*/ 325531 h 506250"/>
                  <a:gd name="connsiteX5" fmla="*/ 1391 w 523125"/>
                  <a:gd name="connsiteY5" fmla="*/ 340297 h 506250"/>
                  <a:gd name="connsiteX6" fmla="*/ 12242 w 523125"/>
                  <a:gd name="connsiteY6" fmla="*/ 350321 h 506250"/>
                  <a:gd name="connsiteX7" fmla="*/ 21624 w 523125"/>
                  <a:gd name="connsiteY7" fmla="*/ 353476 h 506250"/>
                  <a:gd name="connsiteX8" fmla="*/ 34939 w 523125"/>
                  <a:gd name="connsiteY8" fmla="*/ 372410 h 506250"/>
                  <a:gd name="connsiteX9" fmla="*/ 157063 w 523125"/>
                  <a:gd name="connsiteY9" fmla="*/ 513384 h 506250"/>
                  <a:gd name="connsiteX10" fmla="*/ 420566 w 523125"/>
                  <a:gd name="connsiteY10" fmla="*/ 402043 h 506250"/>
                  <a:gd name="connsiteX11" fmla="*/ 495694 w 523125"/>
                  <a:gd name="connsiteY11" fmla="*/ 72778 h 506250"/>
                  <a:gd name="connsiteX12" fmla="*/ 464795 w 523125"/>
                  <a:gd name="connsiteY12" fmla="*/ 218662 h 506250"/>
                  <a:gd name="connsiteX13" fmla="*/ 451903 w 523125"/>
                  <a:gd name="connsiteY13" fmla="*/ 231234 h 506250"/>
                  <a:gd name="connsiteX14" fmla="*/ 437424 w 523125"/>
                  <a:gd name="connsiteY14" fmla="*/ 231234 h 506250"/>
                  <a:gd name="connsiteX15" fmla="*/ 437390 w 523125"/>
                  <a:gd name="connsiteY15" fmla="*/ 231369 h 506250"/>
                  <a:gd name="connsiteX16" fmla="*/ 425510 w 523125"/>
                  <a:gd name="connsiteY16" fmla="*/ 260174 h 506250"/>
                  <a:gd name="connsiteX17" fmla="*/ 435635 w 523125"/>
                  <a:gd name="connsiteY17" fmla="*/ 270384 h 506250"/>
                  <a:gd name="connsiteX18" fmla="*/ 435635 w 523125"/>
                  <a:gd name="connsiteY18" fmla="*/ 288727 h 506250"/>
                  <a:gd name="connsiteX19" fmla="*/ 417005 w 523125"/>
                  <a:gd name="connsiteY19" fmla="*/ 307391 h 506250"/>
                  <a:gd name="connsiteX20" fmla="*/ 398679 w 523125"/>
                  <a:gd name="connsiteY20" fmla="*/ 307391 h 506250"/>
                  <a:gd name="connsiteX21" fmla="*/ 388520 w 523125"/>
                  <a:gd name="connsiteY21" fmla="*/ 297215 h 506250"/>
                  <a:gd name="connsiteX22" fmla="*/ 360407 w 523125"/>
                  <a:gd name="connsiteY22" fmla="*/ 308926 h 506250"/>
                  <a:gd name="connsiteX23" fmla="*/ 360238 w 523125"/>
                  <a:gd name="connsiteY23" fmla="*/ 323338 h 506250"/>
                  <a:gd name="connsiteX24" fmla="*/ 347295 w 523125"/>
                  <a:gd name="connsiteY24" fmla="*/ 336163 h 506250"/>
                  <a:gd name="connsiteX25" fmla="*/ 320919 w 523125"/>
                  <a:gd name="connsiteY25" fmla="*/ 336163 h 506250"/>
                  <a:gd name="connsiteX26" fmla="*/ 311722 w 523125"/>
                  <a:gd name="connsiteY26" fmla="*/ 332349 h 506250"/>
                  <a:gd name="connsiteX27" fmla="*/ 307959 w 523125"/>
                  <a:gd name="connsiteY27" fmla="*/ 323135 h 506250"/>
                  <a:gd name="connsiteX28" fmla="*/ 308111 w 523125"/>
                  <a:gd name="connsiteY28" fmla="*/ 309163 h 506250"/>
                  <a:gd name="connsiteX29" fmla="*/ 279086 w 523125"/>
                  <a:gd name="connsiteY29" fmla="*/ 297215 h 506250"/>
                  <a:gd name="connsiteX30" fmla="*/ 268978 w 523125"/>
                  <a:gd name="connsiteY30" fmla="*/ 307391 h 506250"/>
                  <a:gd name="connsiteX31" fmla="*/ 259798 w 523125"/>
                  <a:gd name="connsiteY31" fmla="*/ 311204 h 506250"/>
                  <a:gd name="connsiteX32" fmla="*/ 250635 w 523125"/>
                  <a:gd name="connsiteY32" fmla="*/ 307391 h 506250"/>
                  <a:gd name="connsiteX33" fmla="*/ 231920 w 523125"/>
                  <a:gd name="connsiteY33" fmla="*/ 288744 h 506250"/>
                  <a:gd name="connsiteX34" fmla="*/ 228157 w 523125"/>
                  <a:gd name="connsiteY34" fmla="*/ 279581 h 506250"/>
                  <a:gd name="connsiteX35" fmla="*/ 231920 w 523125"/>
                  <a:gd name="connsiteY35" fmla="*/ 270418 h 506250"/>
                  <a:gd name="connsiteX36" fmla="*/ 242079 w 523125"/>
                  <a:gd name="connsiteY36" fmla="*/ 260276 h 506250"/>
                  <a:gd name="connsiteX37" fmla="*/ 230233 w 523125"/>
                  <a:gd name="connsiteY37" fmla="*/ 231571 h 506250"/>
                  <a:gd name="connsiteX38" fmla="*/ 230165 w 523125"/>
                  <a:gd name="connsiteY38" fmla="*/ 231251 h 506250"/>
                  <a:gd name="connsiteX39" fmla="*/ 216159 w 523125"/>
                  <a:gd name="connsiteY39" fmla="*/ 231251 h 506250"/>
                  <a:gd name="connsiteX40" fmla="*/ 203334 w 523125"/>
                  <a:gd name="connsiteY40" fmla="*/ 218679 h 506250"/>
                  <a:gd name="connsiteX41" fmla="*/ 203334 w 523125"/>
                  <a:gd name="connsiteY41" fmla="*/ 192253 h 506250"/>
                  <a:gd name="connsiteX42" fmla="*/ 216227 w 523125"/>
                  <a:gd name="connsiteY42" fmla="*/ 179293 h 506250"/>
                  <a:gd name="connsiteX43" fmla="*/ 230368 w 523125"/>
                  <a:gd name="connsiteY43" fmla="*/ 179293 h 506250"/>
                  <a:gd name="connsiteX44" fmla="*/ 230385 w 523125"/>
                  <a:gd name="connsiteY44" fmla="*/ 179259 h 506250"/>
                  <a:gd name="connsiteX45" fmla="*/ 242113 w 523125"/>
                  <a:gd name="connsiteY45" fmla="*/ 150926 h 506250"/>
                  <a:gd name="connsiteX46" fmla="*/ 231920 w 523125"/>
                  <a:gd name="connsiteY46" fmla="*/ 140750 h 506250"/>
                  <a:gd name="connsiteX47" fmla="*/ 231920 w 523125"/>
                  <a:gd name="connsiteY47" fmla="*/ 122424 h 506250"/>
                  <a:gd name="connsiteX48" fmla="*/ 250618 w 523125"/>
                  <a:gd name="connsiteY48" fmla="*/ 103743 h 506250"/>
                  <a:gd name="connsiteX49" fmla="*/ 259798 w 523125"/>
                  <a:gd name="connsiteY49" fmla="*/ 99963 h 506250"/>
                  <a:gd name="connsiteX50" fmla="*/ 268978 w 523125"/>
                  <a:gd name="connsiteY50" fmla="*/ 103743 h 506250"/>
                  <a:gd name="connsiteX51" fmla="*/ 279103 w 523125"/>
                  <a:gd name="connsiteY51" fmla="*/ 113885 h 506250"/>
                  <a:gd name="connsiteX52" fmla="*/ 308162 w 523125"/>
                  <a:gd name="connsiteY52" fmla="*/ 101887 h 506250"/>
                  <a:gd name="connsiteX53" fmla="*/ 307976 w 523125"/>
                  <a:gd name="connsiteY53" fmla="*/ 87729 h 506250"/>
                  <a:gd name="connsiteX54" fmla="*/ 311790 w 523125"/>
                  <a:gd name="connsiteY54" fmla="*/ 78515 h 506250"/>
                  <a:gd name="connsiteX55" fmla="*/ 320987 w 523125"/>
                  <a:gd name="connsiteY55" fmla="*/ 74718 h 506250"/>
                  <a:gd name="connsiteX56" fmla="*/ 347345 w 523125"/>
                  <a:gd name="connsiteY56" fmla="*/ 74718 h 506250"/>
                  <a:gd name="connsiteX57" fmla="*/ 360305 w 523125"/>
                  <a:gd name="connsiteY57" fmla="*/ 87560 h 506250"/>
                  <a:gd name="connsiteX58" fmla="*/ 360474 w 523125"/>
                  <a:gd name="connsiteY58" fmla="*/ 102208 h 506250"/>
                  <a:gd name="connsiteX59" fmla="*/ 388554 w 523125"/>
                  <a:gd name="connsiteY59" fmla="*/ 113936 h 506250"/>
                  <a:gd name="connsiteX60" fmla="*/ 398730 w 523125"/>
                  <a:gd name="connsiteY60" fmla="*/ 103760 h 506250"/>
                  <a:gd name="connsiteX61" fmla="*/ 407910 w 523125"/>
                  <a:gd name="connsiteY61" fmla="*/ 99963 h 506250"/>
                  <a:gd name="connsiteX62" fmla="*/ 417073 w 523125"/>
                  <a:gd name="connsiteY62" fmla="*/ 103743 h 506250"/>
                  <a:gd name="connsiteX63" fmla="*/ 435770 w 523125"/>
                  <a:gd name="connsiteY63" fmla="*/ 122424 h 506250"/>
                  <a:gd name="connsiteX64" fmla="*/ 435770 w 523125"/>
                  <a:gd name="connsiteY64" fmla="*/ 140733 h 506250"/>
                  <a:gd name="connsiteX65" fmla="*/ 425578 w 523125"/>
                  <a:gd name="connsiteY65" fmla="*/ 150909 h 506250"/>
                  <a:gd name="connsiteX66" fmla="*/ 437340 w 523125"/>
                  <a:gd name="connsiteY66" fmla="*/ 179411 h 506250"/>
                  <a:gd name="connsiteX67" fmla="*/ 437374 w 523125"/>
                  <a:gd name="connsiteY67" fmla="*/ 179647 h 506250"/>
                  <a:gd name="connsiteX68" fmla="*/ 451970 w 523125"/>
                  <a:gd name="connsiteY68" fmla="*/ 179647 h 506250"/>
                  <a:gd name="connsiteX69" fmla="*/ 464846 w 523125"/>
                  <a:gd name="connsiteY69" fmla="*/ 192253 h 506250"/>
                  <a:gd name="connsiteX70" fmla="*/ 464846 w 523125"/>
                  <a:gd name="connsiteY70" fmla="*/ 218662 h 506250"/>
                  <a:gd name="connsiteX71" fmla="*/ 464795 w 523125"/>
                  <a:gd name="connsiteY71" fmla="*/ 218662 h 5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23125" h="506250">
                    <a:moveTo>
                      <a:pt x="495694" y="72778"/>
                    </a:moveTo>
                    <a:cubicBezTo>
                      <a:pt x="450485" y="18541"/>
                      <a:pt x="323012" y="-19782"/>
                      <a:pt x="215383" y="10914"/>
                    </a:cubicBezTo>
                    <a:cubicBezTo>
                      <a:pt x="102084" y="43213"/>
                      <a:pt x="45131" y="114256"/>
                      <a:pt x="37655" y="239840"/>
                    </a:cubicBezTo>
                    <a:cubicBezTo>
                      <a:pt x="37099" y="249189"/>
                      <a:pt x="34685" y="258419"/>
                      <a:pt x="30568" y="266823"/>
                    </a:cubicBezTo>
                    <a:lnTo>
                      <a:pt x="1813" y="325531"/>
                    </a:lnTo>
                    <a:cubicBezTo>
                      <a:pt x="-448" y="330138"/>
                      <a:pt x="-600" y="335555"/>
                      <a:pt x="1391" y="340297"/>
                    </a:cubicBezTo>
                    <a:cubicBezTo>
                      <a:pt x="3399" y="345039"/>
                      <a:pt x="7348" y="348701"/>
                      <a:pt x="12242" y="350321"/>
                    </a:cubicBezTo>
                    <a:lnTo>
                      <a:pt x="21624" y="353476"/>
                    </a:lnTo>
                    <a:cubicBezTo>
                      <a:pt x="29758" y="356176"/>
                      <a:pt x="35141" y="363838"/>
                      <a:pt x="34939" y="372410"/>
                    </a:cubicBezTo>
                    <a:cubicBezTo>
                      <a:pt x="32407" y="484747"/>
                      <a:pt x="38212" y="513384"/>
                      <a:pt x="157063" y="513384"/>
                    </a:cubicBezTo>
                    <a:cubicBezTo>
                      <a:pt x="283744" y="513384"/>
                      <a:pt x="267493" y="420217"/>
                      <a:pt x="420566" y="402043"/>
                    </a:cubicBezTo>
                    <a:cubicBezTo>
                      <a:pt x="533730" y="388559"/>
                      <a:pt x="573268" y="165877"/>
                      <a:pt x="495694" y="72778"/>
                    </a:cubicBezTo>
                    <a:close/>
                    <a:moveTo>
                      <a:pt x="464795" y="218662"/>
                    </a:moveTo>
                    <a:cubicBezTo>
                      <a:pt x="464795" y="225817"/>
                      <a:pt x="459075" y="231234"/>
                      <a:pt x="451903" y="231234"/>
                    </a:cubicBezTo>
                    <a:lnTo>
                      <a:pt x="437424" y="231234"/>
                    </a:lnTo>
                    <a:cubicBezTo>
                      <a:pt x="437407" y="231284"/>
                      <a:pt x="437390" y="231318"/>
                      <a:pt x="437390" y="231369"/>
                    </a:cubicBezTo>
                    <a:cubicBezTo>
                      <a:pt x="434809" y="241595"/>
                      <a:pt x="430775" y="251332"/>
                      <a:pt x="425510" y="260174"/>
                    </a:cubicBezTo>
                    <a:lnTo>
                      <a:pt x="435635" y="270384"/>
                    </a:lnTo>
                    <a:cubicBezTo>
                      <a:pt x="440732" y="275429"/>
                      <a:pt x="440732" y="283664"/>
                      <a:pt x="435635" y="288727"/>
                    </a:cubicBezTo>
                    <a:lnTo>
                      <a:pt x="417005" y="307391"/>
                    </a:lnTo>
                    <a:cubicBezTo>
                      <a:pt x="411943" y="312453"/>
                      <a:pt x="403759" y="312453"/>
                      <a:pt x="398679" y="307391"/>
                    </a:cubicBezTo>
                    <a:lnTo>
                      <a:pt x="388520" y="297215"/>
                    </a:lnTo>
                    <a:cubicBezTo>
                      <a:pt x="379880" y="302413"/>
                      <a:pt x="370447" y="306361"/>
                      <a:pt x="360407" y="308926"/>
                    </a:cubicBezTo>
                    <a:cubicBezTo>
                      <a:pt x="360373" y="308926"/>
                      <a:pt x="360339" y="316284"/>
                      <a:pt x="360238" y="323338"/>
                    </a:cubicBezTo>
                    <a:cubicBezTo>
                      <a:pt x="360204" y="330459"/>
                      <a:pt x="354416" y="336163"/>
                      <a:pt x="347295" y="336163"/>
                    </a:cubicBezTo>
                    <a:lnTo>
                      <a:pt x="320919" y="336163"/>
                    </a:lnTo>
                    <a:cubicBezTo>
                      <a:pt x="317460" y="336163"/>
                      <a:pt x="314203" y="334813"/>
                      <a:pt x="311722" y="332349"/>
                    </a:cubicBezTo>
                    <a:cubicBezTo>
                      <a:pt x="309275" y="329885"/>
                      <a:pt x="307909" y="326578"/>
                      <a:pt x="307959" y="323135"/>
                    </a:cubicBezTo>
                    <a:lnTo>
                      <a:pt x="308111" y="309163"/>
                    </a:lnTo>
                    <a:cubicBezTo>
                      <a:pt x="297750" y="306598"/>
                      <a:pt x="288030" y="302531"/>
                      <a:pt x="279086" y="297215"/>
                    </a:cubicBezTo>
                    <a:lnTo>
                      <a:pt x="268978" y="307391"/>
                    </a:lnTo>
                    <a:cubicBezTo>
                      <a:pt x="266531" y="309838"/>
                      <a:pt x="263240" y="311204"/>
                      <a:pt x="259798" y="311204"/>
                    </a:cubicBezTo>
                    <a:cubicBezTo>
                      <a:pt x="256355" y="311204"/>
                      <a:pt x="253065" y="309838"/>
                      <a:pt x="250635" y="307391"/>
                    </a:cubicBezTo>
                    <a:lnTo>
                      <a:pt x="231920" y="288744"/>
                    </a:lnTo>
                    <a:cubicBezTo>
                      <a:pt x="229507" y="286297"/>
                      <a:pt x="228157" y="283023"/>
                      <a:pt x="228157" y="279581"/>
                    </a:cubicBezTo>
                    <a:cubicBezTo>
                      <a:pt x="228157" y="276138"/>
                      <a:pt x="229507" y="272864"/>
                      <a:pt x="231920" y="270418"/>
                    </a:cubicBezTo>
                    <a:lnTo>
                      <a:pt x="242079" y="260276"/>
                    </a:lnTo>
                    <a:cubicBezTo>
                      <a:pt x="236814" y="251450"/>
                      <a:pt x="232781" y="241814"/>
                      <a:pt x="230233" y="231571"/>
                    </a:cubicBezTo>
                    <a:cubicBezTo>
                      <a:pt x="230199" y="231470"/>
                      <a:pt x="230182" y="231369"/>
                      <a:pt x="230165" y="231251"/>
                    </a:cubicBezTo>
                    <a:lnTo>
                      <a:pt x="216159" y="231251"/>
                    </a:lnTo>
                    <a:cubicBezTo>
                      <a:pt x="209021" y="231251"/>
                      <a:pt x="203334" y="225817"/>
                      <a:pt x="203334" y="218679"/>
                    </a:cubicBezTo>
                    <a:lnTo>
                      <a:pt x="203334" y="192253"/>
                    </a:lnTo>
                    <a:cubicBezTo>
                      <a:pt x="203334" y="185098"/>
                      <a:pt x="209089" y="179293"/>
                      <a:pt x="216227" y="179293"/>
                    </a:cubicBezTo>
                    <a:lnTo>
                      <a:pt x="230368" y="179293"/>
                    </a:lnTo>
                    <a:cubicBezTo>
                      <a:pt x="230368" y="179293"/>
                      <a:pt x="230351" y="179293"/>
                      <a:pt x="230385" y="179259"/>
                    </a:cubicBezTo>
                    <a:cubicBezTo>
                      <a:pt x="232916" y="169168"/>
                      <a:pt x="236915" y="159633"/>
                      <a:pt x="242113" y="150926"/>
                    </a:cubicBezTo>
                    <a:lnTo>
                      <a:pt x="231920" y="140750"/>
                    </a:lnTo>
                    <a:cubicBezTo>
                      <a:pt x="226892" y="135688"/>
                      <a:pt x="226892" y="127503"/>
                      <a:pt x="231920" y="122424"/>
                    </a:cubicBezTo>
                    <a:lnTo>
                      <a:pt x="250618" y="103743"/>
                    </a:lnTo>
                    <a:cubicBezTo>
                      <a:pt x="253065" y="101313"/>
                      <a:pt x="256355" y="99963"/>
                      <a:pt x="259798" y="99963"/>
                    </a:cubicBezTo>
                    <a:cubicBezTo>
                      <a:pt x="263240" y="99963"/>
                      <a:pt x="266531" y="101330"/>
                      <a:pt x="268978" y="103743"/>
                    </a:cubicBezTo>
                    <a:lnTo>
                      <a:pt x="279103" y="113885"/>
                    </a:lnTo>
                    <a:cubicBezTo>
                      <a:pt x="288047" y="108536"/>
                      <a:pt x="297767" y="104081"/>
                      <a:pt x="308162" y="101887"/>
                    </a:cubicBezTo>
                    <a:lnTo>
                      <a:pt x="307976" y="87729"/>
                    </a:lnTo>
                    <a:cubicBezTo>
                      <a:pt x="307959" y="84253"/>
                      <a:pt x="309309" y="80979"/>
                      <a:pt x="311790" y="78515"/>
                    </a:cubicBezTo>
                    <a:cubicBezTo>
                      <a:pt x="314237" y="76068"/>
                      <a:pt x="317494" y="74718"/>
                      <a:pt x="320987" y="74718"/>
                    </a:cubicBezTo>
                    <a:lnTo>
                      <a:pt x="347345" y="74718"/>
                    </a:lnTo>
                    <a:cubicBezTo>
                      <a:pt x="354467" y="74718"/>
                      <a:pt x="360272" y="80439"/>
                      <a:pt x="360305" y="87560"/>
                    </a:cubicBezTo>
                    <a:cubicBezTo>
                      <a:pt x="360373" y="94732"/>
                      <a:pt x="360407" y="102191"/>
                      <a:pt x="360474" y="102208"/>
                    </a:cubicBezTo>
                    <a:cubicBezTo>
                      <a:pt x="370498" y="104756"/>
                      <a:pt x="379914" y="108755"/>
                      <a:pt x="388554" y="113936"/>
                    </a:cubicBezTo>
                    <a:lnTo>
                      <a:pt x="398730" y="103760"/>
                    </a:lnTo>
                    <a:cubicBezTo>
                      <a:pt x="401194" y="101330"/>
                      <a:pt x="404467" y="99963"/>
                      <a:pt x="407910" y="99963"/>
                    </a:cubicBezTo>
                    <a:cubicBezTo>
                      <a:pt x="411352" y="99963"/>
                      <a:pt x="414626" y="101330"/>
                      <a:pt x="417073" y="103743"/>
                    </a:cubicBezTo>
                    <a:lnTo>
                      <a:pt x="435770" y="122424"/>
                    </a:lnTo>
                    <a:cubicBezTo>
                      <a:pt x="440782" y="127486"/>
                      <a:pt x="440799" y="135671"/>
                      <a:pt x="435770" y="140733"/>
                    </a:cubicBezTo>
                    <a:lnTo>
                      <a:pt x="425578" y="150909"/>
                    </a:lnTo>
                    <a:cubicBezTo>
                      <a:pt x="430792" y="159616"/>
                      <a:pt x="434809" y="169319"/>
                      <a:pt x="437340" y="179411"/>
                    </a:cubicBezTo>
                    <a:cubicBezTo>
                      <a:pt x="437357" y="179444"/>
                      <a:pt x="437357" y="179647"/>
                      <a:pt x="437374" y="179647"/>
                    </a:cubicBezTo>
                    <a:lnTo>
                      <a:pt x="451970" y="179647"/>
                    </a:lnTo>
                    <a:cubicBezTo>
                      <a:pt x="459125" y="179647"/>
                      <a:pt x="464846" y="185098"/>
                      <a:pt x="464846" y="192253"/>
                    </a:cubicBezTo>
                    <a:lnTo>
                      <a:pt x="464846" y="218662"/>
                    </a:lnTo>
                    <a:lnTo>
                      <a:pt x="464795" y="21866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1BEB0221-18BC-4597-9A04-B0004B6CBC6D}"/>
                  </a:ext>
                </a:extLst>
              </p:cNvPr>
              <p:cNvSpPr/>
              <p:nvPr/>
            </p:nvSpPr>
            <p:spPr>
              <a:xfrm>
                <a:off x="2820538" y="2636262"/>
                <a:ext cx="67500" cy="67500"/>
              </a:xfrm>
              <a:custGeom>
                <a:avLst/>
                <a:gdLst>
                  <a:gd name="connsiteX0" fmla="*/ 72866 w 67500"/>
                  <a:gd name="connsiteY0" fmla="*/ 36433 h 67500"/>
                  <a:gd name="connsiteX1" fmla="*/ 36433 w 67500"/>
                  <a:gd name="connsiteY1" fmla="*/ 72866 h 67500"/>
                  <a:gd name="connsiteX2" fmla="*/ 0 w 67500"/>
                  <a:gd name="connsiteY2" fmla="*/ 36433 h 67500"/>
                  <a:gd name="connsiteX3" fmla="*/ 36433 w 67500"/>
                  <a:gd name="connsiteY3" fmla="*/ 0 h 67500"/>
                  <a:gd name="connsiteX4" fmla="*/ 72866 w 67500"/>
                  <a:gd name="connsiteY4" fmla="*/ 36433 h 6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0" h="67500">
                    <a:moveTo>
                      <a:pt x="72866" y="36433"/>
                    </a:moveTo>
                    <a:cubicBezTo>
                      <a:pt x="72866" y="56555"/>
                      <a:pt x="56555" y="72866"/>
                      <a:pt x="36433" y="72866"/>
                    </a:cubicBezTo>
                    <a:cubicBezTo>
                      <a:pt x="16312" y="72866"/>
                      <a:pt x="0" y="56555"/>
                      <a:pt x="0" y="36433"/>
                    </a:cubicBezTo>
                    <a:cubicBezTo>
                      <a:pt x="0" y="16312"/>
                      <a:pt x="16312" y="0"/>
                      <a:pt x="36433" y="0"/>
                    </a:cubicBezTo>
                    <a:cubicBezTo>
                      <a:pt x="56555" y="0"/>
                      <a:pt x="72866" y="16312"/>
                      <a:pt x="72866" y="3643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0" name="组合 29">
            <a:extLst>
              <a:ext uri="{FF2B5EF4-FFF2-40B4-BE49-F238E27FC236}">
                <a16:creationId xmlns:a16="http://schemas.microsoft.com/office/drawing/2014/main" id="{D4A21FCC-8A08-4B19-BD35-6EECDA8F1D1D}"/>
              </a:ext>
            </a:extLst>
          </p:cNvPr>
          <p:cNvGrpSpPr/>
          <p:nvPr/>
        </p:nvGrpSpPr>
        <p:grpSpPr>
          <a:xfrm>
            <a:off x="5804015" y="1121643"/>
            <a:ext cx="5856011" cy="2790322"/>
            <a:chOff x="5856954" y="949093"/>
            <a:chExt cx="5856011" cy="2790322"/>
          </a:xfrm>
        </p:grpSpPr>
        <p:grpSp>
          <p:nvGrpSpPr>
            <p:cNvPr id="29" name="组合 28">
              <a:extLst>
                <a:ext uri="{FF2B5EF4-FFF2-40B4-BE49-F238E27FC236}">
                  <a16:creationId xmlns:a16="http://schemas.microsoft.com/office/drawing/2014/main" id="{2BFB75D9-0CBD-4884-9AF5-381E812CAEDA}"/>
                </a:ext>
              </a:extLst>
            </p:cNvPr>
            <p:cNvGrpSpPr/>
            <p:nvPr/>
          </p:nvGrpSpPr>
          <p:grpSpPr>
            <a:xfrm>
              <a:off x="5856954" y="949093"/>
              <a:ext cx="2049062" cy="526076"/>
              <a:chOff x="5856954" y="949093"/>
              <a:chExt cx="2049062" cy="526076"/>
            </a:xfrm>
          </p:grpSpPr>
          <p:sp>
            <p:nvSpPr>
              <p:cNvPr id="26" name="îṣlîḍe">
                <a:hlinkClick r:id="" action="ppaction://noaction"/>
                <a:extLst>
                  <a:ext uri="{FF2B5EF4-FFF2-40B4-BE49-F238E27FC236}">
                    <a16:creationId xmlns:a16="http://schemas.microsoft.com/office/drawing/2014/main" id="{FA7F787F-F635-4038-80A1-CFC5F87BBDD0}"/>
                  </a:ext>
                </a:extLst>
              </p:cNvPr>
              <p:cNvSpPr/>
              <p:nvPr/>
            </p:nvSpPr>
            <p:spPr>
              <a:xfrm>
                <a:off x="6282476" y="949093"/>
                <a:ext cx="1623540" cy="526076"/>
              </a:xfrm>
              <a:prstGeom prst="rect">
                <a:avLst/>
              </a:prstGeom>
            </p:spPr>
            <p:txBody>
              <a:bodyPr wrap="square" anchor="ctr" anchorCtr="0">
                <a:normAutofit/>
              </a:bodyPr>
              <a:lstStyle/>
              <a:p>
                <a:pPr lvl="0"/>
                <a:r>
                  <a:rPr lang="zh-CN" altLang="en-US" sz="2000" b="1" spc="100" dirty="0">
                    <a:solidFill>
                      <a:schemeClr val="accent4"/>
                    </a:solidFill>
                  </a:rPr>
                  <a:t>攻击思路</a:t>
                </a:r>
                <a:endParaRPr lang="zh-CN" altLang="en-US" sz="2000" b="1" dirty="0">
                  <a:solidFill>
                    <a:schemeClr val="accent4"/>
                  </a:solidFill>
                </a:endParaRPr>
              </a:p>
            </p:txBody>
          </p:sp>
          <p:sp>
            <p:nvSpPr>
              <p:cNvPr id="27" name="任意多边形: 形状 26">
                <a:extLst>
                  <a:ext uri="{FF2B5EF4-FFF2-40B4-BE49-F238E27FC236}">
                    <a16:creationId xmlns:a16="http://schemas.microsoft.com/office/drawing/2014/main" id="{0A3B3554-F22C-4195-9390-2C166A3D1B1B}"/>
                  </a:ext>
                </a:extLst>
              </p:cNvPr>
              <p:cNvSpPr/>
              <p:nvPr/>
            </p:nvSpPr>
            <p:spPr>
              <a:xfrm>
                <a:off x="5856954" y="1039686"/>
                <a:ext cx="425522" cy="281211"/>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28" name="内容占位符 1">
              <a:extLst>
                <a:ext uri="{FF2B5EF4-FFF2-40B4-BE49-F238E27FC236}">
                  <a16:creationId xmlns:a16="http://schemas.microsoft.com/office/drawing/2014/main" id="{6E5C244D-B679-437D-9E57-DDF85EC9B015}"/>
                </a:ext>
              </a:extLst>
            </p:cNvPr>
            <p:cNvSpPr txBox="1">
              <a:spLocks/>
            </p:cNvSpPr>
            <p:nvPr/>
          </p:nvSpPr>
          <p:spPr bwMode="auto">
            <a:xfrm>
              <a:off x="6187287" y="1475169"/>
              <a:ext cx="5525678" cy="226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00" indent="-284400" algn="just">
                <a:lnSpc>
                  <a:spcPct val="150000"/>
                </a:lnSpc>
                <a:spcBef>
                  <a:spcPts val="0"/>
                </a:spcBef>
                <a:buFont typeface="Wingdings" panose="05000000000000000000" pitchFamily="2" charset="2"/>
                <a:buChar char="ü"/>
              </a:pPr>
              <a:r>
                <a:rPr lang="zh-CN" altLang="en-US" sz="1800" dirty="0">
                  <a:latin typeface="+mj-lt"/>
                </a:rPr>
                <a:t>如果</a:t>
              </a:r>
              <a:r>
                <a:rPr lang="en-US" altLang="zh-CN" sz="1800" dirty="0">
                  <a:solidFill>
                    <a:srgbClr val="222222"/>
                  </a:solidFill>
                  <a:latin typeface="+mj-lt"/>
                </a:rPr>
                <a:t>n =</a:t>
              </a:r>
              <a:r>
                <a:rPr lang="en-GB" altLang="zh-CN" sz="1800" dirty="0">
                  <a:solidFill>
                    <a:srgbClr val="222222"/>
                  </a:solidFill>
                  <a:latin typeface="+mj-lt"/>
                </a:rPr>
                <a:t> </a:t>
              </a:r>
              <a:r>
                <a:rPr lang="en-GB" altLang="zh-CN" sz="1800" dirty="0" err="1">
                  <a:solidFill>
                    <a:srgbClr val="222222"/>
                  </a:solidFill>
                  <a:latin typeface="+mj-lt"/>
                </a:rPr>
                <a:t>pq</a:t>
              </a:r>
              <a:r>
                <a:rPr lang="zh-CN" altLang="en-US" sz="1800" dirty="0">
                  <a:latin typeface="+mj-lt"/>
                </a:rPr>
                <a:t>是一个公钥，</a:t>
              </a:r>
              <a:r>
                <a:rPr lang="en-US" altLang="zh-CN" sz="1800" dirty="0">
                  <a:solidFill>
                    <a:srgbClr val="222222"/>
                  </a:solidFill>
                  <a:latin typeface="+mj-lt"/>
                </a:rPr>
                <a:t>n′ =</a:t>
              </a:r>
              <a:r>
                <a:rPr lang="en-US" altLang="zh-CN" sz="1800" dirty="0" err="1">
                  <a:solidFill>
                    <a:srgbClr val="222222"/>
                  </a:solidFill>
                  <a:latin typeface="+mj-lt"/>
                </a:rPr>
                <a:t>p′q</a:t>
              </a:r>
              <a:r>
                <a:rPr lang="en-US" altLang="zh-CN" sz="1800" dirty="0">
                  <a:solidFill>
                    <a:srgbClr val="222222"/>
                  </a:solidFill>
                  <a:latin typeface="+mj-lt"/>
                </a:rPr>
                <a:t>′</a:t>
              </a:r>
              <a:r>
                <a:rPr lang="zh-CN" altLang="en-US" sz="1800" dirty="0">
                  <a:latin typeface="+mj-lt"/>
                </a:rPr>
                <a:t>是另一个公钥，那么如果</a:t>
              </a:r>
              <a:r>
                <a:rPr lang="en-US" altLang="zh-CN" sz="1800" dirty="0">
                  <a:solidFill>
                    <a:srgbClr val="222222"/>
                  </a:solidFill>
                  <a:latin typeface="+mj-lt"/>
                </a:rPr>
                <a:t>p=p′</a:t>
              </a:r>
              <a:r>
                <a:rPr lang="zh-CN" altLang="en-US" sz="1800" dirty="0">
                  <a:latin typeface="+mj-lt"/>
                </a:rPr>
                <a:t>（但</a:t>
              </a:r>
              <a:r>
                <a:rPr lang="en-US" altLang="zh-CN" sz="1800" dirty="0">
                  <a:solidFill>
                    <a:srgbClr val="222222"/>
                  </a:solidFill>
                  <a:latin typeface="+mj-lt"/>
                </a:rPr>
                <a:t>q</a:t>
              </a:r>
              <a:r>
                <a:rPr lang="zh-CN" altLang="en-US" sz="1800" dirty="0">
                  <a:latin typeface="+mj-lt"/>
                </a:rPr>
                <a:t>不等于</a:t>
              </a:r>
              <a:r>
                <a:rPr lang="en-US" altLang="zh-CN" sz="1800" dirty="0">
                  <a:solidFill>
                    <a:srgbClr val="222222"/>
                  </a:solidFill>
                  <a:latin typeface="+mj-lt"/>
                </a:rPr>
                <a:t>q′</a:t>
              </a:r>
              <a:r>
                <a:rPr lang="zh-CN" altLang="en-US" sz="1800" dirty="0">
                  <a:latin typeface="+mj-lt"/>
                </a:rPr>
                <a:t>），那么一个简单的</a:t>
              </a:r>
              <a:r>
                <a:rPr lang="en-US" altLang="zh-CN" sz="1800" dirty="0" err="1">
                  <a:solidFill>
                    <a:srgbClr val="222222"/>
                  </a:solidFill>
                  <a:latin typeface="+mj-lt"/>
                </a:rPr>
                <a:t>gcd</a:t>
              </a:r>
              <a:r>
                <a:rPr lang="zh-CN" altLang="en-US" sz="1800" dirty="0">
                  <a:solidFill>
                    <a:srgbClr val="222222"/>
                  </a:solidFill>
                  <a:latin typeface="+mj-lt"/>
                </a:rPr>
                <a:t>（</a:t>
              </a:r>
              <a:r>
                <a:rPr lang="en-US" altLang="zh-CN" sz="1800" dirty="0" err="1">
                  <a:solidFill>
                    <a:srgbClr val="222222"/>
                  </a:solidFill>
                  <a:latin typeface="+mj-lt"/>
                </a:rPr>
                <a:t>n,n</a:t>
              </a:r>
              <a:r>
                <a:rPr lang="en-US" altLang="zh-CN" sz="1800" dirty="0">
                  <a:solidFill>
                    <a:srgbClr val="222222"/>
                  </a:solidFill>
                  <a:latin typeface="+mj-lt"/>
                </a:rPr>
                <a:t>′ </a:t>
              </a:r>
              <a:r>
                <a:rPr lang="zh-CN" altLang="en-US" sz="1800" dirty="0">
                  <a:solidFill>
                    <a:srgbClr val="222222"/>
                  </a:solidFill>
                  <a:latin typeface="+mj-lt"/>
                </a:rPr>
                <a:t>）</a:t>
              </a:r>
              <a:r>
                <a:rPr lang="en-US" altLang="zh-CN" sz="1800" dirty="0">
                  <a:solidFill>
                    <a:srgbClr val="222222"/>
                  </a:solidFill>
                  <a:latin typeface="+mj-lt"/>
                </a:rPr>
                <a:t>= p</a:t>
              </a:r>
              <a:r>
                <a:rPr lang="zh-CN" altLang="en-US" sz="1800" dirty="0">
                  <a:latin typeface="+mj-lt"/>
                </a:rPr>
                <a:t>因子</a:t>
              </a:r>
              <a:r>
                <a:rPr lang="en-US" altLang="zh-CN" sz="1800" dirty="0">
                  <a:solidFill>
                    <a:srgbClr val="222222"/>
                  </a:solidFill>
                  <a:latin typeface="+mj-lt"/>
                </a:rPr>
                <a:t>n</a:t>
              </a:r>
              <a:r>
                <a:rPr lang="zh-CN" altLang="en-US" sz="1800" dirty="0">
                  <a:latin typeface="+mj-lt"/>
                </a:rPr>
                <a:t>和</a:t>
              </a:r>
              <a:r>
                <a:rPr lang="en-US" altLang="zh-CN" sz="1800" dirty="0">
                  <a:solidFill>
                    <a:srgbClr val="222222"/>
                  </a:solidFill>
                  <a:latin typeface="+mj-lt"/>
                </a:rPr>
                <a:t>n′</a:t>
              </a:r>
              <a:r>
                <a:rPr lang="zh-CN" altLang="en-US" sz="1800" dirty="0">
                  <a:latin typeface="+mj-lt"/>
                </a:rPr>
                <a:t>，完全分解</a:t>
              </a:r>
              <a:r>
                <a:rPr lang="en-US" altLang="zh-CN" sz="1800" dirty="0">
                  <a:solidFill>
                    <a:srgbClr val="222222"/>
                  </a:solidFill>
                  <a:latin typeface="+mj-lt"/>
                </a:rPr>
                <a:t>n</a:t>
              </a:r>
              <a:r>
                <a:rPr lang="zh-CN" altLang="en-US" sz="1800" dirty="0">
                  <a:latin typeface="+mj-lt"/>
                </a:rPr>
                <a:t>和</a:t>
              </a:r>
              <a:r>
                <a:rPr lang="en-US" altLang="zh-CN" sz="1800" dirty="0">
                  <a:solidFill>
                    <a:srgbClr val="222222"/>
                  </a:solidFill>
                  <a:latin typeface="+mj-lt"/>
                </a:rPr>
                <a:t>n′ </a:t>
              </a:r>
              <a:r>
                <a:rPr lang="zh-CN" altLang="en-US" sz="1800" dirty="0">
                  <a:latin typeface="+mj-lt"/>
                </a:rPr>
                <a:t>。</a:t>
              </a:r>
              <a:endParaRPr lang="en-US" altLang="zh-CN" sz="1800" dirty="0">
                <a:latin typeface="+mj-lt"/>
              </a:endParaRPr>
            </a:p>
            <a:p>
              <a:pPr marL="284400" indent="-284400" algn="just">
                <a:lnSpc>
                  <a:spcPct val="150000"/>
                </a:lnSpc>
                <a:spcBef>
                  <a:spcPts val="0"/>
                </a:spcBef>
                <a:buFont typeface="Wingdings" panose="05000000000000000000" pitchFamily="2" charset="2"/>
                <a:buChar char="ü"/>
              </a:pPr>
              <a:r>
                <a:rPr lang="zh-CN" altLang="en-US" sz="1800" dirty="0">
                  <a:latin typeface="+mj-lt"/>
                </a:rPr>
                <a:t>进而攻击者可以从公钥</a:t>
              </a:r>
              <a:r>
                <a:rPr lang="zh-CN" altLang="en-US" sz="1800" dirty="0">
                  <a:solidFill>
                    <a:srgbClr val="222222"/>
                  </a:solidFill>
                  <a:latin typeface="+mj-lt"/>
                </a:rPr>
                <a:t>（</a:t>
              </a:r>
              <a:r>
                <a:rPr lang="en-US" altLang="zh-CN" sz="1800" dirty="0" err="1">
                  <a:solidFill>
                    <a:srgbClr val="222222"/>
                  </a:solidFill>
                  <a:latin typeface="+mj-lt"/>
                </a:rPr>
                <a:t>n,e</a:t>
              </a:r>
              <a:r>
                <a:rPr lang="zh-CN" altLang="en-US" sz="1800" dirty="0">
                  <a:solidFill>
                    <a:srgbClr val="222222"/>
                  </a:solidFill>
                  <a:latin typeface="+mj-lt"/>
                </a:rPr>
                <a:t>）</a:t>
              </a:r>
              <a:r>
                <a:rPr lang="zh-CN" altLang="en-US" sz="1800" dirty="0">
                  <a:latin typeface="+mj-lt"/>
                </a:rPr>
                <a:t>计算秘密指数</a:t>
              </a:r>
              <a:r>
                <a:rPr lang="en-US" altLang="zh-CN" sz="1800" dirty="0">
                  <a:solidFill>
                    <a:srgbClr val="222222"/>
                  </a:solidFill>
                  <a:latin typeface="+mj-lt"/>
                </a:rPr>
                <a:t>d</a:t>
              </a:r>
              <a:r>
                <a:rPr lang="en-US" altLang="zh-CN" sz="1800" dirty="0">
                  <a:latin typeface="+mj-lt"/>
                </a:rPr>
                <a:t>——</a:t>
              </a:r>
              <a:r>
                <a:rPr lang="zh-CN" altLang="en-US" sz="1800" dirty="0">
                  <a:latin typeface="+mj-lt"/>
                </a:rPr>
                <a:t>拓展欧几里得算法</a:t>
              </a:r>
              <a:endParaRPr lang="en-US" altLang="zh-CN" sz="1800" dirty="0">
                <a:latin typeface="+mj-lt"/>
              </a:endParaRPr>
            </a:p>
            <a:p>
              <a:endParaRPr lang="zh-CN" altLang="en-US" sz="2400" dirty="0"/>
            </a:p>
          </p:txBody>
        </p:sp>
      </p:grpSp>
      <p:grpSp>
        <p:nvGrpSpPr>
          <p:cNvPr id="34" name="组合 33">
            <a:extLst>
              <a:ext uri="{FF2B5EF4-FFF2-40B4-BE49-F238E27FC236}">
                <a16:creationId xmlns:a16="http://schemas.microsoft.com/office/drawing/2014/main" id="{135A1BAC-41B1-46E3-968D-8D4A83F89EF9}"/>
              </a:ext>
            </a:extLst>
          </p:cNvPr>
          <p:cNvGrpSpPr/>
          <p:nvPr/>
        </p:nvGrpSpPr>
        <p:grpSpPr>
          <a:xfrm>
            <a:off x="5885644" y="4123540"/>
            <a:ext cx="6023086" cy="2173481"/>
            <a:chOff x="5857961" y="3842308"/>
            <a:chExt cx="6023086" cy="2173481"/>
          </a:xfrm>
        </p:grpSpPr>
        <p:sp>
          <p:nvSpPr>
            <p:cNvPr id="25" name="内容占位符 1">
              <a:extLst>
                <a:ext uri="{FF2B5EF4-FFF2-40B4-BE49-F238E27FC236}">
                  <a16:creationId xmlns:a16="http://schemas.microsoft.com/office/drawing/2014/main" id="{E2BB100A-7BD2-484C-AB62-501A0E98707F}"/>
                </a:ext>
              </a:extLst>
            </p:cNvPr>
            <p:cNvSpPr txBox="1">
              <a:spLocks/>
            </p:cNvSpPr>
            <p:nvPr/>
          </p:nvSpPr>
          <p:spPr bwMode="auto">
            <a:xfrm>
              <a:off x="5857961" y="4268296"/>
              <a:ext cx="6023086" cy="174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00" indent="284400" algn="just">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测试发现大约有</a:t>
              </a:r>
              <a:r>
                <a:rPr lang="en-US" altLang="zh-CN" sz="1800" dirty="0">
                  <a:solidFill>
                    <a:schemeClr val="accent4">
                      <a:lumMod val="60000"/>
                      <a:lumOff val="40000"/>
                    </a:schemeClr>
                  </a:solidFill>
                  <a:latin typeface="Century Gothic" panose="020B0502020202020204" pitchFamily="34" charset="0"/>
                </a:rPr>
                <a:t>0.2%</a:t>
              </a:r>
              <a:r>
                <a:rPr lang="zh-CN" altLang="en-US" sz="1800" dirty="0">
                  <a:latin typeface="Century Gothic" panose="020B0502020202020204" pitchFamily="34" charset="0"/>
                </a:rPr>
                <a:t>可被破解（包括数千个仍有效的</a:t>
              </a:r>
              <a:r>
                <a:rPr lang="en-US" altLang="zh-CN" sz="1800" dirty="0">
                  <a:solidFill>
                    <a:schemeClr val="accent4">
                      <a:lumMod val="60000"/>
                      <a:lumOff val="40000"/>
                    </a:schemeClr>
                  </a:solidFill>
                  <a:latin typeface="Century Gothic" panose="020B0502020202020204" pitchFamily="34" charset="0"/>
                </a:rPr>
                <a:t>X.509</a:t>
              </a:r>
              <a:r>
                <a:rPr lang="zh-CN" altLang="en-US" sz="1800" dirty="0">
                  <a:solidFill>
                    <a:schemeClr val="accent4">
                      <a:lumMod val="60000"/>
                      <a:lumOff val="40000"/>
                    </a:schemeClr>
                  </a:solidFill>
                  <a:latin typeface="Century Gothic" panose="020B0502020202020204" pitchFamily="34" charset="0"/>
                </a:rPr>
                <a:t>证书</a:t>
              </a:r>
              <a:r>
                <a:rPr lang="zh-CN" altLang="en-US" sz="1800" dirty="0">
                  <a:latin typeface="Century Gothic" panose="020B0502020202020204" pitchFamily="34" charset="0"/>
                </a:rPr>
                <a:t>），这主要是由于生成</a:t>
              </a:r>
              <a:r>
                <a:rPr lang="zh-CN" altLang="en-US" sz="1800" b="1" dirty="0">
                  <a:solidFill>
                    <a:schemeClr val="accent4">
                      <a:lumMod val="60000"/>
                      <a:lumOff val="40000"/>
                    </a:schemeClr>
                  </a:solidFill>
                  <a:latin typeface="Century Gothic" panose="020B0502020202020204" pitchFamily="34" charset="0"/>
                </a:rPr>
                <a:t>随机素数</a:t>
              </a:r>
              <a:r>
                <a:rPr lang="zh-CN" altLang="en-US" sz="1800" dirty="0">
                  <a:latin typeface="Century Gothic" panose="020B0502020202020204" pitchFamily="34" charset="0"/>
                </a:rPr>
                <a:t>的</a:t>
              </a:r>
              <a:r>
                <a:rPr lang="zh-CN" altLang="en-US" sz="1800" dirty="0">
                  <a:solidFill>
                    <a:schemeClr val="accent4">
                      <a:lumMod val="60000"/>
                      <a:lumOff val="40000"/>
                    </a:schemeClr>
                  </a:solidFill>
                  <a:latin typeface="Century Gothic" panose="020B0502020202020204" pitchFamily="34" charset="0"/>
                </a:rPr>
                <a:t>种子熵不足</a:t>
              </a:r>
              <a:endParaRPr lang="en-US" altLang="zh-CN" sz="1800" dirty="0">
                <a:latin typeface="Century Gothic" panose="020B0502020202020204" pitchFamily="34" charset="0"/>
              </a:endParaRPr>
            </a:p>
            <a:p>
              <a:pPr marL="284400" indent="284400" algn="just">
                <a:lnSpc>
                  <a:spcPct val="150000"/>
                </a:lnSpc>
                <a:spcBef>
                  <a:spcPts val="0"/>
                </a:spcBef>
                <a:buFont typeface="Wingdings" panose="05000000000000000000" pitchFamily="2" charset="2"/>
                <a:buChar char="Ø"/>
              </a:pPr>
              <a:r>
                <a:rPr lang="zh-CN" altLang="en-US" sz="1800" dirty="0">
                  <a:latin typeface="Century Gothic" panose="020B0502020202020204" pitchFamily="34" charset="0"/>
                </a:rPr>
                <a:t>若密码系统有足够的</a:t>
              </a:r>
              <a:r>
                <a:rPr lang="zh-CN" altLang="en-US" sz="1800" dirty="0">
                  <a:solidFill>
                    <a:schemeClr val="accent4">
                      <a:lumMod val="60000"/>
                      <a:lumOff val="40000"/>
                    </a:schemeClr>
                  </a:solidFill>
                  <a:latin typeface="Century Gothic" panose="020B0502020202020204" pitchFamily="34" charset="0"/>
                </a:rPr>
                <a:t>熵源</a:t>
              </a:r>
              <a:r>
                <a:rPr lang="zh-CN" altLang="en-US" sz="1800" dirty="0">
                  <a:latin typeface="Century Gothic" panose="020B0502020202020204" pitchFamily="34" charset="0"/>
                </a:rPr>
                <a:t>，则该风险可忽略</a:t>
              </a:r>
            </a:p>
            <a:p>
              <a:endParaRPr lang="zh-CN" altLang="en-US" sz="2400" dirty="0"/>
            </a:p>
          </p:txBody>
        </p:sp>
        <p:grpSp>
          <p:nvGrpSpPr>
            <p:cNvPr id="33" name="组合 32">
              <a:extLst>
                <a:ext uri="{FF2B5EF4-FFF2-40B4-BE49-F238E27FC236}">
                  <a16:creationId xmlns:a16="http://schemas.microsoft.com/office/drawing/2014/main" id="{529794CC-89DB-4C88-99BB-536BC23D0CBA}"/>
                </a:ext>
              </a:extLst>
            </p:cNvPr>
            <p:cNvGrpSpPr/>
            <p:nvPr/>
          </p:nvGrpSpPr>
          <p:grpSpPr>
            <a:xfrm>
              <a:off x="5875464" y="3842308"/>
              <a:ext cx="2341115" cy="446763"/>
              <a:chOff x="5875464" y="3842308"/>
              <a:chExt cx="2341115" cy="446763"/>
            </a:xfrm>
          </p:grpSpPr>
          <p:sp>
            <p:nvSpPr>
              <p:cNvPr id="31" name="îṣlîḍe">
                <a:hlinkClick r:id="" action="ppaction://noaction"/>
                <a:extLst>
                  <a:ext uri="{FF2B5EF4-FFF2-40B4-BE49-F238E27FC236}">
                    <a16:creationId xmlns:a16="http://schemas.microsoft.com/office/drawing/2014/main" id="{CE56E19E-CABB-4DA1-B30E-1B41A42AD6D1}"/>
                  </a:ext>
                </a:extLst>
              </p:cNvPr>
              <p:cNvSpPr/>
              <p:nvPr/>
            </p:nvSpPr>
            <p:spPr>
              <a:xfrm>
                <a:off x="6296424" y="3842308"/>
                <a:ext cx="1920155" cy="446763"/>
              </a:xfrm>
              <a:prstGeom prst="rect">
                <a:avLst/>
              </a:prstGeom>
            </p:spPr>
            <p:txBody>
              <a:bodyPr wrap="square" anchor="ctr" anchorCtr="0">
                <a:normAutofit/>
              </a:bodyPr>
              <a:lstStyle/>
              <a:p>
                <a:pPr lvl="0"/>
                <a:r>
                  <a:rPr lang="zh-CN" altLang="en-US" sz="2000" b="1" spc="100" dirty="0">
                    <a:solidFill>
                      <a:schemeClr val="accent4"/>
                    </a:solidFill>
                  </a:rPr>
                  <a:t>根本原因</a:t>
                </a:r>
              </a:p>
            </p:txBody>
          </p:sp>
          <p:sp>
            <p:nvSpPr>
              <p:cNvPr id="32" name="图形 113">
                <a:extLst>
                  <a:ext uri="{FF2B5EF4-FFF2-40B4-BE49-F238E27FC236}">
                    <a16:creationId xmlns:a16="http://schemas.microsoft.com/office/drawing/2014/main" id="{F9974BC2-8989-4D23-BAFB-FA7F07BD9515}"/>
                  </a:ext>
                </a:extLst>
              </p:cNvPr>
              <p:cNvSpPr>
                <a:spLocks noChangeAspect="1"/>
              </p:cNvSpPr>
              <p:nvPr/>
            </p:nvSpPr>
            <p:spPr>
              <a:xfrm>
                <a:off x="5875464" y="3861131"/>
                <a:ext cx="420959" cy="420959"/>
              </a:xfrm>
              <a:custGeom>
                <a:avLst/>
                <a:gdLst>
                  <a:gd name="connsiteX0" fmla="*/ 327054 w 523125"/>
                  <a:gd name="connsiteY0" fmla="*/ 269713 h 523125"/>
                  <a:gd name="connsiteX1" fmla="*/ 291634 w 523125"/>
                  <a:gd name="connsiteY1" fmla="*/ 316643 h 523125"/>
                  <a:gd name="connsiteX2" fmla="*/ 252248 w 523125"/>
                  <a:gd name="connsiteY2" fmla="*/ 225366 h 523125"/>
                  <a:gd name="connsiteX3" fmla="*/ 0 w 523125"/>
                  <a:gd name="connsiteY3" fmla="*/ 0 h 523125"/>
                  <a:gd name="connsiteX4" fmla="*/ 175011 w 523125"/>
                  <a:gd name="connsiteY4" fmla="*/ 265680 h 523125"/>
                  <a:gd name="connsiteX5" fmla="*/ 167906 w 523125"/>
                  <a:gd name="connsiteY5" fmla="*/ 211798 h 523125"/>
                  <a:gd name="connsiteX6" fmla="*/ 159081 w 523125"/>
                  <a:gd name="connsiteY6" fmla="*/ 179904 h 523125"/>
                  <a:gd name="connsiteX7" fmla="*/ 136519 w 523125"/>
                  <a:gd name="connsiteY7" fmla="*/ 123728 h 523125"/>
                  <a:gd name="connsiteX8" fmla="*/ 168750 w 523125"/>
                  <a:gd name="connsiteY8" fmla="*/ 170016 h 523125"/>
                  <a:gd name="connsiteX9" fmla="*/ 227273 w 523125"/>
                  <a:gd name="connsiteY9" fmla="*/ 279518 h 523125"/>
                  <a:gd name="connsiteX10" fmla="*/ 265933 w 523125"/>
                  <a:gd name="connsiteY10" fmla="*/ 512882 h 523125"/>
                  <a:gd name="connsiteX11" fmla="*/ 290014 w 523125"/>
                  <a:gd name="connsiteY11" fmla="*/ 536979 h 523125"/>
                  <a:gd name="connsiteX12" fmla="*/ 314094 w 523125"/>
                  <a:gd name="connsiteY12" fmla="*/ 512882 h 523125"/>
                  <a:gd name="connsiteX13" fmla="*/ 308948 w 523125"/>
                  <a:gd name="connsiteY13" fmla="*/ 410586 h 523125"/>
                  <a:gd name="connsiteX14" fmla="*/ 340200 w 523125"/>
                  <a:gd name="connsiteY14" fmla="*/ 328894 h 523125"/>
                  <a:gd name="connsiteX15" fmla="*/ 382185 w 523125"/>
                  <a:gd name="connsiteY15" fmla="*/ 261816 h 523125"/>
                  <a:gd name="connsiteX16" fmla="*/ 445433 w 523125"/>
                  <a:gd name="connsiteY16" fmla="*/ 197589 h 523125"/>
                  <a:gd name="connsiteX17" fmla="*/ 392344 w 523125"/>
                  <a:gd name="connsiteY17" fmla="*/ 306821 h 523125"/>
                  <a:gd name="connsiteX18" fmla="*/ 535427 w 523125"/>
                  <a:gd name="connsiteY18" fmla="*/ 97318 h 523125"/>
                  <a:gd name="connsiteX19" fmla="*/ 327054 w 523125"/>
                  <a:gd name="connsiteY19" fmla="*/ 269713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3125" h="523125">
                    <a:moveTo>
                      <a:pt x="327054" y="269713"/>
                    </a:moveTo>
                    <a:cubicBezTo>
                      <a:pt x="315293" y="280969"/>
                      <a:pt x="302906" y="296207"/>
                      <a:pt x="291634" y="316643"/>
                    </a:cubicBezTo>
                    <a:cubicBezTo>
                      <a:pt x="280496" y="276429"/>
                      <a:pt x="266456" y="246949"/>
                      <a:pt x="252248" y="225366"/>
                    </a:cubicBezTo>
                    <a:cubicBezTo>
                      <a:pt x="317368" y="7796"/>
                      <a:pt x="0" y="0"/>
                      <a:pt x="0" y="0"/>
                    </a:cubicBezTo>
                    <a:cubicBezTo>
                      <a:pt x="0" y="0"/>
                      <a:pt x="9264" y="271924"/>
                      <a:pt x="175011" y="265680"/>
                    </a:cubicBezTo>
                    <a:cubicBezTo>
                      <a:pt x="174673" y="247472"/>
                      <a:pt x="171855" y="229061"/>
                      <a:pt x="167906" y="211798"/>
                    </a:cubicBezTo>
                    <a:cubicBezTo>
                      <a:pt x="165324" y="200543"/>
                      <a:pt x="162253" y="189810"/>
                      <a:pt x="159081" y="179904"/>
                    </a:cubicBezTo>
                    <a:cubicBezTo>
                      <a:pt x="148483" y="147049"/>
                      <a:pt x="136519" y="123728"/>
                      <a:pt x="136519" y="123728"/>
                    </a:cubicBezTo>
                    <a:cubicBezTo>
                      <a:pt x="148601" y="139961"/>
                      <a:pt x="159300" y="155453"/>
                      <a:pt x="168750" y="170016"/>
                    </a:cubicBezTo>
                    <a:cubicBezTo>
                      <a:pt x="201268" y="220050"/>
                      <a:pt x="219021" y="258964"/>
                      <a:pt x="227273" y="279518"/>
                    </a:cubicBezTo>
                    <a:cubicBezTo>
                      <a:pt x="247641" y="323274"/>
                      <a:pt x="265933" y="395263"/>
                      <a:pt x="265933" y="512882"/>
                    </a:cubicBezTo>
                    <a:cubicBezTo>
                      <a:pt x="265933" y="526196"/>
                      <a:pt x="276750" y="536979"/>
                      <a:pt x="290014" y="536979"/>
                    </a:cubicBezTo>
                    <a:cubicBezTo>
                      <a:pt x="303311" y="536979"/>
                      <a:pt x="314094" y="526196"/>
                      <a:pt x="314094" y="512882"/>
                    </a:cubicBezTo>
                    <a:cubicBezTo>
                      <a:pt x="314094" y="474761"/>
                      <a:pt x="312255" y="440843"/>
                      <a:pt x="308948" y="410586"/>
                    </a:cubicBezTo>
                    <a:cubicBezTo>
                      <a:pt x="316626" y="373663"/>
                      <a:pt x="328202" y="347456"/>
                      <a:pt x="340200" y="328894"/>
                    </a:cubicBezTo>
                    <a:cubicBezTo>
                      <a:pt x="348081" y="313858"/>
                      <a:pt x="362610" y="288107"/>
                      <a:pt x="382185" y="261816"/>
                    </a:cubicBezTo>
                    <a:cubicBezTo>
                      <a:pt x="399634" y="238427"/>
                      <a:pt x="421116" y="214599"/>
                      <a:pt x="445433" y="197589"/>
                    </a:cubicBezTo>
                    <a:cubicBezTo>
                      <a:pt x="445433" y="197589"/>
                      <a:pt x="395567" y="252788"/>
                      <a:pt x="392344" y="306821"/>
                    </a:cubicBezTo>
                    <a:cubicBezTo>
                      <a:pt x="530094" y="314010"/>
                      <a:pt x="535427" y="97318"/>
                      <a:pt x="535427" y="97318"/>
                    </a:cubicBezTo>
                    <a:cubicBezTo>
                      <a:pt x="535427" y="97318"/>
                      <a:pt x="283382" y="105908"/>
                      <a:pt x="327054" y="269713"/>
                    </a:cubicBez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Tree>
    <p:extLst>
      <p:ext uri="{BB962C8B-B14F-4D97-AF65-F5344CB8AC3E}">
        <p14:creationId xmlns:p14="http://schemas.microsoft.com/office/powerpoint/2010/main" val="22835497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A5180-5C6E-45E9-9394-AF26DCE95C1A}"/>
              </a:ext>
            </a:extLst>
          </p:cNvPr>
          <p:cNvSpPr>
            <a:spLocks noGrp="1"/>
          </p:cNvSpPr>
          <p:nvPr>
            <p:ph type="title"/>
          </p:nvPr>
        </p:nvSpPr>
        <p:spPr>
          <a:xfrm>
            <a:off x="577850" y="249067"/>
            <a:ext cx="8643848" cy="480131"/>
          </a:xfrm>
        </p:spPr>
        <p:txBody>
          <a:bodyPr/>
          <a:lstStyle/>
          <a:p>
            <a:r>
              <a:rPr lang="zh-CN" altLang="en-US" b="1" dirty="0">
                <a:latin typeface="+mj-ea"/>
                <a:ea typeface="+mj-ea"/>
              </a:rPr>
              <a:t>随机数的用途</a:t>
            </a:r>
            <a:endParaRPr lang="zh-CN" altLang="en-US" dirty="0"/>
          </a:p>
        </p:txBody>
      </p:sp>
      <p:sp>
        <p:nvSpPr>
          <p:cNvPr id="3" name="内容占位符 1">
            <a:extLst>
              <a:ext uri="{FF2B5EF4-FFF2-40B4-BE49-F238E27FC236}">
                <a16:creationId xmlns:a16="http://schemas.microsoft.com/office/drawing/2014/main" id="{E00DCD95-66E7-49E8-980A-BD9F316FEDDF}"/>
              </a:ext>
            </a:extLst>
          </p:cNvPr>
          <p:cNvSpPr txBox="1">
            <a:spLocks/>
          </p:cNvSpPr>
          <p:nvPr/>
        </p:nvSpPr>
        <p:spPr bwMode="auto">
          <a:xfrm>
            <a:off x="703168" y="961332"/>
            <a:ext cx="10442887" cy="51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hangingPunct="0">
              <a:lnSpc>
                <a:spcPct val="150000"/>
              </a:lnSpc>
              <a:spcBef>
                <a:spcPct val="0"/>
              </a:spcBef>
              <a:buNone/>
            </a:pPr>
            <a:r>
              <a:rPr lang="zh-CN" altLang="en-US" sz="2000" dirty="0">
                <a:latin typeface="Century Gothic" panose="020B0502020202020204" pitchFamily="34" charset="0"/>
                <a:ea typeface="微软雅黑" panose="020B0503020204020204" pitchFamily="34" charset="-122"/>
              </a:rPr>
              <a:t>随机数在密码学中非常重要，是一种</a:t>
            </a:r>
            <a:r>
              <a:rPr lang="zh-CN" altLang="en-US" sz="2000" dirty="0">
                <a:solidFill>
                  <a:schemeClr val="accent4">
                    <a:lumMod val="60000"/>
                    <a:lumOff val="40000"/>
                  </a:schemeClr>
                </a:solidFill>
                <a:latin typeface="Century Gothic" panose="020B0502020202020204" pitchFamily="34" charset="0"/>
                <a:ea typeface="微软雅黑" panose="020B0503020204020204" pitchFamily="34" charset="-122"/>
              </a:rPr>
              <a:t>基本的密码原语</a:t>
            </a:r>
            <a:r>
              <a:rPr lang="zh-CN" altLang="en-US" sz="2000" dirty="0">
                <a:latin typeface="Century Gothic" panose="020B0502020202020204" pitchFamily="34" charset="0"/>
                <a:ea typeface="微软雅黑" panose="020B0503020204020204" pitchFamily="34" charset="-122"/>
              </a:rPr>
              <a:t>（</a:t>
            </a:r>
            <a:r>
              <a:rPr lang="en-US" altLang="zh-CN" sz="2000" dirty="0">
                <a:latin typeface="Century Gothic" panose="020B0502020202020204" pitchFamily="34" charset="0"/>
                <a:ea typeface="微软雅黑" panose="020B0503020204020204" pitchFamily="34" charset="-122"/>
              </a:rPr>
              <a:t>primitive</a:t>
            </a:r>
            <a:r>
              <a:rPr lang="zh-CN" altLang="en-US" sz="2000" dirty="0">
                <a:latin typeface="Century Gothic" panose="020B0502020202020204" pitchFamily="34" charset="0"/>
                <a:ea typeface="微软雅黑" panose="020B0503020204020204" pitchFamily="34" charset="-122"/>
              </a:rPr>
              <a:t>），在密码学中的重要应用包括：</a:t>
            </a:r>
            <a:endParaRPr lang="en-US" altLang="zh-CN" sz="2000" dirty="0"/>
          </a:p>
        </p:txBody>
      </p:sp>
      <p:sp>
        <p:nvSpPr>
          <p:cNvPr id="4" name="图形 195">
            <a:extLst>
              <a:ext uri="{FF2B5EF4-FFF2-40B4-BE49-F238E27FC236}">
                <a16:creationId xmlns:a16="http://schemas.microsoft.com/office/drawing/2014/main" id="{FE464951-98BE-4978-BD84-D40EE0B9AD5C}"/>
              </a:ext>
            </a:extLst>
          </p:cNvPr>
          <p:cNvSpPr>
            <a:spLocks noChangeAspect="1"/>
          </p:cNvSpPr>
          <p:nvPr/>
        </p:nvSpPr>
        <p:spPr>
          <a:xfrm>
            <a:off x="219499" y="1065700"/>
            <a:ext cx="427861" cy="331247"/>
          </a:xfrm>
          <a:custGeom>
            <a:avLst/>
            <a:gdLst>
              <a:gd name="connsiteX0" fmla="*/ 370761 w 523125"/>
              <a:gd name="connsiteY0" fmla="*/ 91386 h 405000"/>
              <a:gd name="connsiteX1" fmla="*/ 455102 w 523125"/>
              <a:gd name="connsiteY1" fmla="*/ 173770 h 405000"/>
              <a:gd name="connsiteX2" fmla="*/ 539477 w 523125"/>
              <a:gd name="connsiteY2" fmla="*/ 91977 h 405000"/>
              <a:gd name="connsiteX3" fmla="*/ 538853 w 523125"/>
              <a:gd name="connsiteY3" fmla="*/ 87522 h 405000"/>
              <a:gd name="connsiteX4" fmla="*/ 533318 w 523125"/>
              <a:gd name="connsiteY4" fmla="*/ 87809 h 405000"/>
              <a:gd name="connsiteX5" fmla="*/ 466290 w 523125"/>
              <a:gd name="connsiteY5" fmla="*/ 8699 h 405000"/>
              <a:gd name="connsiteX6" fmla="*/ 439476 w 523125"/>
              <a:gd name="connsiteY6" fmla="*/ 1358 h 405000"/>
              <a:gd name="connsiteX7" fmla="*/ 323848 w 523125"/>
              <a:gd name="connsiteY7" fmla="*/ 41470 h 405000"/>
              <a:gd name="connsiteX8" fmla="*/ 275940 w 523125"/>
              <a:gd name="connsiteY8" fmla="*/ 17457 h 405000"/>
              <a:gd name="connsiteX9" fmla="*/ 216186 w 523125"/>
              <a:gd name="connsiteY9" fmla="*/ 77161 h 405000"/>
              <a:gd name="connsiteX10" fmla="*/ 216236 w 523125"/>
              <a:gd name="connsiteY10" fmla="*/ 78747 h 405000"/>
              <a:gd name="connsiteX11" fmla="*/ 99259 w 523125"/>
              <a:gd name="connsiteY11" fmla="*/ 119264 h 405000"/>
              <a:gd name="connsiteX12" fmla="*/ 74183 w 523125"/>
              <a:gd name="connsiteY12" fmla="*/ 136527 h 405000"/>
              <a:gd name="connsiteX13" fmla="*/ 6750 w 523125"/>
              <a:gd name="connsiteY13" fmla="*/ 216869 h 405000"/>
              <a:gd name="connsiteX14" fmla="*/ 641 w 523125"/>
              <a:gd name="connsiteY14" fmla="*/ 216869 h 405000"/>
              <a:gd name="connsiteX15" fmla="*/ 0 w 523125"/>
              <a:gd name="connsiteY15" fmla="*/ 220345 h 405000"/>
              <a:gd name="connsiteX16" fmla="*/ 84358 w 523125"/>
              <a:gd name="connsiteY16" fmla="*/ 302577 h 405000"/>
              <a:gd name="connsiteX17" fmla="*/ 168699 w 523125"/>
              <a:gd name="connsiteY17" fmla="*/ 221037 h 405000"/>
              <a:gd name="connsiteX18" fmla="*/ 168058 w 523125"/>
              <a:gd name="connsiteY18" fmla="*/ 216835 h 405000"/>
              <a:gd name="connsiteX19" fmla="*/ 162388 w 523125"/>
              <a:gd name="connsiteY19" fmla="*/ 216835 h 405000"/>
              <a:gd name="connsiteX20" fmla="*/ 109384 w 523125"/>
              <a:gd name="connsiteY20" fmla="*/ 153807 h 405000"/>
              <a:gd name="connsiteX21" fmla="*/ 227644 w 523125"/>
              <a:gd name="connsiteY21" fmla="*/ 112868 h 405000"/>
              <a:gd name="connsiteX22" fmla="*/ 239844 w 523125"/>
              <a:gd name="connsiteY22" fmla="*/ 124715 h 405000"/>
              <a:gd name="connsiteX23" fmla="*/ 239844 w 523125"/>
              <a:gd name="connsiteY23" fmla="*/ 374616 h 405000"/>
              <a:gd name="connsiteX24" fmla="*/ 126664 w 523125"/>
              <a:gd name="connsiteY24" fmla="*/ 374616 h 405000"/>
              <a:gd name="connsiteX25" fmla="*/ 90804 w 523125"/>
              <a:gd name="connsiteY25" fmla="*/ 410476 h 405000"/>
              <a:gd name="connsiteX26" fmla="*/ 90804 w 523125"/>
              <a:gd name="connsiteY26" fmla="*/ 420651 h 405000"/>
              <a:gd name="connsiteX27" fmla="*/ 461160 w 523125"/>
              <a:gd name="connsiteY27" fmla="*/ 420651 h 405000"/>
              <a:gd name="connsiteX28" fmla="*/ 461160 w 523125"/>
              <a:gd name="connsiteY28" fmla="*/ 410459 h 405000"/>
              <a:gd name="connsiteX29" fmla="*/ 425301 w 523125"/>
              <a:gd name="connsiteY29" fmla="*/ 374600 h 405000"/>
              <a:gd name="connsiteX30" fmla="*/ 312137 w 523125"/>
              <a:gd name="connsiteY30" fmla="*/ 374600 h 405000"/>
              <a:gd name="connsiteX31" fmla="*/ 312137 w 523125"/>
              <a:gd name="connsiteY31" fmla="*/ 124731 h 405000"/>
              <a:gd name="connsiteX32" fmla="*/ 335694 w 523125"/>
              <a:gd name="connsiteY32" fmla="*/ 77144 h 405000"/>
              <a:gd name="connsiteX33" fmla="*/ 335661 w 523125"/>
              <a:gd name="connsiteY33" fmla="*/ 75490 h 405000"/>
              <a:gd name="connsiteX34" fmla="*/ 409843 w 523125"/>
              <a:gd name="connsiteY34" fmla="*/ 49806 h 405000"/>
              <a:gd name="connsiteX35" fmla="*/ 377393 w 523125"/>
              <a:gd name="connsiteY35" fmla="*/ 87826 h 405000"/>
              <a:gd name="connsiteX36" fmla="*/ 371402 w 523125"/>
              <a:gd name="connsiteY36" fmla="*/ 87539 h 405000"/>
              <a:gd name="connsiteX37" fmla="*/ 370761 w 523125"/>
              <a:gd name="connsiteY37" fmla="*/ 91386 h 405000"/>
              <a:gd name="connsiteX38" fmla="*/ 53646 w 523125"/>
              <a:gd name="connsiteY38" fmla="*/ 216852 h 405000"/>
              <a:gd name="connsiteX39" fmla="*/ 84578 w 523125"/>
              <a:gd name="connsiteY39" fmla="*/ 180183 h 405000"/>
              <a:gd name="connsiteX40" fmla="*/ 115526 w 523125"/>
              <a:gd name="connsiteY40" fmla="*/ 216852 h 405000"/>
              <a:gd name="connsiteX41" fmla="*/ 53646 w 523125"/>
              <a:gd name="connsiteY41" fmla="*/ 216852 h 405000"/>
              <a:gd name="connsiteX42" fmla="*/ 455321 w 523125"/>
              <a:gd name="connsiteY42" fmla="*/ 50886 h 405000"/>
              <a:gd name="connsiteX43" fmla="*/ 486270 w 523125"/>
              <a:gd name="connsiteY43" fmla="*/ 87539 h 405000"/>
              <a:gd name="connsiteX44" fmla="*/ 424406 w 523125"/>
              <a:gd name="connsiteY44" fmla="*/ 87539 h 405000"/>
              <a:gd name="connsiteX45" fmla="*/ 455321 w 523125"/>
              <a:gd name="connsiteY45" fmla="*/ 50886 h 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23125" h="405000">
                <a:moveTo>
                  <a:pt x="370761" y="91386"/>
                </a:moveTo>
                <a:cubicBezTo>
                  <a:pt x="370761" y="137556"/>
                  <a:pt x="408527" y="173770"/>
                  <a:pt x="455102" y="173770"/>
                </a:cubicBezTo>
                <a:cubicBezTo>
                  <a:pt x="501711" y="173770"/>
                  <a:pt x="539477" y="138164"/>
                  <a:pt x="539477" y="91977"/>
                </a:cubicBezTo>
                <a:cubicBezTo>
                  <a:pt x="539477" y="89834"/>
                  <a:pt x="539021" y="87522"/>
                  <a:pt x="538853" y="87522"/>
                </a:cubicBezTo>
                <a:lnTo>
                  <a:pt x="533318" y="87809"/>
                </a:lnTo>
                <a:lnTo>
                  <a:pt x="466290" y="8699"/>
                </a:lnTo>
                <a:cubicBezTo>
                  <a:pt x="459726" y="936"/>
                  <a:pt x="449061" y="-1966"/>
                  <a:pt x="439476" y="1358"/>
                </a:cubicBezTo>
                <a:lnTo>
                  <a:pt x="323848" y="41470"/>
                </a:lnTo>
                <a:cubicBezTo>
                  <a:pt x="312947" y="26890"/>
                  <a:pt x="295498" y="17457"/>
                  <a:pt x="275940" y="17457"/>
                </a:cubicBezTo>
                <a:cubicBezTo>
                  <a:pt x="242966" y="17457"/>
                  <a:pt x="216186" y="44187"/>
                  <a:pt x="216186" y="77161"/>
                </a:cubicBezTo>
                <a:cubicBezTo>
                  <a:pt x="216186" y="77684"/>
                  <a:pt x="216219" y="78207"/>
                  <a:pt x="216236" y="78747"/>
                </a:cubicBezTo>
                <a:lnTo>
                  <a:pt x="99259" y="119264"/>
                </a:lnTo>
                <a:cubicBezTo>
                  <a:pt x="89488" y="122639"/>
                  <a:pt x="80831" y="128613"/>
                  <a:pt x="74183" y="136527"/>
                </a:cubicBezTo>
                <a:lnTo>
                  <a:pt x="6750" y="216869"/>
                </a:lnTo>
                <a:lnTo>
                  <a:pt x="641" y="216869"/>
                </a:lnTo>
                <a:cubicBezTo>
                  <a:pt x="473" y="216852"/>
                  <a:pt x="0" y="218219"/>
                  <a:pt x="0" y="220345"/>
                </a:cubicBezTo>
                <a:cubicBezTo>
                  <a:pt x="0" y="266515"/>
                  <a:pt x="37766" y="302577"/>
                  <a:pt x="84358" y="302577"/>
                </a:cubicBezTo>
                <a:cubicBezTo>
                  <a:pt x="130933" y="302577"/>
                  <a:pt x="168699" y="267207"/>
                  <a:pt x="168699" y="221037"/>
                </a:cubicBezTo>
                <a:cubicBezTo>
                  <a:pt x="168699" y="218877"/>
                  <a:pt x="168244" y="216835"/>
                  <a:pt x="168058" y="216835"/>
                </a:cubicBezTo>
                <a:lnTo>
                  <a:pt x="162388" y="216835"/>
                </a:lnTo>
                <a:lnTo>
                  <a:pt x="109384" y="153807"/>
                </a:lnTo>
                <a:lnTo>
                  <a:pt x="227644" y="112868"/>
                </a:lnTo>
                <a:cubicBezTo>
                  <a:pt x="231019" y="117323"/>
                  <a:pt x="235086" y="121340"/>
                  <a:pt x="239844" y="124715"/>
                </a:cubicBezTo>
                <a:lnTo>
                  <a:pt x="239844" y="374616"/>
                </a:lnTo>
                <a:lnTo>
                  <a:pt x="126664" y="374616"/>
                </a:lnTo>
                <a:cubicBezTo>
                  <a:pt x="106869" y="374616"/>
                  <a:pt x="90804" y="390665"/>
                  <a:pt x="90804" y="410476"/>
                </a:cubicBezTo>
                <a:lnTo>
                  <a:pt x="90804" y="420651"/>
                </a:lnTo>
                <a:lnTo>
                  <a:pt x="461160" y="420651"/>
                </a:lnTo>
                <a:lnTo>
                  <a:pt x="461160" y="410459"/>
                </a:lnTo>
                <a:cubicBezTo>
                  <a:pt x="461160" y="390681"/>
                  <a:pt x="445112" y="374600"/>
                  <a:pt x="425301" y="374600"/>
                </a:cubicBezTo>
                <a:lnTo>
                  <a:pt x="312137" y="374600"/>
                </a:lnTo>
                <a:lnTo>
                  <a:pt x="312137" y="124731"/>
                </a:lnTo>
                <a:cubicBezTo>
                  <a:pt x="325266" y="113830"/>
                  <a:pt x="335694" y="96584"/>
                  <a:pt x="335694" y="77144"/>
                </a:cubicBezTo>
                <a:cubicBezTo>
                  <a:pt x="335694" y="76587"/>
                  <a:pt x="335661" y="76047"/>
                  <a:pt x="335661" y="75490"/>
                </a:cubicBezTo>
                <a:lnTo>
                  <a:pt x="409843" y="49806"/>
                </a:lnTo>
                <a:lnTo>
                  <a:pt x="377393" y="87826"/>
                </a:lnTo>
                <a:lnTo>
                  <a:pt x="371402" y="87539"/>
                </a:lnTo>
                <a:cubicBezTo>
                  <a:pt x="371233" y="87539"/>
                  <a:pt x="370761" y="89243"/>
                  <a:pt x="370761" y="91386"/>
                </a:cubicBezTo>
                <a:close/>
                <a:moveTo>
                  <a:pt x="53646" y="216852"/>
                </a:moveTo>
                <a:lnTo>
                  <a:pt x="84578" y="180183"/>
                </a:lnTo>
                <a:lnTo>
                  <a:pt x="115526" y="216852"/>
                </a:lnTo>
                <a:lnTo>
                  <a:pt x="53646" y="216852"/>
                </a:lnTo>
                <a:close/>
                <a:moveTo>
                  <a:pt x="455321" y="50886"/>
                </a:moveTo>
                <a:lnTo>
                  <a:pt x="486270" y="87539"/>
                </a:lnTo>
                <a:lnTo>
                  <a:pt x="424406" y="87539"/>
                </a:lnTo>
                <a:lnTo>
                  <a:pt x="455321" y="50886"/>
                </a:ln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内容占位符 1">
            <a:extLst>
              <a:ext uri="{FF2B5EF4-FFF2-40B4-BE49-F238E27FC236}">
                <a16:creationId xmlns:a16="http://schemas.microsoft.com/office/drawing/2014/main" id="{B3CDD644-1A12-4C1C-BA13-54D069F8C554}"/>
              </a:ext>
            </a:extLst>
          </p:cNvPr>
          <p:cNvSpPr txBox="1">
            <a:spLocks/>
          </p:cNvSpPr>
          <p:nvPr/>
        </p:nvSpPr>
        <p:spPr bwMode="auto">
          <a:xfrm>
            <a:off x="433429" y="1915140"/>
            <a:ext cx="10862771" cy="141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00" indent="284400">
              <a:lnSpc>
                <a:spcPct val="150000"/>
              </a:lnSpc>
              <a:spcBef>
                <a:spcPts val="0"/>
              </a:spcBef>
              <a:buFont typeface="Wingdings" panose="05000000000000000000" pitchFamily="2" charset="2"/>
              <a:buChar char="ü"/>
            </a:pPr>
            <a:r>
              <a:rPr lang="zh-CN" altLang="en-US" sz="1800" b="1" dirty="0">
                <a:latin typeface="+mj-lt"/>
              </a:rPr>
              <a:t>密钥生成（有特殊的安全性要求）</a:t>
            </a:r>
            <a:r>
              <a:rPr lang="zh-CN" altLang="en-US" sz="1800" dirty="0">
                <a:latin typeface="+mj-lt"/>
              </a:rPr>
              <a:t>：带密钥的</a:t>
            </a:r>
            <a:r>
              <a:rPr lang="en-US" altLang="zh-CN" sz="1800" dirty="0">
                <a:latin typeface="+mj-lt"/>
              </a:rPr>
              <a:t>MAC</a:t>
            </a:r>
            <a:r>
              <a:rPr lang="zh-CN" altLang="en-US" sz="1800" dirty="0">
                <a:latin typeface="+mj-lt"/>
              </a:rPr>
              <a:t>、数字签名私钥、加密算法等中的密钥值</a:t>
            </a:r>
            <a:endParaRPr lang="en-US" altLang="zh-CN" sz="1800" dirty="0">
              <a:latin typeface="+mj-lt"/>
            </a:endParaRPr>
          </a:p>
          <a:p>
            <a:pPr marL="284400" indent="284400">
              <a:lnSpc>
                <a:spcPct val="150000"/>
              </a:lnSpc>
              <a:spcBef>
                <a:spcPts val="0"/>
              </a:spcBef>
              <a:buFont typeface="Wingdings" panose="05000000000000000000" pitchFamily="2" charset="2"/>
              <a:buChar char="ü"/>
            </a:pPr>
            <a:r>
              <a:rPr lang="zh-CN" altLang="en-US" sz="1800" b="1" dirty="0">
                <a:latin typeface="+mj-lt"/>
              </a:rPr>
              <a:t>对抗侧信道攻击</a:t>
            </a:r>
            <a:r>
              <a:rPr lang="zh-CN" altLang="en-US" sz="1800" dirty="0">
                <a:latin typeface="+mj-lt"/>
              </a:rPr>
              <a:t>（有特殊的统计特性要求）：如掩码</a:t>
            </a:r>
            <a:endParaRPr lang="en-US" altLang="zh-CN" sz="1800" dirty="0">
              <a:latin typeface="+mj-lt"/>
            </a:endParaRPr>
          </a:p>
          <a:p>
            <a:pPr marL="284400" indent="284400">
              <a:lnSpc>
                <a:spcPct val="150000"/>
              </a:lnSpc>
              <a:spcBef>
                <a:spcPts val="0"/>
              </a:spcBef>
              <a:buFont typeface="Wingdings" panose="05000000000000000000" pitchFamily="2" charset="2"/>
              <a:buChar char="ü"/>
            </a:pPr>
            <a:r>
              <a:rPr lang="zh-CN" altLang="en-US" sz="1800" b="1" dirty="0">
                <a:solidFill>
                  <a:prstClr val="black"/>
                </a:solidFill>
                <a:latin typeface="+mj-lt"/>
              </a:rPr>
              <a:t>密码系统对抗重放攻击</a:t>
            </a:r>
            <a:r>
              <a:rPr lang="zh-CN" altLang="en-US" sz="1800" dirty="0">
                <a:solidFill>
                  <a:prstClr val="black"/>
                </a:solidFill>
                <a:latin typeface="+mj-lt"/>
              </a:rPr>
              <a:t>：如</a:t>
            </a:r>
            <a:r>
              <a:rPr lang="en-US" altLang="zh-CN" sz="1800" dirty="0">
                <a:solidFill>
                  <a:prstClr val="black"/>
                </a:solidFill>
                <a:latin typeface="+mj-lt"/>
              </a:rPr>
              <a:t>IV</a:t>
            </a:r>
            <a:r>
              <a:rPr lang="zh-CN" altLang="en-US" sz="1800" dirty="0">
                <a:solidFill>
                  <a:prstClr val="black"/>
                </a:solidFill>
                <a:latin typeface="+mj-lt"/>
              </a:rPr>
              <a:t>值、</a:t>
            </a:r>
            <a:r>
              <a:rPr lang="en-US" altLang="zh-CN" sz="1800" dirty="0">
                <a:solidFill>
                  <a:prstClr val="black"/>
                </a:solidFill>
                <a:latin typeface="+mj-lt"/>
              </a:rPr>
              <a:t>nonce</a:t>
            </a:r>
            <a:r>
              <a:rPr lang="zh-CN" altLang="en-US" sz="1800" dirty="0">
                <a:solidFill>
                  <a:prstClr val="black"/>
                </a:solidFill>
                <a:latin typeface="+mj-lt"/>
              </a:rPr>
              <a:t>值和</a:t>
            </a:r>
            <a:r>
              <a:rPr lang="en-US" altLang="zh-CN" sz="1800" dirty="0">
                <a:solidFill>
                  <a:prstClr val="black"/>
                </a:solidFill>
                <a:latin typeface="+mj-lt"/>
              </a:rPr>
              <a:t>challenge</a:t>
            </a:r>
            <a:r>
              <a:rPr lang="zh-CN" altLang="en-US" sz="1800" dirty="0">
                <a:solidFill>
                  <a:prstClr val="black"/>
                </a:solidFill>
                <a:latin typeface="+mj-lt"/>
              </a:rPr>
              <a:t>值</a:t>
            </a:r>
            <a:endParaRPr lang="en-US" altLang="zh-CN" sz="1800" dirty="0">
              <a:solidFill>
                <a:prstClr val="black"/>
              </a:solidFill>
              <a:latin typeface="+mj-lt"/>
            </a:endParaRPr>
          </a:p>
        </p:txBody>
      </p:sp>
      <p:grpSp>
        <p:nvGrpSpPr>
          <p:cNvPr id="12" name="组合 11">
            <a:extLst>
              <a:ext uri="{FF2B5EF4-FFF2-40B4-BE49-F238E27FC236}">
                <a16:creationId xmlns:a16="http://schemas.microsoft.com/office/drawing/2014/main" id="{1FA30554-B6E4-47C1-BC62-77AE9FC851BF}"/>
              </a:ext>
            </a:extLst>
          </p:cNvPr>
          <p:cNvGrpSpPr/>
          <p:nvPr/>
        </p:nvGrpSpPr>
        <p:grpSpPr>
          <a:xfrm>
            <a:off x="753402" y="3342624"/>
            <a:ext cx="5467094" cy="2742580"/>
            <a:chOff x="753402" y="3342624"/>
            <a:chExt cx="5467094" cy="2742580"/>
          </a:xfrm>
        </p:grpSpPr>
        <p:sp>
          <p:nvSpPr>
            <p:cNvPr id="18" name="矩形 17">
              <a:extLst>
                <a:ext uri="{FF2B5EF4-FFF2-40B4-BE49-F238E27FC236}">
                  <a16:creationId xmlns:a16="http://schemas.microsoft.com/office/drawing/2014/main" id="{BF93D96D-9B82-4F7F-9323-C45D2F8B0552}"/>
                </a:ext>
              </a:extLst>
            </p:cNvPr>
            <p:cNvSpPr/>
            <p:nvPr/>
          </p:nvSpPr>
          <p:spPr>
            <a:xfrm>
              <a:off x="824247" y="3342624"/>
              <a:ext cx="5396249" cy="2358739"/>
            </a:xfrm>
            <a:prstGeom prst="rect">
              <a:avLst/>
            </a:prstGeom>
            <a:solidFill>
              <a:schemeClr val="accent1">
                <a:alpha val="10000"/>
              </a:schemeClr>
            </a:solidFill>
            <a:ln w="15875">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9D668072-08F6-469B-9D6E-367F5D6C84BD}"/>
                </a:ext>
              </a:extLst>
            </p:cNvPr>
            <p:cNvPicPr>
              <a:picLocks noChangeAspect="1"/>
            </p:cNvPicPr>
            <p:nvPr/>
          </p:nvPicPr>
          <p:blipFill>
            <a:blip r:embed="rId2"/>
            <a:stretch>
              <a:fillRect/>
            </a:stretch>
          </p:blipFill>
          <p:spPr>
            <a:xfrm>
              <a:off x="753402" y="3468710"/>
              <a:ext cx="2314809" cy="2225909"/>
            </a:xfrm>
            <a:prstGeom prst="rect">
              <a:avLst/>
            </a:prstGeom>
          </p:spPr>
        </p:pic>
        <p:pic>
          <p:nvPicPr>
            <p:cNvPr id="10" name="图片 9">
              <a:extLst>
                <a:ext uri="{FF2B5EF4-FFF2-40B4-BE49-F238E27FC236}">
                  <a16:creationId xmlns:a16="http://schemas.microsoft.com/office/drawing/2014/main" id="{A05685C4-982C-428D-89C1-E893D1DD8F31}"/>
                </a:ext>
              </a:extLst>
            </p:cNvPr>
            <p:cNvPicPr>
              <a:picLocks noChangeAspect="1"/>
            </p:cNvPicPr>
            <p:nvPr/>
          </p:nvPicPr>
          <p:blipFill>
            <a:blip r:embed="rId3"/>
            <a:stretch>
              <a:fillRect/>
            </a:stretch>
          </p:blipFill>
          <p:spPr>
            <a:xfrm>
              <a:off x="3838514" y="3484887"/>
              <a:ext cx="2317088" cy="2225909"/>
            </a:xfrm>
            <a:prstGeom prst="rect">
              <a:avLst/>
            </a:prstGeom>
          </p:spPr>
        </p:pic>
        <p:sp>
          <p:nvSpPr>
            <p:cNvPr id="13" name="right-arrow_339913">
              <a:extLst>
                <a:ext uri="{FF2B5EF4-FFF2-40B4-BE49-F238E27FC236}">
                  <a16:creationId xmlns:a16="http://schemas.microsoft.com/office/drawing/2014/main" id="{69AD3BB0-02F5-4188-A22B-9D16B9F0DCCF}"/>
                </a:ext>
              </a:extLst>
            </p:cNvPr>
            <p:cNvSpPr>
              <a:spLocks noChangeAspect="1"/>
            </p:cNvSpPr>
            <p:nvPr/>
          </p:nvSpPr>
          <p:spPr bwMode="auto">
            <a:xfrm>
              <a:off x="3034730" y="4232876"/>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solidFill>
                <a:schemeClr val="accent1"/>
              </a:solidFill>
            </a:ln>
          </p:spPr>
        </p:sp>
        <p:sp>
          <p:nvSpPr>
            <p:cNvPr id="14" name="îṣlîḍe">
              <a:hlinkClick r:id="" action="ppaction://noaction"/>
              <a:extLst>
                <a:ext uri="{FF2B5EF4-FFF2-40B4-BE49-F238E27FC236}">
                  <a16:creationId xmlns:a16="http://schemas.microsoft.com/office/drawing/2014/main" id="{134F4156-FDB9-40E1-AAA8-8354B2073E0E}"/>
                </a:ext>
              </a:extLst>
            </p:cNvPr>
            <p:cNvSpPr/>
            <p:nvPr/>
          </p:nvSpPr>
          <p:spPr>
            <a:xfrm>
              <a:off x="2595304" y="5777273"/>
              <a:ext cx="2002756" cy="307931"/>
            </a:xfrm>
            <a:prstGeom prst="rect">
              <a:avLst/>
            </a:prstGeom>
          </p:spPr>
          <p:txBody>
            <a:bodyPr wrap="square" anchor="ctr" anchorCtr="0">
              <a:normAutofit fontScale="92500" lnSpcReduction="20000"/>
            </a:bodyPr>
            <a:lstStyle/>
            <a:p>
              <a:pPr lvl="0"/>
              <a:r>
                <a:rPr lang="zh-CN" altLang="en-US" b="1" dirty="0">
                  <a:solidFill>
                    <a:schemeClr val="tx2"/>
                  </a:solidFill>
                </a:rPr>
                <a:t>对抗侧信道攻击</a:t>
              </a:r>
              <a:endParaRPr lang="en-US" altLang="zh-CN" b="1" dirty="0">
                <a:solidFill>
                  <a:schemeClr val="tx2"/>
                </a:solidFill>
              </a:endParaRPr>
            </a:p>
          </p:txBody>
        </p:sp>
      </p:grpSp>
      <p:grpSp>
        <p:nvGrpSpPr>
          <p:cNvPr id="20" name="组合 19">
            <a:extLst>
              <a:ext uri="{FF2B5EF4-FFF2-40B4-BE49-F238E27FC236}">
                <a16:creationId xmlns:a16="http://schemas.microsoft.com/office/drawing/2014/main" id="{212A6951-9C95-4CDC-A4D9-5535E5A2F049}"/>
              </a:ext>
            </a:extLst>
          </p:cNvPr>
          <p:cNvGrpSpPr/>
          <p:nvPr/>
        </p:nvGrpSpPr>
        <p:grpSpPr>
          <a:xfrm>
            <a:off x="7356407" y="3301285"/>
            <a:ext cx="3745182" cy="2749348"/>
            <a:chOff x="7356407" y="3301285"/>
            <a:chExt cx="3745182" cy="2749348"/>
          </a:xfrm>
        </p:grpSpPr>
        <p:pic>
          <p:nvPicPr>
            <p:cNvPr id="1026" name="Picture 2">
              <a:extLst>
                <a:ext uri="{FF2B5EF4-FFF2-40B4-BE49-F238E27FC236}">
                  <a16:creationId xmlns:a16="http://schemas.microsoft.com/office/drawing/2014/main" id="{73DEA121-92A9-485B-B940-B2CA30EB6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6277" y="3301285"/>
              <a:ext cx="3625312" cy="2564072"/>
            </a:xfrm>
            <a:prstGeom prst="rect">
              <a:avLst/>
            </a:prstGeom>
            <a:noFill/>
            <a:extLst>
              <a:ext uri="{909E8E84-426E-40DD-AFC4-6F175D3DCCD1}">
                <a14:hiddenFill xmlns:a14="http://schemas.microsoft.com/office/drawing/2010/main">
                  <a:solidFill>
                    <a:srgbClr val="FFFFFF"/>
                  </a:solidFill>
                </a14:hiddenFill>
              </a:ext>
            </a:extLst>
          </p:spPr>
        </p:pic>
        <p:sp>
          <p:nvSpPr>
            <p:cNvPr id="15" name="îṣlîḍe">
              <a:hlinkClick r:id="" action="ppaction://noaction"/>
              <a:extLst>
                <a:ext uri="{FF2B5EF4-FFF2-40B4-BE49-F238E27FC236}">
                  <a16:creationId xmlns:a16="http://schemas.microsoft.com/office/drawing/2014/main" id="{DAEA4B14-8A36-4F7E-B280-FFB3FE5D1F9E}"/>
                </a:ext>
              </a:extLst>
            </p:cNvPr>
            <p:cNvSpPr/>
            <p:nvPr/>
          </p:nvSpPr>
          <p:spPr>
            <a:xfrm>
              <a:off x="8502024" y="5742702"/>
              <a:ext cx="1650821" cy="307931"/>
            </a:xfrm>
            <a:prstGeom prst="rect">
              <a:avLst/>
            </a:prstGeom>
          </p:spPr>
          <p:txBody>
            <a:bodyPr wrap="square" anchor="ctr" anchorCtr="0">
              <a:normAutofit fontScale="92500" lnSpcReduction="20000"/>
            </a:bodyPr>
            <a:lstStyle/>
            <a:p>
              <a:pPr lvl="0"/>
              <a:r>
                <a:rPr lang="zh-CN" altLang="en-US" b="1" dirty="0">
                  <a:solidFill>
                    <a:schemeClr val="tx2"/>
                  </a:solidFill>
                </a:rPr>
                <a:t>对抗重放攻击</a:t>
              </a:r>
              <a:endParaRPr lang="en-US" altLang="zh-CN" b="1" dirty="0">
                <a:solidFill>
                  <a:schemeClr val="tx2"/>
                </a:solidFill>
              </a:endParaRPr>
            </a:p>
          </p:txBody>
        </p:sp>
        <p:sp>
          <p:nvSpPr>
            <p:cNvPr id="19" name="矩形 18">
              <a:extLst>
                <a:ext uri="{FF2B5EF4-FFF2-40B4-BE49-F238E27FC236}">
                  <a16:creationId xmlns:a16="http://schemas.microsoft.com/office/drawing/2014/main" id="{A122F56D-E431-4D14-A146-7CA00196B39C}"/>
                </a:ext>
              </a:extLst>
            </p:cNvPr>
            <p:cNvSpPr/>
            <p:nvPr/>
          </p:nvSpPr>
          <p:spPr>
            <a:xfrm>
              <a:off x="7356407" y="3337336"/>
              <a:ext cx="3730581" cy="2358739"/>
            </a:xfrm>
            <a:prstGeom prst="rect">
              <a:avLst/>
            </a:prstGeom>
            <a:solidFill>
              <a:schemeClr val="accent1">
                <a:alpha val="10000"/>
              </a:schemeClr>
            </a:solidFill>
            <a:ln w="15875">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6796953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AE1A7-9451-4A0F-97E1-37ED6564582F}"/>
              </a:ext>
            </a:extLst>
          </p:cNvPr>
          <p:cNvSpPr>
            <a:spLocks noGrp="1"/>
          </p:cNvSpPr>
          <p:nvPr>
            <p:ph type="title"/>
          </p:nvPr>
        </p:nvSpPr>
        <p:spPr/>
        <p:txBody>
          <a:bodyPr/>
          <a:lstStyle/>
          <a:p>
            <a:r>
              <a:rPr lang="zh-CN" altLang="en-US" b="1" dirty="0"/>
              <a:t>随机数发生器分类</a:t>
            </a:r>
            <a:r>
              <a:rPr lang="zh-CN" altLang="en-US" dirty="0"/>
              <a:t>及特点</a:t>
            </a:r>
            <a:endParaRPr lang="zh-CN" altLang="en-US" b="1" dirty="0">
              <a:solidFill>
                <a:srgbClr val="FF0000"/>
              </a:solidFill>
            </a:endParaRPr>
          </a:p>
        </p:txBody>
      </p:sp>
      <p:sp>
        <p:nvSpPr>
          <p:cNvPr id="4" name="文本占位符 3">
            <a:extLst>
              <a:ext uri="{FF2B5EF4-FFF2-40B4-BE49-F238E27FC236}">
                <a16:creationId xmlns:a16="http://schemas.microsoft.com/office/drawing/2014/main" id="{C6F7F79D-6C53-4E63-84D3-26B68A36F94F}"/>
              </a:ext>
            </a:extLst>
          </p:cNvPr>
          <p:cNvSpPr>
            <a:spLocks noGrp="1"/>
          </p:cNvSpPr>
          <p:nvPr>
            <p:ph type="body" sz="half" idx="4294967295"/>
          </p:nvPr>
        </p:nvSpPr>
        <p:spPr>
          <a:xfrm>
            <a:off x="6037440" y="1130300"/>
            <a:ext cx="5839222" cy="2788074"/>
          </a:xfrm>
        </p:spPr>
        <p:txBody>
          <a:bodyPr/>
          <a:lstStyle/>
          <a:p>
            <a:pPr marL="284400" lvl="1" indent="-284400">
              <a:lnSpc>
                <a:spcPct val="150000"/>
              </a:lnSpc>
              <a:spcBef>
                <a:spcPts val="0"/>
              </a:spcBef>
              <a:buFont typeface="Wingdings" panose="05000000000000000000" pitchFamily="2" charset="2"/>
              <a:buChar char="Ø"/>
            </a:pPr>
            <a:r>
              <a:rPr lang="en-US" altLang="zh-CN" sz="2000" b="1" dirty="0">
                <a:latin typeface="Century Gothic" panose="020B0502020202020204" pitchFamily="34" charset="0"/>
              </a:rPr>
              <a:t>RNG</a:t>
            </a:r>
            <a:r>
              <a:rPr lang="en-US" altLang="zh-CN" sz="2000" dirty="0">
                <a:latin typeface="Century Gothic" panose="020B0502020202020204" pitchFamily="34" charset="0"/>
              </a:rPr>
              <a:t>(Random Number Generator)</a:t>
            </a:r>
            <a:r>
              <a:rPr lang="zh-CN" altLang="en-US" sz="2000" dirty="0">
                <a:latin typeface="Century Gothic" panose="020B0502020202020204" pitchFamily="34" charset="0"/>
              </a:rPr>
              <a:t>可以分为两大类</a:t>
            </a:r>
            <a:endParaRPr lang="en-US" altLang="zh-CN" sz="2000" dirty="0">
              <a:latin typeface="Century Gothic" panose="020B0502020202020204" pitchFamily="34" charset="0"/>
            </a:endParaRPr>
          </a:p>
          <a:p>
            <a:pPr marL="742950" lvl="2" indent="-285750">
              <a:lnSpc>
                <a:spcPct val="150000"/>
              </a:lnSpc>
              <a:spcBef>
                <a:spcPts val="0"/>
              </a:spcBef>
            </a:pPr>
            <a:r>
              <a:rPr lang="zh-CN" altLang="en-US" sz="1800" dirty="0">
                <a:latin typeface="Century Gothic" panose="020B0502020202020204" pitchFamily="34" charset="0"/>
              </a:rPr>
              <a:t>一种是</a:t>
            </a:r>
            <a:r>
              <a:rPr lang="zh-CN" altLang="en-US" sz="1800" dirty="0">
                <a:solidFill>
                  <a:schemeClr val="accent4">
                    <a:lumMod val="60000"/>
                    <a:lumOff val="40000"/>
                  </a:schemeClr>
                </a:solidFill>
                <a:latin typeface="Century Gothic" panose="020B0502020202020204" pitchFamily="34" charset="0"/>
              </a:rPr>
              <a:t>确定性随机数发生器</a:t>
            </a:r>
            <a:r>
              <a:rPr lang="en-US" altLang="zh-CN" sz="1800" dirty="0">
                <a:latin typeface="Century Gothic" panose="020B0502020202020204" pitchFamily="34" charset="0"/>
              </a:rPr>
              <a:t>(Deterministic RNGs</a:t>
            </a:r>
            <a:r>
              <a:rPr lang="zh-CN" altLang="en-US" sz="1800" dirty="0">
                <a:latin typeface="Century Gothic" panose="020B0502020202020204" pitchFamily="34" charset="0"/>
              </a:rPr>
              <a:t>，</a:t>
            </a:r>
            <a:r>
              <a:rPr lang="en-US" altLang="zh-CN" sz="1800" b="1" dirty="0">
                <a:latin typeface="Century Gothic" panose="020B0502020202020204" pitchFamily="34" charset="0"/>
              </a:rPr>
              <a:t>DRNG</a:t>
            </a:r>
            <a:r>
              <a:rPr lang="en-US" altLang="zh-CN" sz="1800" dirty="0">
                <a:latin typeface="Century Gothic" panose="020B0502020202020204" pitchFamily="34" charset="0"/>
              </a:rPr>
              <a:t>)</a:t>
            </a:r>
          </a:p>
          <a:p>
            <a:pPr marL="742950" lvl="2" indent="-285750">
              <a:lnSpc>
                <a:spcPct val="150000"/>
              </a:lnSpc>
              <a:spcBef>
                <a:spcPts val="0"/>
              </a:spcBef>
            </a:pPr>
            <a:r>
              <a:rPr lang="zh-CN" altLang="en-US" sz="1800" dirty="0">
                <a:latin typeface="Century Gothic" panose="020B0502020202020204" pitchFamily="34" charset="0"/>
              </a:rPr>
              <a:t>另一种是</a:t>
            </a:r>
            <a:r>
              <a:rPr lang="zh-CN" altLang="en-US" sz="1800" dirty="0">
                <a:solidFill>
                  <a:schemeClr val="accent4">
                    <a:lumMod val="60000"/>
                    <a:lumOff val="40000"/>
                  </a:schemeClr>
                </a:solidFill>
                <a:latin typeface="Century Gothic" panose="020B0502020202020204" pitchFamily="34" charset="0"/>
              </a:rPr>
              <a:t>真随机数发生器</a:t>
            </a:r>
            <a:r>
              <a:rPr lang="en-US" altLang="zh-CN" sz="1800" dirty="0">
                <a:latin typeface="Century Gothic" panose="020B0502020202020204" pitchFamily="34" charset="0"/>
              </a:rPr>
              <a:t>(True RNGs</a:t>
            </a:r>
            <a:r>
              <a:rPr lang="zh-CN" altLang="en-US" sz="1800" dirty="0">
                <a:latin typeface="Century Gothic" panose="020B0502020202020204" pitchFamily="34" charset="0"/>
              </a:rPr>
              <a:t>，</a:t>
            </a:r>
            <a:r>
              <a:rPr lang="en-US" altLang="zh-CN" sz="1800" b="1" dirty="0">
                <a:latin typeface="Century Gothic" panose="020B0502020202020204" pitchFamily="34" charset="0"/>
              </a:rPr>
              <a:t>TRNGs</a:t>
            </a:r>
            <a:r>
              <a:rPr lang="en-US" altLang="zh-CN" sz="1800" dirty="0">
                <a:latin typeface="Century Gothic" panose="020B0502020202020204" pitchFamily="34" charset="0"/>
              </a:rPr>
              <a:t>)</a:t>
            </a:r>
          </a:p>
          <a:p>
            <a:pPr marL="742950" lvl="2" indent="-285750">
              <a:lnSpc>
                <a:spcPct val="150000"/>
              </a:lnSpc>
              <a:spcBef>
                <a:spcPts val="0"/>
              </a:spcBef>
            </a:pPr>
            <a:r>
              <a:rPr lang="zh-CN" altLang="en-US" sz="1800" dirty="0">
                <a:latin typeface="Century Gothic" panose="020B0502020202020204" pitchFamily="34" charset="0"/>
              </a:rPr>
              <a:t>真随机数发生器按照随机源又分为物理和非物理</a:t>
            </a:r>
            <a:endParaRPr lang="en-US" altLang="zh-CN" sz="1800" dirty="0">
              <a:latin typeface="Century Gothic" panose="020B0502020202020204" pitchFamily="34" charset="0"/>
            </a:endParaRPr>
          </a:p>
        </p:txBody>
      </p:sp>
      <p:grpSp>
        <p:nvGrpSpPr>
          <p:cNvPr id="8" name="组合 7">
            <a:extLst>
              <a:ext uri="{FF2B5EF4-FFF2-40B4-BE49-F238E27FC236}">
                <a16:creationId xmlns:a16="http://schemas.microsoft.com/office/drawing/2014/main" id="{0D5D9F2A-2050-4C2E-B9BC-ED12AFF0A253}"/>
              </a:ext>
            </a:extLst>
          </p:cNvPr>
          <p:cNvGrpSpPr/>
          <p:nvPr/>
        </p:nvGrpSpPr>
        <p:grpSpPr>
          <a:xfrm>
            <a:off x="1218184" y="1207845"/>
            <a:ext cx="4547616" cy="2424356"/>
            <a:chOff x="207051" y="1029702"/>
            <a:chExt cx="4827930" cy="2568482"/>
          </a:xfrm>
        </p:grpSpPr>
        <p:sp>
          <p:nvSpPr>
            <p:cNvPr id="21" name="矩形 20">
              <a:extLst>
                <a:ext uri="{FF2B5EF4-FFF2-40B4-BE49-F238E27FC236}">
                  <a16:creationId xmlns:a16="http://schemas.microsoft.com/office/drawing/2014/main" id="{74938413-BDD5-4D97-A3A5-857911E44466}"/>
                </a:ext>
              </a:extLst>
            </p:cNvPr>
            <p:cNvSpPr/>
            <p:nvPr/>
          </p:nvSpPr>
          <p:spPr>
            <a:xfrm>
              <a:off x="213412" y="1029702"/>
              <a:ext cx="4791456" cy="2568482"/>
            </a:xfrm>
            <a:prstGeom prst="rect">
              <a:avLst/>
            </a:prstGeom>
            <a:solidFill>
              <a:schemeClr val="accent4">
                <a:alpha val="10000"/>
              </a:schemeClr>
            </a:solidFill>
            <a:ln w="15875">
              <a:solidFill>
                <a:schemeClr val="accent4">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a:extLst>
                <a:ext uri="{FF2B5EF4-FFF2-40B4-BE49-F238E27FC236}">
                  <a16:creationId xmlns:a16="http://schemas.microsoft.com/office/drawing/2014/main" id="{C1788C45-8518-4191-B057-8868E2B78F8A}"/>
                </a:ext>
              </a:extLst>
            </p:cNvPr>
            <p:cNvGrpSpPr/>
            <p:nvPr/>
          </p:nvGrpSpPr>
          <p:grpSpPr>
            <a:xfrm>
              <a:off x="207051" y="1029702"/>
              <a:ext cx="4827930" cy="2523131"/>
              <a:chOff x="207051" y="1029702"/>
              <a:chExt cx="4827930" cy="2523131"/>
            </a:xfrm>
          </p:grpSpPr>
          <p:sp>
            <p:nvSpPr>
              <p:cNvPr id="3" name="矩形 2">
                <a:extLst>
                  <a:ext uri="{FF2B5EF4-FFF2-40B4-BE49-F238E27FC236}">
                    <a16:creationId xmlns:a16="http://schemas.microsoft.com/office/drawing/2014/main" id="{A63B19E4-374F-4A2E-928F-C29AA1E1CDC9}"/>
                  </a:ext>
                </a:extLst>
              </p:cNvPr>
              <p:cNvSpPr/>
              <p:nvPr/>
            </p:nvSpPr>
            <p:spPr>
              <a:xfrm>
                <a:off x="1392430" y="1029702"/>
                <a:ext cx="992333" cy="53329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solidFill>
                      <a:srgbClr val="C00000"/>
                    </a:solidFill>
                    <a:latin typeface="Century Gothic" panose="020B0502020202020204" pitchFamily="34" charset="0"/>
                    <a:cs typeface="Times New Roman" panose="02020603050405020304" pitchFamily="18" charset="0"/>
                  </a:rPr>
                  <a:t>RNG</a:t>
                </a:r>
                <a:endParaRPr lang="zh-CN" altLang="en-US" sz="2000" b="1" dirty="0">
                  <a:solidFill>
                    <a:srgbClr val="C00000"/>
                  </a:solidFill>
                  <a:latin typeface="Century Gothic" panose="020B0502020202020204" pitchFamily="34" charset="0"/>
                  <a:cs typeface="Times New Roman" panose="02020603050405020304" pitchFamily="18" charset="0"/>
                </a:endParaRPr>
              </a:p>
            </p:txBody>
          </p:sp>
          <p:sp>
            <p:nvSpPr>
              <p:cNvPr id="9" name="矩形 8">
                <a:extLst>
                  <a:ext uri="{FF2B5EF4-FFF2-40B4-BE49-F238E27FC236}">
                    <a16:creationId xmlns:a16="http://schemas.microsoft.com/office/drawing/2014/main" id="{FB7654E4-C79A-4259-8334-FF782B2D5154}"/>
                  </a:ext>
                </a:extLst>
              </p:cNvPr>
              <p:cNvSpPr/>
              <p:nvPr/>
            </p:nvSpPr>
            <p:spPr>
              <a:xfrm>
                <a:off x="207051" y="1995334"/>
                <a:ext cx="1198203" cy="53329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solidFill>
                      <a:schemeClr val="accent4">
                        <a:lumMod val="60000"/>
                        <a:lumOff val="40000"/>
                      </a:schemeClr>
                    </a:solidFill>
                    <a:latin typeface="Century Gothic" panose="020B0502020202020204" pitchFamily="34" charset="0"/>
                    <a:cs typeface="Times New Roman" panose="02020603050405020304" pitchFamily="18" charset="0"/>
                  </a:rPr>
                  <a:t>DRNG</a:t>
                </a:r>
                <a:endParaRPr lang="zh-CN" altLang="en-US" sz="2000" b="1" dirty="0">
                  <a:solidFill>
                    <a:schemeClr val="accent4">
                      <a:lumMod val="60000"/>
                      <a:lumOff val="40000"/>
                    </a:schemeClr>
                  </a:solidFill>
                  <a:latin typeface="Century Gothic" panose="020B0502020202020204" pitchFamily="34" charset="0"/>
                  <a:cs typeface="Times New Roman" panose="02020603050405020304" pitchFamily="18" charset="0"/>
                </a:endParaRPr>
              </a:p>
            </p:txBody>
          </p:sp>
          <p:sp>
            <p:nvSpPr>
              <p:cNvPr id="10" name="矩形 9">
                <a:extLst>
                  <a:ext uri="{FF2B5EF4-FFF2-40B4-BE49-F238E27FC236}">
                    <a16:creationId xmlns:a16="http://schemas.microsoft.com/office/drawing/2014/main" id="{307D02D0-0472-4718-A98C-40930F17085F}"/>
                  </a:ext>
                </a:extLst>
              </p:cNvPr>
              <p:cNvSpPr/>
              <p:nvPr/>
            </p:nvSpPr>
            <p:spPr>
              <a:xfrm>
                <a:off x="2371937" y="1995334"/>
                <a:ext cx="1198203" cy="53329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solidFill>
                      <a:schemeClr val="accent4">
                        <a:lumMod val="60000"/>
                        <a:lumOff val="40000"/>
                      </a:schemeClr>
                    </a:solidFill>
                    <a:latin typeface="Century Gothic" panose="020B0502020202020204" pitchFamily="34" charset="0"/>
                    <a:cs typeface="Times New Roman" panose="02020603050405020304" pitchFamily="18" charset="0"/>
                  </a:rPr>
                  <a:t>TRNG</a:t>
                </a:r>
                <a:endParaRPr lang="zh-CN" altLang="en-US" sz="2000" b="1" dirty="0">
                  <a:solidFill>
                    <a:schemeClr val="accent4">
                      <a:lumMod val="60000"/>
                      <a:lumOff val="40000"/>
                    </a:schemeClr>
                  </a:solidFill>
                  <a:latin typeface="Century Gothic" panose="020B0502020202020204" pitchFamily="34" charset="0"/>
                  <a:cs typeface="Times New Roman" panose="02020603050405020304" pitchFamily="18" charset="0"/>
                </a:endParaRPr>
              </a:p>
            </p:txBody>
          </p:sp>
          <p:sp>
            <p:nvSpPr>
              <p:cNvPr id="11" name="矩形 10">
                <a:extLst>
                  <a:ext uri="{FF2B5EF4-FFF2-40B4-BE49-F238E27FC236}">
                    <a16:creationId xmlns:a16="http://schemas.microsoft.com/office/drawing/2014/main" id="{E89AE362-E27B-4528-81D8-0DAE7D1B3F94}"/>
                  </a:ext>
                </a:extLst>
              </p:cNvPr>
              <p:cNvSpPr/>
              <p:nvPr/>
            </p:nvSpPr>
            <p:spPr>
              <a:xfrm>
                <a:off x="1348631" y="3019543"/>
                <a:ext cx="1311450" cy="53329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solidFill>
                      <a:schemeClr val="accent4">
                        <a:lumMod val="40000"/>
                        <a:lumOff val="60000"/>
                      </a:schemeClr>
                    </a:solidFill>
                    <a:latin typeface="Century Gothic" panose="020B0502020202020204" pitchFamily="34" charset="0"/>
                    <a:cs typeface="Times New Roman" panose="02020603050405020304" pitchFamily="18" charset="0"/>
                  </a:rPr>
                  <a:t>physical</a:t>
                </a:r>
                <a:endParaRPr lang="zh-CN" altLang="en-US" sz="2000" b="1" dirty="0">
                  <a:solidFill>
                    <a:schemeClr val="accent4">
                      <a:lumMod val="40000"/>
                      <a:lumOff val="60000"/>
                    </a:schemeClr>
                  </a:solidFill>
                  <a:latin typeface="Century Gothic" panose="020B0502020202020204" pitchFamily="34" charset="0"/>
                  <a:cs typeface="Times New Roman" panose="02020603050405020304" pitchFamily="18" charset="0"/>
                </a:endParaRPr>
              </a:p>
            </p:txBody>
          </p:sp>
          <p:sp>
            <p:nvSpPr>
              <p:cNvPr id="12" name="矩形 11">
                <a:extLst>
                  <a:ext uri="{FF2B5EF4-FFF2-40B4-BE49-F238E27FC236}">
                    <a16:creationId xmlns:a16="http://schemas.microsoft.com/office/drawing/2014/main" id="{A0738C28-FA90-48D7-A6E1-29D2A369D037}"/>
                  </a:ext>
                </a:extLst>
              </p:cNvPr>
              <p:cNvSpPr/>
              <p:nvPr/>
            </p:nvSpPr>
            <p:spPr>
              <a:xfrm>
                <a:off x="3075957" y="3019543"/>
                <a:ext cx="1959024" cy="53329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solidFill>
                      <a:schemeClr val="accent4">
                        <a:lumMod val="40000"/>
                        <a:lumOff val="60000"/>
                      </a:schemeClr>
                    </a:solidFill>
                    <a:latin typeface="Century Gothic" panose="020B0502020202020204" pitchFamily="34" charset="0"/>
                    <a:cs typeface="Times New Roman" panose="02020603050405020304" pitchFamily="18" charset="0"/>
                  </a:rPr>
                  <a:t>non-physical</a:t>
                </a:r>
                <a:endParaRPr lang="zh-CN" altLang="en-US" sz="2000" b="1" dirty="0">
                  <a:solidFill>
                    <a:schemeClr val="accent4">
                      <a:lumMod val="40000"/>
                      <a:lumOff val="60000"/>
                    </a:schemeClr>
                  </a:solidFill>
                  <a:latin typeface="Century Gothic" panose="020B0502020202020204" pitchFamily="34"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C170FC1F-0027-4BA5-99C3-E1F820AB59A2}"/>
                  </a:ext>
                </a:extLst>
              </p:cNvPr>
              <p:cNvCxnSpPr>
                <a:cxnSpLocks/>
              </p:cNvCxnSpPr>
              <p:nvPr/>
            </p:nvCxnSpPr>
            <p:spPr>
              <a:xfrm flipH="1">
                <a:off x="1925938" y="2441058"/>
                <a:ext cx="683202" cy="6637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7" name="直接箭头连接符 16">
                <a:extLst>
                  <a:ext uri="{FF2B5EF4-FFF2-40B4-BE49-F238E27FC236}">
                    <a16:creationId xmlns:a16="http://schemas.microsoft.com/office/drawing/2014/main" id="{F184EBC3-63FE-45FC-A2B3-D19923D0AAAF}"/>
                  </a:ext>
                </a:extLst>
              </p:cNvPr>
              <p:cNvCxnSpPr>
                <a:cxnSpLocks/>
              </p:cNvCxnSpPr>
              <p:nvPr/>
            </p:nvCxnSpPr>
            <p:spPr>
              <a:xfrm>
                <a:off x="3288446" y="2434091"/>
                <a:ext cx="683202" cy="6637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8" name="直接箭头连接符 17">
                <a:extLst>
                  <a:ext uri="{FF2B5EF4-FFF2-40B4-BE49-F238E27FC236}">
                    <a16:creationId xmlns:a16="http://schemas.microsoft.com/office/drawing/2014/main" id="{49178CEE-8F86-4553-9E5B-2099C66A7B09}"/>
                  </a:ext>
                </a:extLst>
              </p:cNvPr>
              <p:cNvCxnSpPr>
                <a:cxnSpLocks/>
              </p:cNvCxnSpPr>
              <p:nvPr/>
            </p:nvCxnSpPr>
            <p:spPr>
              <a:xfrm flipH="1">
                <a:off x="865741" y="1463643"/>
                <a:ext cx="683202" cy="6637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0" name="直接箭头连接符 19">
                <a:extLst>
                  <a:ext uri="{FF2B5EF4-FFF2-40B4-BE49-F238E27FC236}">
                    <a16:creationId xmlns:a16="http://schemas.microsoft.com/office/drawing/2014/main" id="{ECA6C5A8-A357-4FA3-B6B4-06A75AB9CF80}"/>
                  </a:ext>
                </a:extLst>
              </p:cNvPr>
              <p:cNvCxnSpPr>
                <a:cxnSpLocks/>
              </p:cNvCxnSpPr>
              <p:nvPr/>
            </p:nvCxnSpPr>
            <p:spPr>
              <a:xfrm>
                <a:off x="2228249" y="1456676"/>
                <a:ext cx="683202" cy="6637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pSp>
      </p:grpSp>
      <p:sp>
        <p:nvSpPr>
          <p:cNvPr id="22" name="内容占位符 1">
            <a:extLst>
              <a:ext uri="{FF2B5EF4-FFF2-40B4-BE49-F238E27FC236}">
                <a16:creationId xmlns:a16="http://schemas.microsoft.com/office/drawing/2014/main" id="{4BB05763-83EF-4305-8EA9-7BA16327E26C}"/>
              </a:ext>
            </a:extLst>
          </p:cNvPr>
          <p:cNvSpPr txBox="1">
            <a:spLocks/>
          </p:cNvSpPr>
          <p:nvPr/>
        </p:nvSpPr>
        <p:spPr bwMode="auto">
          <a:xfrm>
            <a:off x="1152114" y="4327965"/>
            <a:ext cx="5826437" cy="248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00" lvl="1" indent="-284400">
              <a:lnSpc>
                <a:spcPct val="150000"/>
              </a:lnSpc>
              <a:spcBef>
                <a:spcPts val="0"/>
              </a:spcBef>
              <a:buFont typeface="Wingdings" panose="05000000000000000000" pitchFamily="2" charset="2"/>
              <a:buChar char="Ø"/>
            </a:pPr>
            <a:r>
              <a:rPr lang="zh-CN" altLang="en-US" sz="2000" dirty="0">
                <a:latin typeface="Century Gothic" panose="020B0502020202020204" pitchFamily="34" charset="0"/>
              </a:rPr>
              <a:t>确定性随机数发生器（</a:t>
            </a:r>
            <a:r>
              <a:rPr lang="en-US" altLang="zh-CN" sz="2000" dirty="0">
                <a:latin typeface="Century Gothic" panose="020B0502020202020204" pitchFamily="34" charset="0"/>
              </a:rPr>
              <a:t>DRNG</a:t>
            </a:r>
            <a:r>
              <a:rPr lang="zh-CN" altLang="en-US" sz="2000" dirty="0">
                <a:latin typeface="Century Gothic" panose="020B0502020202020204" pitchFamily="34" charset="0"/>
              </a:rPr>
              <a:t>）</a:t>
            </a:r>
            <a:endParaRPr lang="en-US" altLang="zh-CN" sz="2000" dirty="0">
              <a:latin typeface="Century Gothic" panose="020B0502020202020204" pitchFamily="34" charset="0"/>
            </a:endParaRPr>
          </a:p>
          <a:p>
            <a:pPr marL="742950" lvl="2" indent="-285750">
              <a:lnSpc>
                <a:spcPct val="150000"/>
              </a:lnSpc>
              <a:spcBef>
                <a:spcPts val="0"/>
              </a:spcBef>
            </a:pPr>
            <a:r>
              <a:rPr lang="zh-CN" altLang="en-US" sz="1800" dirty="0">
                <a:solidFill>
                  <a:schemeClr val="accent4">
                    <a:lumMod val="60000"/>
                    <a:lumOff val="40000"/>
                  </a:schemeClr>
                </a:solidFill>
                <a:latin typeface="Century Gothic" panose="020B0502020202020204" pitchFamily="34" charset="0"/>
              </a:rPr>
              <a:t>算法型</a:t>
            </a:r>
            <a:r>
              <a:rPr lang="zh-CN" altLang="en-US" sz="1800" dirty="0">
                <a:latin typeface="Century Gothic" panose="020B0502020202020204" pitchFamily="34" charset="0"/>
              </a:rPr>
              <a:t>发生器</a:t>
            </a:r>
            <a:endParaRPr lang="en-US" altLang="zh-CN" sz="1800" dirty="0">
              <a:latin typeface="Century Gothic" panose="020B0502020202020204" pitchFamily="34" charset="0"/>
            </a:endParaRPr>
          </a:p>
          <a:p>
            <a:pPr marL="742950" lvl="2" indent="-285750">
              <a:lnSpc>
                <a:spcPct val="150000"/>
              </a:lnSpc>
              <a:spcBef>
                <a:spcPts val="0"/>
              </a:spcBef>
            </a:pPr>
            <a:r>
              <a:rPr lang="zh-CN" altLang="en-US" sz="1800" dirty="0">
                <a:latin typeface="Century Gothic" panose="020B0502020202020204" pitchFamily="34" charset="0"/>
              </a:rPr>
              <a:t>一般更快，有</a:t>
            </a:r>
            <a:r>
              <a:rPr lang="zh-CN" altLang="en-US" sz="1800" dirty="0">
                <a:solidFill>
                  <a:schemeClr val="accent4">
                    <a:lumMod val="60000"/>
                    <a:lumOff val="40000"/>
                  </a:schemeClr>
                </a:solidFill>
                <a:latin typeface="Century Gothic" panose="020B0502020202020204" pitchFamily="34" charset="0"/>
              </a:rPr>
              <a:t>很好的</a:t>
            </a:r>
            <a:r>
              <a:rPr lang="zh-CN" altLang="en-US" sz="1800" dirty="0">
                <a:latin typeface="Century Gothic" panose="020B0502020202020204" pitchFamily="34" charset="0"/>
              </a:rPr>
              <a:t>统计特性</a:t>
            </a:r>
            <a:endParaRPr lang="en-US" altLang="zh-CN" sz="1800" dirty="0">
              <a:latin typeface="Century Gothic" panose="020B0502020202020204" pitchFamily="34" charset="0"/>
            </a:endParaRPr>
          </a:p>
          <a:p>
            <a:pPr marL="742950" lvl="2" indent="-285750">
              <a:lnSpc>
                <a:spcPct val="150000"/>
              </a:lnSpc>
              <a:spcBef>
                <a:spcPts val="0"/>
              </a:spcBef>
            </a:pPr>
            <a:r>
              <a:rPr lang="zh-CN" altLang="en-US" sz="1800" dirty="0">
                <a:latin typeface="Century Gothic" panose="020B0502020202020204" pitchFamily="34" charset="0"/>
              </a:rPr>
              <a:t>要求必须是</a:t>
            </a:r>
            <a:r>
              <a:rPr lang="zh-CN" altLang="en-US" sz="1800" dirty="0">
                <a:solidFill>
                  <a:schemeClr val="accent4">
                    <a:lumMod val="60000"/>
                    <a:lumOff val="40000"/>
                  </a:schemeClr>
                </a:solidFill>
                <a:latin typeface="Century Gothic" panose="020B0502020202020204" pitchFamily="34" charset="0"/>
              </a:rPr>
              <a:t>计算安全</a:t>
            </a:r>
            <a:r>
              <a:rPr lang="zh-CN" altLang="en-US" sz="1800" dirty="0">
                <a:latin typeface="Century Gothic" panose="020B0502020202020204" pitchFamily="34" charset="0"/>
              </a:rPr>
              <a:t>的（前向后向均不可预测</a:t>
            </a:r>
            <a:r>
              <a:rPr lang="zh-CN" altLang="en-US" sz="1600" dirty="0">
                <a:latin typeface="Century Gothic" panose="020B0502020202020204" pitchFamily="34" charset="0"/>
              </a:rPr>
              <a:t>）</a:t>
            </a:r>
            <a:endParaRPr lang="en-US" altLang="zh-CN" sz="1600" dirty="0">
              <a:latin typeface="Century Gothic" panose="020B0502020202020204" pitchFamily="34" charset="0"/>
            </a:endParaRPr>
          </a:p>
          <a:p>
            <a:pPr lvl="1"/>
            <a:endParaRPr lang="zh-CN" altLang="en-US" dirty="0"/>
          </a:p>
        </p:txBody>
      </p:sp>
      <p:sp>
        <p:nvSpPr>
          <p:cNvPr id="23" name="内容占位符 1">
            <a:extLst>
              <a:ext uri="{FF2B5EF4-FFF2-40B4-BE49-F238E27FC236}">
                <a16:creationId xmlns:a16="http://schemas.microsoft.com/office/drawing/2014/main" id="{4F29D49D-B696-451A-8022-E067DA74CAF2}"/>
              </a:ext>
            </a:extLst>
          </p:cNvPr>
          <p:cNvSpPr txBox="1">
            <a:spLocks/>
          </p:cNvSpPr>
          <p:nvPr/>
        </p:nvSpPr>
        <p:spPr bwMode="auto">
          <a:xfrm>
            <a:off x="6978551" y="4327965"/>
            <a:ext cx="5394367" cy="219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00" lvl="1" indent="-284400">
              <a:lnSpc>
                <a:spcPct val="150000"/>
              </a:lnSpc>
              <a:spcBef>
                <a:spcPts val="0"/>
              </a:spcBef>
              <a:buFont typeface="Wingdings" panose="05000000000000000000" pitchFamily="2" charset="2"/>
              <a:buChar char="Ø"/>
            </a:pPr>
            <a:r>
              <a:rPr lang="zh-CN" altLang="en-US" sz="2000" dirty="0">
                <a:latin typeface="Century Gothic" panose="020B0502020202020204" pitchFamily="34" charset="0"/>
              </a:rPr>
              <a:t>真随机数发生器（</a:t>
            </a:r>
            <a:r>
              <a:rPr lang="en-US" altLang="zh-CN" sz="2000" dirty="0">
                <a:latin typeface="Century Gothic" panose="020B0502020202020204" pitchFamily="34" charset="0"/>
              </a:rPr>
              <a:t>TRNG</a:t>
            </a:r>
            <a:r>
              <a:rPr lang="zh-CN" altLang="en-US" sz="2000" dirty="0">
                <a:latin typeface="Century Gothic" panose="020B0502020202020204" pitchFamily="34" charset="0"/>
              </a:rPr>
              <a:t>）</a:t>
            </a:r>
            <a:endParaRPr lang="en-US" altLang="zh-CN" sz="2000" dirty="0">
              <a:latin typeface="Century Gothic" panose="020B0502020202020204" pitchFamily="34" charset="0"/>
            </a:endParaRPr>
          </a:p>
          <a:p>
            <a:pPr marL="742950" lvl="2" indent="-285750">
              <a:lnSpc>
                <a:spcPct val="150000"/>
              </a:lnSpc>
              <a:spcBef>
                <a:spcPts val="0"/>
              </a:spcBef>
            </a:pPr>
            <a:r>
              <a:rPr lang="zh-CN" altLang="en-US" sz="1800" dirty="0">
                <a:latin typeface="Century Gothic" panose="020B0502020202020204" pitchFamily="34" charset="0"/>
              </a:rPr>
              <a:t>使用物理或非物理的</a:t>
            </a:r>
            <a:r>
              <a:rPr lang="zh-CN" altLang="en-US" sz="1800" dirty="0">
                <a:solidFill>
                  <a:schemeClr val="accent4">
                    <a:lumMod val="60000"/>
                    <a:lumOff val="40000"/>
                  </a:schemeClr>
                </a:solidFill>
                <a:latin typeface="Century Gothic" panose="020B0502020202020204" pitchFamily="34" charset="0"/>
              </a:rPr>
              <a:t>随机源</a:t>
            </a:r>
            <a:endParaRPr lang="en-US" altLang="zh-CN" sz="1800" dirty="0">
              <a:solidFill>
                <a:schemeClr val="accent4">
                  <a:lumMod val="60000"/>
                  <a:lumOff val="40000"/>
                </a:schemeClr>
              </a:solidFill>
              <a:latin typeface="Century Gothic" panose="020B0502020202020204" pitchFamily="34" charset="0"/>
            </a:endParaRPr>
          </a:p>
          <a:p>
            <a:pPr marL="742950" lvl="2" indent="-285750">
              <a:lnSpc>
                <a:spcPct val="150000"/>
              </a:lnSpc>
              <a:spcBef>
                <a:spcPts val="0"/>
              </a:spcBef>
            </a:pPr>
            <a:r>
              <a:rPr lang="zh-CN" altLang="en-US" sz="1800" dirty="0">
                <a:latin typeface="Century Gothic" panose="020B0502020202020204" pitchFamily="34" charset="0"/>
              </a:rPr>
              <a:t>不可预测，一般具有</a:t>
            </a:r>
            <a:r>
              <a:rPr lang="zh-CN" altLang="en-US" sz="1800" dirty="0">
                <a:solidFill>
                  <a:schemeClr val="accent4">
                    <a:lumMod val="60000"/>
                    <a:lumOff val="40000"/>
                  </a:schemeClr>
                </a:solidFill>
                <a:latin typeface="Century Gothic" panose="020B0502020202020204" pitchFamily="34" charset="0"/>
              </a:rPr>
              <a:t>次优的</a:t>
            </a:r>
            <a:r>
              <a:rPr lang="zh-CN" altLang="en-US" sz="1800" dirty="0">
                <a:latin typeface="Century Gothic" panose="020B0502020202020204" pitchFamily="34" charset="0"/>
              </a:rPr>
              <a:t>统计特性</a:t>
            </a:r>
            <a:endParaRPr lang="en-US" altLang="zh-CN" sz="1800" dirty="0">
              <a:latin typeface="Century Gothic" panose="020B0502020202020204" pitchFamily="34" charset="0"/>
            </a:endParaRPr>
          </a:p>
          <a:p>
            <a:pPr marL="742950" lvl="2" indent="-285750">
              <a:lnSpc>
                <a:spcPct val="150000"/>
              </a:lnSpc>
              <a:spcBef>
                <a:spcPts val="0"/>
              </a:spcBef>
            </a:pPr>
            <a:r>
              <a:rPr lang="zh-CN" altLang="en-US" sz="1800" dirty="0">
                <a:latin typeface="Century Gothic" panose="020B0502020202020204" pitchFamily="34" charset="0"/>
              </a:rPr>
              <a:t>一般</a:t>
            </a:r>
            <a:r>
              <a:rPr lang="zh-CN" altLang="en-US" sz="1800" dirty="0">
                <a:solidFill>
                  <a:schemeClr val="accent4">
                    <a:lumMod val="60000"/>
                    <a:lumOff val="40000"/>
                  </a:schemeClr>
                </a:solidFill>
                <a:latin typeface="Century Gothic" panose="020B0502020202020204" pitchFamily="34" charset="0"/>
              </a:rPr>
              <a:t>更慢</a:t>
            </a:r>
            <a:endParaRPr lang="en-US" altLang="zh-CN" sz="1800" dirty="0">
              <a:solidFill>
                <a:schemeClr val="accent4">
                  <a:lumMod val="60000"/>
                  <a:lumOff val="40000"/>
                </a:schemeClr>
              </a:solidFill>
              <a:latin typeface="Century Gothic" panose="020B0502020202020204" pitchFamily="34" charset="0"/>
            </a:endParaRPr>
          </a:p>
          <a:p>
            <a:pPr lvl="1"/>
            <a:endParaRPr lang="zh-CN" altLang="en-US" dirty="0"/>
          </a:p>
        </p:txBody>
      </p:sp>
      <p:grpSp>
        <p:nvGrpSpPr>
          <p:cNvPr id="14" name="组合 13">
            <a:extLst>
              <a:ext uri="{FF2B5EF4-FFF2-40B4-BE49-F238E27FC236}">
                <a16:creationId xmlns:a16="http://schemas.microsoft.com/office/drawing/2014/main" id="{38E0FB83-B3A9-4768-8F26-4D5CCFC1ADCC}"/>
              </a:ext>
            </a:extLst>
          </p:cNvPr>
          <p:cNvGrpSpPr/>
          <p:nvPr/>
        </p:nvGrpSpPr>
        <p:grpSpPr>
          <a:xfrm>
            <a:off x="491444" y="4689014"/>
            <a:ext cx="430315" cy="1319105"/>
            <a:chOff x="342119" y="4514279"/>
            <a:chExt cx="430315" cy="1319105"/>
          </a:xfrm>
        </p:grpSpPr>
        <p:sp>
          <p:nvSpPr>
            <p:cNvPr id="24" name="îṣlîḍe">
              <a:hlinkClick r:id="" action="ppaction://noaction"/>
              <a:extLst>
                <a:ext uri="{FF2B5EF4-FFF2-40B4-BE49-F238E27FC236}">
                  <a16:creationId xmlns:a16="http://schemas.microsoft.com/office/drawing/2014/main" id="{49186A57-90A1-49BD-BD1A-1388B9219D3D}"/>
                </a:ext>
              </a:extLst>
            </p:cNvPr>
            <p:cNvSpPr/>
            <p:nvPr/>
          </p:nvSpPr>
          <p:spPr>
            <a:xfrm>
              <a:off x="342119" y="5077531"/>
              <a:ext cx="430315" cy="755853"/>
            </a:xfrm>
            <a:prstGeom prst="rect">
              <a:avLst/>
            </a:prstGeom>
          </p:spPr>
          <p:txBody>
            <a:bodyPr wrap="square" anchor="ctr" anchorCtr="0">
              <a:normAutofit/>
            </a:bodyPr>
            <a:lstStyle/>
            <a:p>
              <a:pPr lvl="0"/>
              <a:r>
                <a:rPr lang="zh-CN" altLang="en-US" sz="2000" b="1" spc="100" dirty="0">
                  <a:solidFill>
                    <a:schemeClr val="accent4"/>
                  </a:solidFill>
                </a:rPr>
                <a:t>特点</a:t>
              </a:r>
            </a:p>
          </p:txBody>
        </p:sp>
        <p:grpSp>
          <p:nvGrpSpPr>
            <p:cNvPr id="26" name="组合 25">
              <a:extLst>
                <a:ext uri="{FF2B5EF4-FFF2-40B4-BE49-F238E27FC236}">
                  <a16:creationId xmlns:a16="http://schemas.microsoft.com/office/drawing/2014/main" id="{6E2FEC44-0612-496E-8B1A-9D97B8591AA1}"/>
                </a:ext>
              </a:extLst>
            </p:cNvPr>
            <p:cNvGrpSpPr>
              <a:grpSpLocks noChangeAspect="1"/>
            </p:cNvGrpSpPr>
            <p:nvPr/>
          </p:nvGrpSpPr>
          <p:grpSpPr>
            <a:xfrm>
              <a:off x="355834" y="4514279"/>
              <a:ext cx="366098" cy="417405"/>
              <a:chOff x="23262261" y="4356954"/>
              <a:chExt cx="470694" cy="536661"/>
            </a:xfrm>
            <a:solidFill>
              <a:schemeClr val="accent1"/>
            </a:solidFill>
          </p:grpSpPr>
          <p:sp>
            <p:nvSpPr>
              <p:cNvPr id="28" name="任意多边形: 形状 27">
                <a:extLst>
                  <a:ext uri="{FF2B5EF4-FFF2-40B4-BE49-F238E27FC236}">
                    <a16:creationId xmlns:a16="http://schemas.microsoft.com/office/drawing/2014/main" id="{4CCDC057-C1B0-4130-9CC3-79B99D6330A9}"/>
                  </a:ext>
                </a:extLst>
              </p:cNvPr>
              <p:cNvSpPr/>
              <p:nvPr/>
            </p:nvSpPr>
            <p:spPr>
              <a:xfrm>
                <a:off x="23306524" y="4356954"/>
                <a:ext cx="388125" cy="236250"/>
              </a:xfrm>
              <a:custGeom>
                <a:avLst/>
                <a:gdLst>
                  <a:gd name="connsiteX0" fmla="*/ 45529 w 388125"/>
                  <a:gd name="connsiteY0" fmla="*/ 78806 h 236250"/>
                  <a:gd name="connsiteX1" fmla="*/ 79363 w 388125"/>
                  <a:gd name="connsiteY1" fmla="*/ 44246 h 236250"/>
                  <a:gd name="connsiteX2" fmla="*/ 320456 w 388125"/>
                  <a:gd name="connsiteY2" fmla="*/ 44246 h 236250"/>
                  <a:gd name="connsiteX3" fmla="*/ 355354 w 388125"/>
                  <a:gd name="connsiteY3" fmla="*/ 78806 h 236250"/>
                  <a:gd name="connsiteX4" fmla="*/ 355354 w 388125"/>
                  <a:gd name="connsiteY4" fmla="*/ 245869 h 236250"/>
                  <a:gd name="connsiteX5" fmla="*/ 399566 w 388125"/>
                  <a:gd name="connsiteY5" fmla="*/ 213823 h 236250"/>
                  <a:gd name="connsiteX6" fmla="*/ 399566 w 388125"/>
                  <a:gd name="connsiteY6" fmla="*/ 45731 h 236250"/>
                  <a:gd name="connsiteX7" fmla="*/ 354729 w 388125"/>
                  <a:gd name="connsiteY7" fmla="*/ 0 h 236250"/>
                  <a:gd name="connsiteX8" fmla="*/ 43284 w 388125"/>
                  <a:gd name="connsiteY8" fmla="*/ 0 h 236250"/>
                  <a:gd name="connsiteX9" fmla="*/ 0 w 388125"/>
                  <a:gd name="connsiteY9" fmla="*/ 43909 h 236250"/>
                  <a:gd name="connsiteX10" fmla="*/ 0 w 388125"/>
                  <a:gd name="connsiteY10" fmla="*/ 215528 h 236250"/>
                  <a:gd name="connsiteX11" fmla="*/ 45546 w 388125"/>
                  <a:gd name="connsiteY11" fmla="*/ 248451 h 236250"/>
                  <a:gd name="connsiteX12" fmla="*/ 45529 w 388125"/>
                  <a:gd name="connsiteY12" fmla="*/ 78806 h 236250"/>
                  <a:gd name="connsiteX13" fmla="*/ 45529 w 388125"/>
                  <a:gd name="connsiteY13" fmla="*/ 78806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125" h="236250">
                    <a:moveTo>
                      <a:pt x="45529" y="78806"/>
                    </a:moveTo>
                    <a:cubicBezTo>
                      <a:pt x="45529" y="59788"/>
                      <a:pt x="60345" y="44246"/>
                      <a:pt x="79363" y="44246"/>
                    </a:cubicBezTo>
                    <a:lnTo>
                      <a:pt x="320456" y="44246"/>
                    </a:lnTo>
                    <a:cubicBezTo>
                      <a:pt x="339474" y="44246"/>
                      <a:pt x="355354" y="59754"/>
                      <a:pt x="355354" y="78806"/>
                    </a:cubicBezTo>
                    <a:lnTo>
                      <a:pt x="355354" y="245869"/>
                    </a:lnTo>
                    <a:lnTo>
                      <a:pt x="399566" y="213823"/>
                    </a:lnTo>
                    <a:lnTo>
                      <a:pt x="399566" y="45731"/>
                    </a:lnTo>
                    <a:cubicBezTo>
                      <a:pt x="399566" y="20739"/>
                      <a:pt x="379704" y="0"/>
                      <a:pt x="354729" y="0"/>
                    </a:cubicBezTo>
                    <a:lnTo>
                      <a:pt x="43284" y="0"/>
                    </a:lnTo>
                    <a:cubicBezTo>
                      <a:pt x="19271" y="0"/>
                      <a:pt x="0" y="19913"/>
                      <a:pt x="0" y="43909"/>
                    </a:cubicBezTo>
                    <a:lnTo>
                      <a:pt x="0" y="215528"/>
                    </a:lnTo>
                    <a:lnTo>
                      <a:pt x="45546" y="248451"/>
                    </a:lnTo>
                    <a:lnTo>
                      <a:pt x="45529" y="78806"/>
                    </a:lnTo>
                    <a:lnTo>
                      <a:pt x="45529" y="7880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9" name="任意多边形: 形状 28">
                <a:extLst>
                  <a:ext uri="{FF2B5EF4-FFF2-40B4-BE49-F238E27FC236}">
                    <a16:creationId xmlns:a16="http://schemas.microsoft.com/office/drawing/2014/main" id="{D3E11E1B-47B8-40CA-9C63-8E26A456A1DA}"/>
                  </a:ext>
                </a:extLst>
              </p:cNvPr>
              <p:cNvSpPr/>
              <p:nvPr/>
            </p:nvSpPr>
            <p:spPr>
              <a:xfrm>
                <a:off x="23386275" y="4459386"/>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63 h 33750"/>
                  <a:gd name="connsiteX4" fmla="*/ 222126 w 236250"/>
                  <a:gd name="connsiteY4" fmla="*/ 44263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91"/>
                      <a:pt x="9922" y="44263"/>
                      <a:pt x="22224" y="44263"/>
                    </a:cubicBezTo>
                    <a:lnTo>
                      <a:pt x="222126" y="44263"/>
                    </a:lnTo>
                    <a:cubicBezTo>
                      <a:pt x="234427" y="44263"/>
                      <a:pt x="244316" y="34391"/>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0" name="任意多边形: 形状 29">
                <a:extLst>
                  <a:ext uri="{FF2B5EF4-FFF2-40B4-BE49-F238E27FC236}">
                    <a16:creationId xmlns:a16="http://schemas.microsoft.com/office/drawing/2014/main" id="{3CA48C35-9A8E-4739-ABBC-071EFFA63BA9}"/>
                  </a:ext>
                </a:extLst>
              </p:cNvPr>
              <p:cNvSpPr/>
              <p:nvPr/>
            </p:nvSpPr>
            <p:spPr>
              <a:xfrm>
                <a:off x="23386275" y="4532724"/>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80 h 33750"/>
                  <a:gd name="connsiteX4" fmla="*/ 222126 w 236250"/>
                  <a:gd name="connsiteY4" fmla="*/ 44280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74"/>
                      <a:pt x="9922" y="44280"/>
                      <a:pt x="22224" y="44280"/>
                    </a:cubicBezTo>
                    <a:lnTo>
                      <a:pt x="222126" y="44280"/>
                    </a:lnTo>
                    <a:cubicBezTo>
                      <a:pt x="234427" y="44280"/>
                      <a:pt x="244316" y="34357"/>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1" name="任意多边形: 形状 30">
                <a:extLst>
                  <a:ext uri="{FF2B5EF4-FFF2-40B4-BE49-F238E27FC236}">
                    <a16:creationId xmlns:a16="http://schemas.microsoft.com/office/drawing/2014/main" id="{9F2B12C0-3EE9-492D-9E33-F6271AFAC6A6}"/>
                  </a:ext>
                </a:extLst>
              </p:cNvPr>
              <p:cNvSpPr/>
              <p:nvPr/>
            </p:nvSpPr>
            <p:spPr>
              <a:xfrm>
                <a:off x="23386254" y="4607362"/>
                <a:ext cx="236250" cy="33750"/>
              </a:xfrm>
              <a:custGeom>
                <a:avLst/>
                <a:gdLst>
                  <a:gd name="connsiteX0" fmla="*/ 243979 w 236250"/>
                  <a:gd name="connsiteY0" fmla="*/ 17685 h 33750"/>
                  <a:gd name="connsiteX1" fmla="*/ 222126 w 236250"/>
                  <a:gd name="connsiteY1" fmla="*/ 0 h 33750"/>
                  <a:gd name="connsiteX2" fmla="*/ 22224 w 236250"/>
                  <a:gd name="connsiteY2" fmla="*/ 0 h 33750"/>
                  <a:gd name="connsiteX3" fmla="*/ 0 w 236250"/>
                  <a:gd name="connsiteY3" fmla="*/ 21701 h 33750"/>
                  <a:gd name="connsiteX4" fmla="*/ 101 w 236250"/>
                  <a:gd name="connsiteY4" fmla="*/ 23473 h 33750"/>
                  <a:gd name="connsiteX5" fmla="*/ 27304 w 236250"/>
                  <a:gd name="connsiteY5" fmla="*/ 42998 h 33750"/>
                  <a:gd name="connsiteX6" fmla="*/ 207765 w 236250"/>
                  <a:gd name="connsiteY6" fmla="*/ 42998 h 33750"/>
                  <a:gd name="connsiteX7" fmla="*/ 243979 w 236250"/>
                  <a:gd name="connsiteY7" fmla="*/ 1768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0" h="33750">
                    <a:moveTo>
                      <a:pt x="243979" y="17685"/>
                    </a:moveTo>
                    <a:cubicBezTo>
                      <a:pt x="242224" y="7273"/>
                      <a:pt x="233094" y="0"/>
                      <a:pt x="222126" y="0"/>
                    </a:cubicBezTo>
                    <a:lnTo>
                      <a:pt x="22224" y="0"/>
                    </a:lnTo>
                    <a:cubicBezTo>
                      <a:pt x="9922" y="0"/>
                      <a:pt x="0" y="9433"/>
                      <a:pt x="0" y="21701"/>
                    </a:cubicBezTo>
                    <a:cubicBezTo>
                      <a:pt x="0" y="22410"/>
                      <a:pt x="34" y="22764"/>
                      <a:pt x="101" y="23473"/>
                    </a:cubicBezTo>
                    <a:lnTo>
                      <a:pt x="27304" y="42998"/>
                    </a:lnTo>
                    <a:lnTo>
                      <a:pt x="207765" y="42998"/>
                    </a:lnTo>
                    <a:lnTo>
                      <a:pt x="243979" y="1768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2" name="任意多边形: 形状 31">
                <a:extLst>
                  <a:ext uri="{FF2B5EF4-FFF2-40B4-BE49-F238E27FC236}">
                    <a16:creationId xmlns:a16="http://schemas.microsoft.com/office/drawing/2014/main" id="{4EF9DA6C-B103-469C-9A8B-B356101242CF}"/>
                  </a:ext>
                </a:extLst>
              </p:cNvPr>
              <p:cNvSpPr/>
              <p:nvPr/>
            </p:nvSpPr>
            <p:spPr>
              <a:xfrm>
                <a:off x="23451007" y="4678153"/>
                <a:ext cx="101250" cy="16875"/>
              </a:xfrm>
              <a:custGeom>
                <a:avLst/>
                <a:gdLst>
                  <a:gd name="connsiteX0" fmla="*/ 43132 w 101250"/>
                  <a:gd name="connsiteY0" fmla="*/ 29312 h 16875"/>
                  <a:gd name="connsiteX1" fmla="*/ 62033 w 101250"/>
                  <a:gd name="connsiteY1" fmla="*/ 29261 h 16875"/>
                  <a:gd name="connsiteX2" fmla="*/ 104558 w 101250"/>
                  <a:gd name="connsiteY2" fmla="*/ 0 h 16875"/>
                  <a:gd name="connsiteX3" fmla="*/ 0 w 101250"/>
                  <a:gd name="connsiteY3" fmla="*/ 0 h 16875"/>
                  <a:gd name="connsiteX4" fmla="*/ 43132 w 101250"/>
                  <a:gd name="connsiteY4" fmla="*/ 29312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0" h="16875">
                    <a:moveTo>
                      <a:pt x="43132" y="29312"/>
                    </a:moveTo>
                    <a:cubicBezTo>
                      <a:pt x="48853" y="33176"/>
                      <a:pt x="56329" y="33159"/>
                      <a:pt x="62033" y="29261"/>
                    </a:cubicBezTo>
                    <a:lnTo>
                      <a:pt x="104558" y="0"/>
                    </a:lnTo>
                    <a:lnTo>
                      <a:pt x="0" y="0"/>
                    </a:lnTo>
                    <a:lnTo>
                      <a:pt x="43132" y="2931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3" name="任意多边形: 形状 32">
                <a:extLst>
                  <a:ext uri="{FF2B5EF4-FFF2-40B4-BE49-F238E27FC236}">
                    <a16:creationId xmlns:a16="http://schemas.microsoft.com/office/drawing/2014/main" id="{7CAB0A46-0D7F-4EA0-B643-8CDE0088459E}"/>
                  </a:ext>
                </a:extLst>
              </p:cNvPr>
              <p:cNvSpPr/>
              <p:nvPr/>
            </p:nvSpPr>
            <p:spPr>
              <a:xfrm>
                <a:off x="23262261" y="4575984"/>
                <a:ext cx="202500" cy="286875"/>
              </a:xfrm>
              <a:custGeom>
                <a:avLst/>
                <a:gdLst>
                  <a:gd name="connsiteX0" fmla="*/ 18512 w 202500"/>
                  <a:gd name="connsiteY0" fmla="*/ 2235 h 286875"/>
                  <a:gd name="connsiteX1" fmla="*/ 6362 w 202500"/>
                  <a:gd name="connsiteY1" fmla="*/ 1257 h 286875"/>
                  <a:gd name="connsiteX2" fmla="*/ 0 w 202500"/>
                  <a:gd name="connsiteY2" fmla="*/ 11652 h 286875"/>
                  <a:gd name="connsiteX3" fmla="*/ 0 w 202500"/>
                  <a:gd name="connsiteY3" fmla="*/ 278800 h 286875"/>
                  <a:gd name="connsiteX4" fmla="*/ 7965 w 202500"/>
                  <a:gd name="connsiteY4" fmla="*/ 291962 h 286875"/>
                  <a:gd name="connsiteX5" fmla="*/ 23321 w 202500"/>
                  <a:gd name="connsiteY5" fmla="*/ 290916 h 286875"/>
                  <a:gd name="connsiteX6" fmla="*/ 209048 w 202500"/>
                  <a:gd name="connsiteY6" fmla="*/ 160320 h 286875"/>
                  <a:gd name="connsiteX7" fmla="*/ 213992 w 202500"/>
                  <a:gd name="connsiteY7" fmla="*/ 150870 h 286875"/>
                  <a:gd name="connsiteX8" fmla="*/ 209216 w 202500"/>
                  <a:gd name="connsiteY8" fmla="*/ 141387 h 286875"/>
                  <a:gd name="connsiteX9" fmla="*/ 18512 w 202500"/>
                  <a:gd name="connsiteY9" fmla="*/ 2235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18512" y="2235"/>
                    </a:moveTo>
                    <a:cubicBezTo>
                      <a:pt x="14968" y="-346"/>
                      <a:pt x="10260" y="-718"/>
                      <a:pt x="6362" y="1257"/>
                    </a:cubicBezTo>
                    <a:cubicBezTo>
                      <a:pt x="2464" y="3248"/>
                      <a:pt x="0" y="7264"/>
                      <a:pt x="0" y="11652"/>
                    </a:cubicBezTo>
                    <a:lnTo>
                      <a:pt x="0" y="278800"/>
                    </a:lnTo>
                    <a:cubicBezTo>
                      <a:pt x="0" y="284335"/>
                      <a:pt x="3088" y="289414"/>
                      <a:pt x="7965" y="291962"/>
                    </a:cubicBezTo>
                    <a:cubicBezTo>
                      <a:pt x="12876" y="294494"/>
                      <a:pt x="18799" y="294122"/>
                      <a:pt x="23321" y="290916"/>
                    </a:cubicBezTo>
                    <a:lnTo>
                      <a:pt x="209048" y="160320"/>
                    </a:lnTo>
                    <a:cubicBezTo>
                      <a:pt x="212136" y="158144"/>
                      <a:pt x="213975" y="154634"/>
                      <a:pt x="213992" y="150870"/>
                    </a:cubicBezTo>
                    <a:cubicBezTo>
                      <a:pt x="214026" y="147090"/>
                      <a:pt x="212237" y="143513"/>
                      <a:pt x="209216" y="141387"/>
                    </a:cubicBezTo>
                    <a:lnTo>
                      <a:pt x="18512" y="223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4" name="任意多边形: 形状 33">
                <a:extLst>
                  <a:ext uri="{FF2B5EF4-FFF2-40B4-BE49-F238E27FC236}">
                    <a16:creationId xmlns:a16="http://schemas.microsoft.com/office/drawing/2014/main" id="{5E87EE71-A997-49A3-9DE4-9B97E7CE4006}"/>
                  </a:ext>
                </a:extLst>
              </p:cNvPr>
              <p:cNvSpPr/>
              <p:nvPr/>
            </p:nvSpPr>
            <p:spPr>
              <a:xfrm>
                <a:off x="23298241" y="4741740"/>
                <a:ext cx="405000" cy="151875"/>
              </a:xfrm>
              <a:custGeom>
                <a:avLst/>
                <a:gdLst>
                  <a:gd name="connsiteX0" fmla="*/ 3658 w 405000"/>
                  <a:gd name="connsiteY0" fmla="*/ 138341 h 151875"/>
                  <a:gd name="connsiteX1" fmla="*/ 401 w 405000"/>
                  <a:gd name="connsiteY1" fmla="*/ 147909 h 151875"/>
                  <a:gd name="connsiteX2" fmla="*/ 8568 w 405000"/>
                  <a:gd name="connsiteY2" fmla="*/ 153883 h 151875"/>
                  <a:gd name="connsiteX3" fmla="*/ 396120 w 405000"/>
                  <a:gd name="connsiteY3" fmla="*/ 153883 h 151875"/>
                  <a:gd name="connsiteX4" fmla="*/ 407257 w 405000"/>
                  <a:gd name="connsiteY4" fmla="*/ 145716 h 151875"/>
                  <a:gd name="connsiteX5" fmla="*/ 402718 w 405000"/>
                  <a:gd name="connsiteY5" fmla="*/ 132705 h 151875"/>
                  <a:gd name="connsiteX6" fmla="*/ 215051 w 405000"/>
                  <a:gd name="connsiteY6" fmla="*/ 2717 h 151875"/>
                  <a:gd name="connsiteX7" fmla="*/ 197602 w 405000"/>
                  <a:gd name="connsiteY7" fmla="*/ 2751 h 151875"/>
                  <a:gd name="connsiteX8" fmla="*/ 3658 w 405000"/>
                  <a:gd name="connsiteY8" fmla="*/ 13834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000" h="151875">
                    <a:moveTo>
                      <a:pt x="3658" y="138341"/>
                    </a:moveTo>
                    <a:cubicBezTo>
                      <a:pt x="586" y="140451"/>
                      <a:pt x="-730" y="144332"/>
                      <a:pt x="401" y="147909"/>
                    </a:cubicBezTo>
                    <a:cubicBezTo>
                      <a:pt x="1515" y="151453"/>
                      <a:pt x="4822" y="153883"/>
                      <a:pt x="8568" y="153883"/>
                    </a:cubicBezTo>
                    <a:lnTo>
                      <a:pt x="396120" y="153883"/>
                    </a:lnTo>
                    <a:cubicBezTo>
                      <a:pt x="401233" y="153883"/>
                      <a:pt x="405671" y="150593"/>
                      <a:pt x="407257" y="145716"/>
                    </a:cubicBezTo>
                    <a:cubicBezTo>
                      <a:pt x="408742" y="140856"/>
                      <a:pt x="406903" y="135557"/>
                      <a:pt x="402718" y="132705"/>
                    </a:cubicBezTo>
                    <a:lnTo>
                      <a:pt x="215051" y="2717"/>
                    </a:lnTo>
                    <a:cubicBezTo>
                      <a:pt x="209786" y="-911"/>
                      <a:pt x="202833" y="-911"/>
                      <a:pt x="197602" y="2751"/>
                    </a:cubicBezTo>
                    <a:lnTo>
                      <a:pt x="3658" y="13834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5" name="任意多边形: 形状 34">
                <a:extLst>
                  <a:ext uri="{FF2B5EF4-FFF2-40B4-BE49-F238E27FC236}">
                    <a16:creationId xmlns:a16="http://schemas.microsoft.com/office/drawing/2014/main" id="{80C03E6C-8A0D-4C72-954A-8C673E84E20C}"/>
                  </a:ext>
                </a:extLst>
              </p:cNvPr>
              <p:cNvSpPr/>
              <p:nvPr/>
            </p:nvSpPr>
            <p:spPr>
              <a:xfrm>
                <a:off x="23530455" y="4575602"/>
                <a:ext cx="202500" cy="286875"/>
              </a:xfrm>
              <a:custGeom>
                <a:avLst/>
                <a:gdLst>
                  <a:gd name="connsiteX0" fmla="*/ 4911 w 202500"/>
                  <a:gd name="connsiteY0" fmla="*/ 140959 h 286875"/>
                  <a:gd name="connsiteX1" fmla="*/ 0 w 202500"/>
                  <a:gd name="connsiteY1" fmla="*/ 150493 h 286875"/>
                  <a:gd name="connsiteX2" fmla="*/ 5046 w 202500"/>
                  <a:gd name="connsiteY2" fmla="*/ 159994 h 286875"/>
                  <a:gd name="connsiteX3" fmla="*/ 200391 w 202500"/>
                  <a:gd name="connsiteY3" fmla="*/ 295078 h 286875"/>
                  <a:gd name="connsiteX4" fmla="*/ 212422 w 202500"/>
                  <a:gd name="connsiteY4" fmla="*/ 295821 h 286875"/>
                  <a:gd name="connsiteX5" fmla="*/ 218649 w 202500"/>
                  <a:gd name="connsiteY5" fmla="*/ 285561 h 286875"/>
                  <a:gd name="connsiteX6" fmla="*/ 218649 w 202500"/>
                  <a:gd name="connsiteY6" fmla="*/ 11663 h 286875"/>
                  <a:gd name="connsiteX7" fmla="*/ 212355 w 202500"/>
                  <a:gd name="connsiteY7" fmla="*/ 1302 h 286875"/>
                  <a:gd name="connsiteX8" fmla="*/ 200273 w 202500"/>
                  <a:gd name="connsiteY8" fmla="*/ 2162 h 286875"/>
                  <a:gd name="connsiteX9" fmla="*/ 4911 w 202500"/>
                  <a:gd name="connsiteY9" fmla="*/ 140959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4911" y="140959"/>
                    </a:moveTo>
                    <a:cubicBezTo>
                      <a:pt x="1822" y="143187"/>
                      <a:pt x="0" y="146713"/>
                      <a:pt x="0" y="150493"/>
                    </a:cubicBezTo>
                    <a:cubicBezTo>
                      <a:pt x="34" y="154307"/>
                      <a:pt x="1890" y="157885"/>
                      <a:pt x="5046" y="159994"/>
                    </a:cubicBezTo>
                    <a:lnTo>
                      <a:pt x="200391" y="295078"/>
                    </a:lnTo>
                    <a:cubicBezTo>
                      <a:pt x="203951" y="297542"/>
                      <a:pt x="208592" y="297863"/>
                      <a:pt x="212422" y="295821"/>
                    </a:cubicBezTo>
                    <a:cubicBezTo>
                      <a:pt x="216287" y="293863"/>
                      <a:pt x="218649" y="289847"/>
                      <a:pt x="218649" y="285561"/>
                    </a:cubicBezTo>
                    <a:lnTo>
                      <a:pt x="218649" y="11663"/>
                    </a:lnTo>
                    <a:cubicBezTo>
                      <a:pt x="218649" y="7309"/>
                      <a:pt x="216219" y="3310"/>
                      <a:pt x="212355" y="1302"/>
                    </a:cubicBezTo>
                    <a:cubicBezTo>
                      <a:pt x="208491" y="-707"/>
                      <a:pt x="203816" y="-369"/>
                      <a:pt x="200273" y="2162"/>
                    </a:cubicBezTo>
                    <a:lnTo>
                      <a:pt x="4911" y="14095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7" name="组合 36">
            <a:extLst>
              <a:ext uri="{FF2B5EF4-FFF2-40B4-BE49-F238E27FC236}">
                <a16:creationId xmlns:a16="http://schemas.microsoft.com/office/drawing/2014/main" id="{31E9FA32-D02C-405A-948C-46A2B8167C45}"/>
              </a:ext>
            </a:extLst>
          </p:cNvPr>
          <p:cNvGrpSpPr/>
          <p:nvPr/>
        </p:nvGrpSpPr>
        <p:grpSpPr>
          <a:xfrm>
            <a:off x="466208" y="1419342"/>
            <a:ext cx="457964" cy="1330241"/>
            <a:chOff x="574234" y="3655358"/>
            <a:chExt cx="457964" cy="1330241"/>
          </a:xfrm>
        </p:grpSpPr>
        <p:sp>
          <p:nvSpPr>
            <p:cNvPr id="43" name="îṣlîḍe">
              <a:hlinkClick r:id="" action="ppaction://noaction"/>
              <a:extLst>
                <a:ext uri="{FF2B5EF4-FFF2-40B4-BE49-F238E27FC236}">
                  <a16:creationId xmlns:a16="http://schemas.microsoft.com/office/drawing/2014/main" id="{58569547-4F5E-45F5-9218-304FA8138C32}"/>
                </a:ext>
              </a:extLst>
            </p:cNvPr>
            <p:cNvSpPr/>
            <p:nvPr/>
          </p:nvSpPr>
          <p:spPr>
            <a:xfrm>
              <a:off x="574234" y="4063893"/>
              <a:ext cx="457964" cy="921706"/>
            </a:xfrm>
            <a:prstGeom prst="rect">
              <a:avLst/>
            </a:prstGeom>
          </p:spPr>
          <p:txBody>
            <a:bodyPr wrap="square" anchor="ctr" anchorCtr="0">
              <a:normAutofit/>
            </a:bodyPr>
            <a:lstStyle/>
            <a:p>
              <a:pPr lvl="0"/>
              <a:r>
                <a:rPr lang="zh-CN" altLang="en-US" sz="2000" b="1" spc="100" dirty="0">
                  <a:solidFill>
                    <a:schemeClr val="accent4"/>
                  </a:solidFill>
                </a:rPr>
                <a:t>分类</a:t>
              </a:r>
            </a:p>
          </p:txBody>
        </p:sp>
        <p:sp>
          <p:nvSpPr>
            <p:cNvPr id="44" name="图形 113">
              <a:extLst>
                <a:ext uri="{FF2B5EF4-FFF2-40B4-BE49-F238E27FC236}">
                  <a16:creationId xmlns:a16="http://schemas.microsoft.com/office/drawing/2014/main" id="{A75AD910-F7A0-4217-A808-7D22CC352000}"/>
                </a:ext>
              </a:extLst>
            </p:cNvPr>
            <p:cNvSpPr>
              <a:spLocks noChangeAspect="1"/>
            </p:cNvSpPr>
            <p:nvPr/>
          </p:nvSpPr>
          <p:spPr>
            <a:xfrm>
              <a:off x="584751" y="3655358"/>
              <a:ext cx="420959" cy="420959"/>
            </a:xfrm>
            <a:custGeom>
              <a:avLst/>
              <a:gdLst>
                <a:gd name="connsiteX0" fmla="*/ 327054 w 523125"/>
                <a:gd name="connsiteY0" fmla="*/ 269713 h 523125"/>
                <a:gd name="connsiteX1" fmla="*/ 291634 w 523125"/>
                <a:gd name="connsiteY1" fmla="*/ 316643 h 523125"/>
                <a:gd name="connsiteX2" fmla="*/ 252248 w 523125"/>
                <a:gd name="connsiteY2" fmla="*/ 225366 h 523125"/>
                <a:gd name="connsiteX3" fmla="*/ 0 w 523125"/>
                <a:gd name="connsiteY3" fmla="*/ 0 h 523125"/>
                <a:gd name="connsiteX4" fmla="*/ 175011 w 523125"/>
                <a:gd name="connsiteY4" fmla="*/ 265680 h 523125"/>
                <a:gd name="connsiteX5" fmla="*/ 167906 w 523125"/>
                <a:gd name="connsiteY5" fmla="*/ 211798 h 523125"/>
                <a:gd name="connsiteX6" fmla="*/ 159081 w 523125"/>
                <a:gd name="connsiteY6" fmla="*/ 179904 h 523125"/>
                <a:gd name="connsiteX7" fmla="*/ 136519 w 523125"/>
                <a:gd name="connsiteY7" fmla="*/ 123728 h 523125"/>
                <a:gd name="connsiteX8" fmla="*/ 168750 w 523125"/>
                <a:gd name="connsiteY8" fmla="*/ 170016 h 523125"/>
                <a:gd name="connsiteX9" fmla="*/ 227273 w 523125"/>
                <a:gd name="connsiteY9" fmla="*/ 279518 h 523125"/>
                <a:gd name="connsiteX10" fmla="*/ 265933 w 523125"/>
                <a:gd name="connsiteY10" fmla="*/ 512882 h 523125"/>
                <a:gd name="connsiteX11" fmla="*/ 290014 w 523125"/>
                <a:gd name="connsiteY11" fmla="*/ 536979 h 523125"/>
                <a:gd name="connsiteX12" fmla="*/ 314094 w 523125"/>
                <a:gd name="connsiteY12" fmla="*/ 512882 h 523125"/>
                <a:gd name="connsiteX13" fmla="*/ 308948 w 523125"/>
                <a:gd name="connsiteY13" fmla="*/ 410586 h 523125"/>
                <a:gd name="connsiteX14" fmla="*/ 340200 w 523125"/>
                <a:gd name="connsiteY14" fmla="*/ 328894 h 523125"/>
                <a:gd name="connsiteX15" fmla="*/ 382185 w 523125"/>
                <a:gd name="connsiteY15" fmla="*/ 261816 h 523125"/>
                <a:gd name="connsiteX16" fmla="*/ 445433 w 523125"/>
                <a:gd name="connsiteY16" fmla="*/ 197589 h 523125"/>
                <a:gd name="connsiteX17" fmla="*/ 392344 w 523125"/>
                <a:gd name="connsiteY17" fmla="*/ 306821 h 523125"/>
                <a:gd name="connsiteX18" fmla="*/ 535427 w 523125"/>
                <a:gd name="connsiteY18" fmla="*/ 97318 h 523125"/>
                <a:gd name="connsiteX19" fmla="*/ 327054 w 523125"/>
                <a:gd name="connsiteY19" fmla="*/ 269713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3125" h="523125">
                  <a:moveTo>
                    <a:pt x="327054" y="269713"/>
                  </a:moveTo>
                  <a:cubicBezTo>
                    <a:pt x="315293" y="280969"/>
                    <a:pt x="302906" y="296207"/>
                    <a:pt x="291634" y="316643"/>
                  </a:cubicBezTo>
                  <a:cubicBezTo>
                    <a:pt x="280496" y="276429"/>
                    <a:pt x="266456" y="246949"/>
                    <a:pt x="252248" y="225366"/>
                  </a:cubicBezTo>
                  <a:cubicBezTo>
                    <a:pt x="317368" y="7796"/>
                    <a:pt x="0" y="0"/>
                    <a:pt x="0" y="0"/>
                  </a:cubicBezTo>
                  <a:cubicBezTo>
                    <a:pt x="0" y="0"/>
                    <a:pt x="9264" y="271924"/>
                    <a:pt x="175011" y="265680"/>
                  </a:cubicBezTo>
                  <a:cubicBezTo>
                    <a:pt x="174673" y="247472"/>
                    <a:pt x="171855" y="229061"/>
                    <a:pt x="167906" y="211798"/>
                  </a:cubicBezTo>
                  <a:cubicBezTo>
                    <a:pt x="165324" y="200543"/>
                    <a:pt x="162253" y="189810"/>
                    <a:pt x="159081" y="179904"/>
                  </a:cubicBezTo>
                  <a:cubicBezTo>
                    <a:pt x="148483" y="147049"/>
                    <a:pt x="136519" y="123728"/>
                    <a:pt x="136519" y="123728"/>
                  </a:cubicBezTo>
                  <a:cubicBezTo>
                    <a:pt x="148601" y="139961"/>
                    <a:pt x="159300" y="155453"/>
                    <a:pt x="168750" y="170016"/>
                  </a:cubicBezTo>
                  <a:cubicBezTo>
                    <a:pt x="201268" y="220050"/>
                    <a:pt x="219021" y="258964"/>
                    <a:pt x="227273" y="279518"/>
                  </a:cubicBezTo>
                  <a:cubicBezTo>
                    <a:pt x="247641" y="323274"/>
                    <a:pt x="265933" y="395263"/>
                    <a:pt x="265933" y="512882"/>
                  </a:cubicBezTo>
                  <a:cubicBezTo>
                    <a:pt x="265933" y="526196"/>
                    <a:pt x="276750" y="536979"/>
                    <a:pt x="290014" y="536979"/>
                  </a:cubicBezTo>
                  <a:cubicBezTo>
                    <a:pt x="303311" y="536979"/>
                    <a:pt x="314094" y="526196"/>
                    <a:pt x="314094" y="512882"/>
                  </a:cubicBezTo>
                  <a:cubicBezTo>
                    <a:pt x="314094" y="474761"/>
                    <a:pt x="312255" y="440843"/>
                    <a:pt x="308948" y="410586"/>
                  </a:cubicBezTo>
                  <a:cubicBezTo>
                    <a:pt x="316626" y="373663"/>
                    <a:pt x="328202" y="347456"/>
                    <a:pt x="340200" y="328894"/>
                  </a:cubicBezTo>
                  <a:cubicBezTo>
                    <a:pt x="348081" y="313858"/>
                    <a:pt x="362610" y="288107"/>
                    <a:pt x="382185" y="261816"/>
                  </a:cubicBezTo>
                  <a:cubicBezTo>
                    <a:pt x="399634" y="238427"/>
                    <a:pt x="421116" y="214599"/>
                    <a:pt x="445433" y="197589"/>
                  </a:cubicBezTo>
                  <a:cubicBezTo>
                    <a:pt x="445433" y="197589"/>
                    <a:pt x="395567" y="252788"/>
                    <a:pt x="392344" y="306821"/>
                  </a:cubicBezTo>
                  <a:cubicBezTo>
                    <a:pt x="530094" y="314010"/>
                    <a:pt x="535427" y="97318"/>
                    <a:pt x="535427" y="97318"/>
                  </a:cubicBezTo>
                  <a:cubicBezTo>
                    <a:pt x="535427" y="97318"/>
                    <a:pt x="283382" y="105908"/>
                    <a:pt x="327054" y="269713"/>
                  </a:cubicBezTo>
                  <a:close/>
                </a:path>
              </a:pathLst>
            </a:custGeom>
            <a:solidFill>
              <a:schemeClr val="accent1"/>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36665315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574759" y="1181656"/>
            <a:ext cx="6135653" cy="4955643"/>
            <a:chOff x="5936710" y="1353082"/>
            <a:chExt cx="6135653" cy="4955643"/>
          </a:xfrm>
        </p:grpSpPr>
        <p:sp>
          <p:nvSpPr>
            <p:cNvPr id="48" name="文本占位符 11"/>
            <p:cNvSpPr txBox="1"/>
            <p:nvPr/>
          </p:nvSpPr>
          <p:spPr>
            <a:xfrm>
              <a:off x="6847357" y="3826695"/>
              <a:ext cx="4257690" cy="990336"/>
            </a:xfrm>
            <a:prstGeom prst="rect">
              <a:avLst/>
            </a:prstGeom>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dirty="0">
                  <a:solidFill>
                    <a:schemeClr val="bg2">
                      <a:lumMod val="75000"/>
                    </a:schemeClr>
                  </a:solidFill>
                  <a:cs typeface="+mn-ea"/>
                  <a:sym typeface="+mn-lt"/>
                </a:rPr>
                <a:t>Deterministic Random Number Generator</a:t>
              </a:r>
              <a:endParaRPr lang="zh-CN" altLang="en-US" dirty="0">
                <a:solidFill>
                  <a:schemeClr val="bg2">
                    <a:lumMod val="75000"/>
                  </a:schemeClr>
                </a:solidFill>
                <a:cs typeface="+mn-ea"/>
                <a:sym typeface="+mn-lt"/>
              </a:endParaRPr>
            </a:p>
          </p:txBody>
        </p:sp>
        <p:sp>
          <p:nvSpPr>
            <p:cNvPr id="49" name="文本占位符 12"/>
            <p:cNvSpPr txBox="1"/>
            <p:nvPr/>
          </p:nvSpPr>
          <p:spPr>
            <a:xfrm>
              <a:off x="5936710" y="303130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确定性随机数发生器</a:t>
              </a: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9" y="6153823"/>
              <a:ext cx="789631" cy="154902"/>
              <a:chOff x="7957225" y="6063574"/>
              <a:chExt cx="1190110"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
        <p:nvSpPr>
          <p:cNvPr id="11" name="椭圆 10">
            <a:extLst>
              <a:ext uri="{FF2B5EF4-FFF2-40B4-BE49-F238E27FC236}">
                <a16:creationId xmlns:a16="http://schemas.microsoft.com/office/drawing/2014/main" id="{773174AC-45E6-4769-BE4F-B3E9314DD13C}"/>
              </a:ext>
            </a:extLst>
          </p:cNvPr>
          <p:cNvSpPr/>
          <p:nvPr/>
        </p:nvSpPr>
        <p:spPr>
          <a:xfrm>
            <a:off x="8882503" y="5982397"/>
            <a:ext cx="154902" cy="15490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12700" cap="flat" cmpd="sng" algn="ctr">
          <a:noFill/>
          <a:prstDash val="solid"/>
          <a:miter lim="800000"/>
        </a:ln>
        <a:effectLst>
          <a:outerShdw blurRad="165100" sx="101000" sy="101000" algn="ctr" rotWithShape="0">
            <a:prstClr val="black">
              <a:alpha val="15000"/>
            </a:prstClr>
          </a:outerShdw>
        </a:effectLst>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密码工程 - 第07章 - 基于寄存器、Cache、可信执行环境的密钥安全方案</Template>
  <TotalTime>6190</TotalTime>
  <Words>5596</Words>
  <Application>Microsoft Office PowerPoint</Application>
  <PresentationFormat>宽屏</PresentationFormat>
  <Paragraphs>644</Paragraphs>
  <Slides>55</Slides>
  <Notes>31</Notes>
  <HiddenSlides>1</HiddenSlides>
  <MMClips>0</MMClips>
  <ScaleCrop>false</ScaleCrop>
  <HeadingPairs>
    <vt:vector size="6" baseType="variant">
      <vt:variant>
        <vt:lpstr>已用的字体</vt:lpstr>
      </vt:variant>
      <vt:variant>
        <vt:i4>13</vt:i4>
      </vt:variant>
      <vt:variant>
        <vt:lpstr>主题</vt:lpstr>
      </vt:variant>
      <vt:variant>
        <vt:i4>17</vt:i4>
      </vt:variant>
      <vt:variant>
        <vt:lpstr>幻灯片标题</vt:lpstr>
      </vt:variant>
      <vt:variant>
        <vt:i4>55</vt:i4>
      </vt:variant>
    </vt:vector>
  </HeadingPairs>
  <TitlesOfParts>
    <vt:vector size="85" baseType="lpstr">
      <vt:lpstr>Adobe 仿宋 Std R</vt:lpstr>
      <vt:lpstr>等线</vt:lpstr>
      <vt:lpstr>华文琥珀</vt:lpstr>
      <vt:lpstr>华文新魏</vt:lpstr>
      <vt:lpstr>微软雅黑</vt:lpstr>
      <vt:lpstr>微软雅黑 Light</vt:lpstr>
      <vt:lpstr>Arial</vt:lpstr>
      <vt:lpstr>Cambria Math</vt:lpstr>
      <vt:lpstr>Century Gothic</vt:lpstr>
      <vt:lpstr>Euphemia</vt:lpstr>
      <vt:lpstr>Perpetua</vt:lpstr>
      <vt:lpstr>Times New Roman</vt:lpstr>
      <vt:lpstr>Wingdings</vt:lpstr>
      <vt:lpstr>封3​​</vt:lpstr>
      <vt:lpstr>封1​​</vt:lpstr>
      <vt:lpstr>封2​​</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PowerPoint 演示文稿</vt:lpstr>
      <vt:lpstr>PowerPoint 演示文稿</vt:lpstr>
      <vt:lpstr>事件背景</vt:lpstr>
      <vt:lpstr>事件缘由</vt:lpstr>
      <vt:lpstr>实际应用中RSA破解</vt:lpstr>
      <vt:lpstr>随机数的用途</vt:lpstr>
      <vt:lpstr>随机数发生器分类及特点</vt:lpstr>
      <vt:lpstr>PowerPoint 演示文稿</vt:lpstr>
      <vt:lpstr>基本概念</vt:lpstr>
      <vt:lpstr>DRNG的安全性要求</vt:lpstr>
      <vt:lpstr>DRNG一般结构</vt:lpstr>
      <vt:lpstr>构造密码学安全的 DRNGs</vt:lpstr>
      <vt:lpstr>基于分组密码的伪随机数发生器</vt:lpstr>
      <vt:lpstr>例：NIST CTR_DRBG</vt:lpstr>
      <vt:lpstr>例：NIST CTR_DRBG</vt:lpstr>
      <vt:lpstr>例：NIST CTR_DRBG</vt:lpstr>
      <vt:lpstr>PowerPoint 演示文稿</vt:lpstr>
      <vt:lpstr>TRNG基本概念</vt:lpstr>
      <vt:lpstr>熵源</vt:lpstr>
      <vt:lpstr>熵源数字化——TRNG设计方案</vt:lpstr>
      <vt:lpstr>基于热噪声放大的TRNG</vt:lpstr>
      <vt:lpstr>基于亚稳态的TRNG</vt:lpstr>
      <vt:lpstr>基于混沌现象的TRNG</vt:lpstr>
      <vt:lpstr>基于振荡采样的TRNG</vt:lpstr>
      <vt:lpstr>TRNG的后处理方法</vt:lpstr>
      <vt:lpstr>（非重叠）异或后处理</vt:lpstr>
      <vt:lpstr>冯诺依曼后处理</vt:lpstr>
      <vt:lpstr>LFSR后处理</vt:lpstr>
      <vt:lpstr>LFSR后处理</vt:lpstr>
      <vt:lpstr>PowerPoint 演示文稿</vt:lpstr>
      <vt:lpstr>如何评估RNG的安全性——统计</vt:lpstr>
      <vt:lpstr>如何评估RNG的安全性——熵</vt:lpstr>
      <vt:lpstr>RNG安全性评估标准</vt:lpstr>
      <vt:lpstr>统计测试</vt:lpstr>
      <vt:lpstr>假设检验步骤</vt:lpstr>
      <vt:lpstr>单比特频数检测</vt:lpstr>
      <vt:lpstr>单比特频数检测—检测原理</vt:lpstr>
      <vt:lpstr>单比特频数检测—举例</vt:lpstr>
      <vt:lpstr>常用的统计测试包</vt:lpstr>
      <vt:lpstr>NIST SP 800-22</vt:lpstr>
      <vt:lpstr>SP 800-22检测流程</vt:lpstr>
      <vt:lpstr>SP 800-22统计检测项</vt:lpstr>
      <vt:lpstr>我国随机序列统计检测标准</vt:lpstr>
      <vt:lpstr>GM/T 0005 检测项</vt:lpstr>
      <vt:lpstr>扑克检测</vt:lpstr>
      <vt:lpstr>熵评估</vt:lpstr>
      <vt:lpstr>不同熵的概念</vt:lpstr>
      <vt:lpstr>熵评估的不同技术路线</vt:lpstr>
      <vt:lpstr>理论熵估计举例</vt:lpstr>
      <vt:lpstr>统计熵估计</vt:lpstr>
      <vt:lpstr>PowerPoint 演示文稿</vt:lpstr>
      <vt:lpstr>小结</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 Yaoling</dc:creator>
  <cp:lastModifiedBy>Ding Yaoling</cp:lastModifiedBy>
  <cp:revision>151</cp:revision>
  <dcterms:created xsi:type="dcterms:W3CDTF">2022-11-08T12:22:54Z</dcterms:created>
  <dcterms:modified xsi:type="dcterms:W3CDTF">2024-05-06T08:55:44Z</dcterms:modified>
</cp:coreProperties>
</file>